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399" r:id="rId8"/>
    <p:sldId id="263" r:id="rId9"/>
    <p:sldId id="264" r:id="rId10"/>
    <p:sldId id="265" r:id="rId11"/>
    <p:sldId id="266" r:id="rId12"/>
    <p:sldId id="267" r:id="rId13"/>
    <p:sldId id="421" r:id="rId14"/>
    <p:sldId id="268" r:id="rId15"/>
    <p:sldId id="270" r:id="rId16"/>
    <p:sldId id="269" r:id="rId17"/>
    <p:sldId id="271" r:id="rId18"/>
    <p:sldId id="272" r:id="rId19"/>
    <p:sldId id="298" r:id="rId20"/>
    <p:sldId id="362" r:id="rId21"/>
    <p:sldId id="352" r:id="rId22"/>
    <p:sldId id="389" r:id="rId23"/>
    <p:sldId id="273" r:id="rId24"/>
    <p:sldId id="276" r:id="rId25"/>
    <p:sldId id="396" r:id="rId26"/>
    <p:sldId id="397" r:id="rId27"/>
    <p:sldId id="398" r:id="rId28"/>
    <p:sldId id="278" r:id="rId29"/>
    <p:sldId id="407" r:id="rId30"/>
    <p:sldId id="282" r:id="rId31"/>
    <p:sldId id="355" r:id="rId32"/>
    <p:sldId id="422" r:id="rId33"/>
    <p:sldId id="423" r:id="rId34"/>
    <p:sldId id="424" r:id="rId35"/>
    <p:sldId id="425" r:id="rId36"/>
    <p:sldId id="426" r:id="rId37"/>
    <p:sldId id="283" r:id="rId38"/>
    <p:sldId id="427" r:id="rId39"/>
    <p:sldId id="395" r:id="rId40"/>
    <p:sldId id="286" r:id="rId41"/>
    <p:sldId id="288" r:id="rId42"/>
    <p:sldId id="291" r:id="rId43"/>
    <p:sldId id="292" r:id="rId44"/>
    <p:sldId id="294" r:id="rId45"/>
    <p:sldId id="428" r:id="rId46"/>
    <p:sldId id="373" r:id="rId47"/>
    <p:sldId id="415" r:id="rId48"/>
    <p:sldId id="416" r:id="rId49"/>
    <p:sldId id="417" r:id="rId50"/>
    <p:sldId id="418" r:id="rId51"/>
    <p:sldId id="419" r:id="rId52"/>
    <p:sldId id="295" r:id="rId53"/>
  </p:sldIdLst>
  <p:sldSz cx="12192000" cy="6858000"/>
  <p:notesSz cx="6858000" cy="9144000"/>
  <p:embeddedFontLst>
    <p:embeddedFont>
      <p:font typeface="OPPOSans H" panose="02010600030101010101" charset="-122"/>
      <p:regular r:id="rId55"/>
    </p:embeddedFont>
    <p:embeddedFont>
      <p:font typeface="Source Han Sans" panose="02010600030101010101" charset="-122"/>
      <p:regular r:id="rId56"/>
    </p:embeddedFont>
    <p:embeddedFont>
      <p:font typeface="Source Han Sans CN Bold" panose="02010600030101010101" charset="-122"/>
      <p:regular r:id="rId57"/>
      <p:bold r:id="rId58"/>
    </p:embeddedFont>
    <p:embeddedFont>
      <p:font typeface="微软雅黑" panose="020B0503020204020204" pitchFamily="34" charset="-122"/>
      <p:regular r:id="rId59"/>
      <p:bold r:id="rId60"/>
    </p:embeddedFont>
    <p:embeddedFont>
      <p:font typeface="等线" panose="02010600030101010101" pitchFamily="2" charset="-122"/>
      <p:regular r:id="rId61"/>
      <p:bold r:id="rId62"/>
    </p:embeddedFont>
    <p:embeddedFont>
      <p:font typeface="仿宋" panose="02010609060101010101" pitchFamily="49" charset="-122"/>
      <p:regular r:id="rId63"/>
    </p:embeddedFont>
    <p:embeddedFont>
      <p:font typeface="黑体" panose="02010609060101010101" pitchFamily="49" charset="-122"/>
      <p:regular r:id="rId6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9369" autoAdjust="0"/>
  </p:normalViewPr>
  <p:slideViewPr>
    <p:cSldViewPr snapToGrid="0">
      <p:cViewPr varScale="1">
        <p:scale>
          <a:sx n="54" d="100"/>
          <a:sy n="54" d="100"/>
        </p:scale>
        <p:origin x="9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98407-37A1-45E5-9FDD-7D026055E89D}" type="datetimeFigureOut">
              <a:rPr lang="zh-CN" altLang="en-US" smtClean="0"/>
              <a:t>2025-07-08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1E428-0064-4EDE-B1C6-2E875AEB4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85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38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1670F-7D89-FF39-49BD-8A282482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7C1EB9-58F5-A7C5-745E-75FFAAB70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7717CCC-ACF8-5D1D-803E-22A04F3D5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A58226-16BD-3BCC-067D-710983461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62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1F3D-757B-F4CD-97C9-3017D1AB6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03B443-9A30-66B0-E4EC-43713EA4D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C2EA80-E133-B7F1-DF9B-D90125392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39DFF4-6BE2-E234-C87B-8BB5716F7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9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54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6C80-E387-6115-5632-2EDF7EBCE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257989-ACD5-46DC-C8DE-C0953369A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1A497F-06BA-FE0E-C672-49A7418D4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BC3A98-5192-3674-619B-8F4DAEF7E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3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E6D69-7BCE-D8C4-B737-7945B4319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2C2D0CB-48DB-C072-61FD-2847A5CE4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D77FD5-6FD0-8FCD-6CA9-A7399997E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5AE0E4-3821-C935-75DD-A15E1FAA1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44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4BB79-3E97-0A8C-7D16-0295708A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D6651F-06AA-58F4-EE09-5F9FF3407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A9690A-F4DD-C21A-5761-55B6BC5B0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A25A23-E517-AEEA-88FA-332858AB7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07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2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B7651-3C08-C006-4B64-AB9869CB0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5AF7B41-28AF-5FCD-7EE1-A8ED8B637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C9390B-6A37-4CB3-69ED-4C09A254B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2557A2-4FBF-C940-1525-9EE38DC12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992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A3E83-9B95-B2E2-4338-42BC0C17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0D3F7C9-EB71-EB0E-B4E1-676582AF7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98C70D-D8D0-A248-6D39-AA846682B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181F8B-7372-2198-4C11-D6DFE4869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062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FCDD-7EFD-1318-EF22-9E4C55A0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488E43-FEE2-43D4-05FD-BC5888DC4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445B08-01AB-56B3-6ACD-05355A014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19E964-635F-FF0D-E588-CE3548096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1E428-0064-4EDE-B1C6-2E875AEB41B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7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descr="77559d02-3ecc-406f-8a69-9450dd9b5bd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/>
              <a:t>Click to add title</a:t>
            </a:r>
            <a:endParaRPr lang="en-US"/>
          </a:p>
        </p:txBody>
      </p:sp>
      <p:sp>
        <p:nvSpPr>
          <p:cNvPr id="3" name="日期占位符 2" descr="622a1728-049a-473e-8578-baea6b4ef80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 descr="9dfce1f7-cb47-40e3-bd45-d76f86e746bb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 descr="f29a1339-1ebb-403b-a208-2235fb430ef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70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22831" y="1792824"/>
            <a:ext cx="5778578" cy="20105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Source Han Sans CN Bold"/>
              </a:rPr>
              <a:t>排球类水平三大单元教学设计</a:t>
            </a:r>
            <a:endParaRPr kumimoji="1"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flipH="1">
            <a:off x="554157" y="4110065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92447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50863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56116" y="4684276"/>
            <a:ext cx="8993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主讲人</a:t>
            </a:r>
            <a:r>
              <a:rPr kumimoji="1" lang="en-US" altLang="zh-CN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：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3252669" y="4693696"/>
            <a:ext cx="67955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936408" y="4693696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93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OPPOSans H"/>
                <a:cs typeface="OPPOSans H"/>
              </a:rPr>
              <a:t>2025.7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38115" y="4152081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70443" y="2508467"/>
            <a:ext cx="5213670" cy="3443337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17192" y="2903476"/>
            <a:ext cx="4553543" cy="26115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6292577" y="2548288"/>
            <a:ext cx="5213670" cy="3363694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39326" y="2903476"/>
            <a:ext cx="4553543" cy="26115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endParaRPr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0" y="1149097"/>
            <a:ext cx="12192000" cy="7178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5316" y="1246316"/>
            <a:ext cx="10923583" cy="513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落实核心素养载体、传承体育文化纽带</a:t>
            </a:r>
          </a:p>
        </p:txBody>
      </p:sp>
      <p:sp>
        <p:nvSpPr>
          <p:cNvPr id="9" name="标题 1"/>
          <p:cNvSpPr txBox="1"/>
          <p:nvPr/>
        </p:nvSpPr>
        <p:spPr>
          <a:xfrm rot="18647919">
            <a:off x="610067" y="2569261"/>
            <a:ext cx="250670" cy="250670"/>
          </a:xfrm>
          <a:prstGeom prst="flowChartConnector">
            <a:avLst/>
          </a:prstGeom>
          <a:solidFill>
            <a:schemeClr val="accent1"/>
          </a:solidFill>
          <a:ln w="25400" cap="sq">
            <a:noFill/>
            <a:miter/>
          </a:ln>
          <a:effectLst>
            <a:outerShdw blurRad="50800" dist="381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647919">
            <a:off x="6359328" y="2569261"/>
            <a:ext cx="250670" cy="250670"/>
          </a:xfrm>
          <a:prstGeom prst="flowChartConnector">
            <a:avLst/>
          </a:prstGeom>
          <a:solidFill>
            <a:schemeClr val="accent1"/>
          </a:solidFill>
          <a:ln w="25400" cap="sq">
            <a:noFill/>
            <a:miter/>
          </a:ln>
          <a:effectLst>
            <a:outerShdw blurRad="50800" dist="381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教材价值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5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>
            <a:off x="516000" y="2269021"/>
            <a:ext cx="11160000" cy="0"/>
          </a:xfrm>
          <a:prstGeom prst="straightConnector1">
            <a:avLst/>
          </a:prstGeom>
          <a:noFill/>
          <a:ln w="19050" cap="sq">
            <a:solidFill>
              <a:schemeClr val="accent1"/>
            </a:solidFill>
            <a:prstDash val="solid"/>
            <a:miter/>
            <a:headEnd type="oval" w="med" len="med"/>
            <a:tailEnd type="oval" w="med" len="med"/>
          </a:ln>
        </p:spPr>
      </p:cxnSp>
      <p:sp>
        <p:nvSpPr>
          <p:cNvPr id="4" name="标题 1"/>
          <p:cNvSpPr txBox="1"/>
          <p:nvPr/>
        </p:nvSpPr>
        <p:spPr>
          <a:xfrm rot="3769480">
            <a:off x="664370" y="1763603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1351" y="1809074"/>
            <a:ext cx="924436" cy="924436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769480">
            <a:off x="697679" y="2613682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932546">
            <a:off x="1861971" y="1816011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62344" y="2846017"/>
            <a:ext cx="432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承上启下的关键枢纽</a:t>
            </a:r>
          </a:p>
        </p:txBody>
      </p:sp>
      <p:sp>
        <p:nvSpPr>
          <p:cNvPr id="9" name="标题 1"/>
          <p:cNvSpPr txBox="1"/>
          <p:nvPr/>
        </p:nvSpPr>
        <p:spPr>
          <a:xfrm>
            <a:off x="1034417" y="2011617"/>
            <a:ext cx="698500" cy="467047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3769480">
            <a:off x="6058366" y="1763603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315347" y="1809074"/>
            <a:ext cx="924436" cy="924436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3769480">
            <a:off x="6091675" y="2613682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932546">
            <a:off x="7255967" y="1816011"/>
            <a:ext cx="400275" cy="400275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39783" y="2709000"/>
            <a:ext cx="432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校本课程开发核心</a:t>
            </a:r>
          </a:p>
        </p:txBody>
      </p:sp>
      <p:sp>
        <p:nvSpPr>
          <p:cNvPr id="15" name="标题 1"/>
          <p:cNvSpPr txBox="1"/>
          <p:nvPr/>
        </p:nvSpPr>
        <p:spPr>
          <a:xfrm>
            <a:off x="6428413" y="2011617"/>
            <a:ext cx="698500" cy="467047"/>
          </a:xfrm>
          <a:prstGeom prst="ellipse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0800000" flipV="1">
            <a:off x="1677490" y="3695628"/>
            <a:ext cx="4256750" cy="1890417"/>
          </a:xfrm>
          <a:prstGeom prst="roundRect">
            <a:avLst>
              <a:gd name="adj" fmla="val 16999"/>
            </a:avLst>
          </a:prstGeom>
          <a:solidFill>
            <a:schemeClr val="bg1">
              <a:lumMod val="95000"/>
            </a:schemeClr>
          </a:solidFill>
          <a:ln w="952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66874" y="3848757"/>
            <a:ext cx="3967366" cy="173728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endParaRPr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教材地位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2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639AC287-B93E-796E-4797-9F87ACCDBE33}"/>
              </a:ext>
            </a:extLst>
          </p:cNvPr>
          <p:cNvSpPr txBox="1"/>
          <p:nvPr/>
        </p:nvSpPr>
        <p:spPr>
          <a:xfrm rot="10800000" flipV="1">
            <a:off x="6991543" y="3695627"/>
            <a:ext cx="4256750" cy="1890417"/>
          </a:xfrm>
          <a:prstGeom prst="roundRect">
            <a:avLst>
              <a:gd name="adj" fmla="val 16999"/>
            </a:avLst>
          </a:prstGeom>
          <a:solidFill>
            <a:schemeClr val="bg1">
              <a:lumMod val="95000"/>
            </a:schemeClr>
          </a:solidFill>
          <a:ln w="952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55FFBE80-DAD3-B3E6-5E21-E2BB71AB297B}"/>
              </a:ext>
            </a:extLst>
          </p:cNvPr>
          <p:cNvSpPr txBox="1"/>
          <p:nvPr/>
        </p:nvSpPr>
        <p:spPr>
          <a:xfrm>
            <a:off x="7280927" y="3848756"/>
            <a:ext cx="3967366" cy="173728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6872" y="1439176"/>
            <a:ext cx="5356934" cy="2070042"/>
          </a:xfrm>
          <a:custGeom>
            <a:avLst/>
            <a:gdLst>
              <a:gd name="connsiteX0" fmla="*/ 465071 w 9728201"/>
              <a:gd name="connsiteY0" fmla="*/ 0 h 3759200"/>
              <a:gd name="connsiteX1" fmla="*/ 525423 w 9728201"/>
              <a:gd name="connsiteY1" fmla="*/ 0 h 3759200"/>
              <a:gd name="connsiteX2" fmla="*/ 8809076 w 9728201"/>
              <a:gd name="connsiteY2" fmla="*/ 0 h 3759200"/>
              <a:gd name="connsiteX3" fmla="*/ 9263129 w 9728201"/>
              <a:gd name="connsiteY3" fmla="*/ 0 h 3759200"/>
              <a:gd name="connsiteX4" fmla="*/ 9728200 w 9728201"/>
              <a:gd name="connsiteY4" fmla="*/ 465071 h 3759200"/>
              <a:gd name="connsiteX5" fmla="*/ 9728200 w 9728201"/>
              <a:gd name="connsiteY5" fmla="*/ 2862329 h 3759200"/>
              <a:gd name="connsiteX6" fmla="*/ 9726657 w 9728201"/>
              <a:gd name="connsiteY6" fmla="*/ 2877640 h 3759200"/>
              <a:gd name="connsiteX7" fmla="*/ 9728201 w 9728201"/>
              <a:gd name="connsiteY7" fmla="*/ 2875854 h 3759200"/>
              <a:gd name="connsiteX8" fmla="*/ 9728201 w 9728201"/>
              <a:gd name="connsiteY8" fmla="*/ 2909922 h 3759200"/>
              <a:gd name="connsiteX9" fmla="*/ 8878923 w 9728201"/>
              <a:gd name="connsiteY9" fmla="*/ 3759200 h 3759200"/>
              <a:gd name="connsiteX10" fmla="*/ 8809076 w 9728201"/>
              <a:gd name="connsiteY10" fmla="*/ 3759200 h 3759200"/>
              <a:gd name="connsiteX11" fmla="*/ 8790674 w 9728201"/>
              <a:gd name="connsiteY11" fmla="*/ 3759200 h 3759200"/>
              <a:gd name="connsiteX12" fmla="*/ 525423 w 9728201"/>
              <a:gd name="connsiteY12" fmla="*/ 3759200 h 3759200"/>
              <a:gd name="connsiteX13" fmla="*/ 0 w 9728201"/>
              <a:gd name="connsiteY13" fmla="*/ 3233777 h 3759200"/>
              <a:gd name="connsiteX14" fmla="*/ 0 w 9728201"/>
              <a:gd name="connsiteY14" fmla="*/ 525423 h 3759200"/>
              <a:gd name="connsiteX15" fmla="*/ 0 w 9728201"/>
              <a:gd name="connsiteY15" fmla="*/ 525422 h 3759200"/>
              <a:gd name="connsiteX16" fmla="*/ 0 w 9728201"/>
              <a:gd name="connsiteY16" fmla="*/ 465071 h 3759200"/>
              <a:gd name="connsiteX17" fmla="*/ 465071 w 9728201"/>
              <a:gd name="connsiteY17" fmla="*/ 0 h 3759200"/>
            </a:gdLst>
            <a:ahLst/>
            <a:cxnLst/>
            <a:rect l="l" t="t" r="r" b="b"/>
            <a:pathLst>
              <a:path w="9728201" h="3759200">
                <a:moveTo>
                  <a:pt x="465071" y="0"/>
                </a:moveTo>
                <a:lnTo>
                  <a:pt x="525423" y="0"/>
                </a:lnTo>
                <a:lnTo>
                  <a:pt x="8809076" y="0"/>
                </a:lnTo>
                <a:lnTo>
                  <a:pt x="9263129" y="0"/>
                </a:lnTo>
                <a:cubicBezTo>
                  <a:pt x="9519981" y="0"/>
                  <a:pt x="9728200" y="208219"/>
                  <a:pt x="9728200" y="465071"/>
                </a:cubicBezTo>
                <a:lnTo>
                  <a:pt x="9728200" y="2862329"/>
                </a:lnTo>
                <a:lnTo>
                  <a:pt x="9726657" y="2877640"/>
                </a:lnTo>
                <a:lnTo>
                  <a:pt x="9728201" y="2875854"/>
                </a:lnTo>
                <a:lnTo>
                  <a:pt x="9728201" y="2909922"/>
                </a:lnTo>
                <a:cubicBezTo>
                  <a:pt x="9728201" y="3378965"/>
                  <a:pt x="9347966" y="3759200"/>
                  <a:pt x="8878923" y="3759200"/>
                </a:cubicBezTo>
                <a:lnTo>
                  <a:pt x="8809076" y="3759200"/>
                </a:lnTo>
                <a:lnTo>
                  <a:pt x="8790674" y="3759200"/>
                </a:lnTo>
                <a:lnTo>
                  <a:pt x="525423" y="3759200"/>
                </a:lnTo>
                <a:cubicBezTo>
                  <a:pt x="235240" y="3759200"/>
                  <a:pt x="0" y="3523960"/>
                  <a:pt x="0" y="3233777"/>
                </a:cubicBezTo>
                <a:lnTo>
                  <a:pt x="0" y="525423"/>
                </a:lnTo>
                <a:lnTo>
                  <a:pt x="0" y="525422"/>
                </a:lnTo>
                <a:lnTo>
                  <a:pt x="0" y="465071"/>
                </a:lnTo>
                <a:cubicBezTo>
                  <a:pt x="0" y="208219"/>
                  <a:pt x="208219" y="0"/>
                  <a:pt x="465071" y="0"/>
                </a:cubicBezTo>
                <a:close/>
              </a:path>
            </a:pathLst>
          </a:cu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507547" y="3022795"/>
            <a:ext cx="516259" cy="486423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161966" y="1439175"/>
            <a:ext cx="5356934" cy="2070042"/>
          </a:xfrm>
          <a:custGeom>
            <a:avLst/>
            <a:gdLst>
              <a:gd name="connsiteX0" fmla="*/ 465071 w 9728201"/>
              <a:gd name="connsiteY0" fmla="*/ 0 h 3759200"/>
              <a:gd name="connsiteX1" fmla="*/ 525423 w 9728201"/>
              <a:gd name="connsiteY1" fmla="*/ 0 h 3759200"/>
              <a:gd name="connsiteX2" fmla="*/ 8809076 w 9728201"/>
              <a:gd name="connsiteY2" fmla="*/ 0 h 3759200"/>
              <a:gd name="connsiteX3" fmla="*/ 9263129 w 9728201"/>
              <a:gd name="connsiteY3" fmla="*/ 0 h 3759200"/>
              <a:gd name="connsiteX4" fmla="*/ 9728200 w 9728201"/>
              <a:gd name="connsiteY4" fmla="*/ 465071 h 3759200"/>
              <a:gd name="connsiteX5" fmla="*/ 9728200 w 9728201"/>
              <a:gd name="connsiteY5" fmla="*/ 2862329 h 3759200"/>
              <a:gd name="connsiteX6" fmla="*/ 9726657 w 9728201"/>
              <a:gd name="connsiteY6" fmla="*/ 2877640 h 3759200"/>
              <a:gd name="connsiteX7" fmla="*/ 9728201 w 9728201"/>
              <a:gd name="connsiteY7" fmla="*/ 2875854 h 3759200"/>
              <a:gd name="connsiteX8" fmla="*/ 9728201 w 9728201"/>
              <a:gd name="connsiteY8" fmla="*/ 2909922 h 3759200"/>
              <a:gd name="connsiteX9" fmla="*/ 8878923 w 9728201"/>
              <a:gd name="connsiteY9" fmla="*/ 3759200 h 3759200"/>
              <a:gd name="connsiteX10" fmla="*/ 8809076 w 9728201"/>
              <a:gd name="connsiteY10" fmla="*/ 3759200 h 3759200"/>
              <a:gd name="connsiteX11" fmla="*/ 8790674 w 9728201"/>
              <a:gd name="connsiteY11" fmla="*/ 3759200 h 3759200"/>
              <a:gd name="connsiteX12" fmla="*/ 525423 w 9728201"/>
              <a:gd name="connsiteY12" fmla="*/ 3759200 h 3759200"/>
              <a:gd name="connsiteX13" fmla="*/ 0 w 9728201"/>
              <a:gd name="connsiteY13" fmla="*/ 3233777 h 3759200"/>
              <a:gd name="connsiteX14" fmla="*/ 0 w 9728201"/>
              <a:gd name="connsiteY14" fmla="*/ 525423 h 3759200"/>
              <a:gd name="connsiteX15" fmla="*/ 0 w 9728201"/>
              <a:gd name="connsiteY15" fmla="*/ 525422 h 3759200"/>
              <a:gd name="connsiteX16" fmla="*/ 0 w 9728201"/>
              <a:gd name="connsiteY16" fmla="*/ 465071 h 3759200"/>
              <a:gd name="connsiteX17" fmla="*/ 465071 w 9728201"/>
              <a:gd name="connsiteY17" fmla="*/ 0 h 3759200"/>
            </a:gdLst>
            <a:ahLst/>
            <a:cxnLst/>
            <a:rect l="l" t="t" r="r" b="b"/>
            <a:pathLst>
              <a:path w="9728201" h="3759200">
                <a:moveTo>
                  <a:pt x="465071" y="0"/>
                </a:moveTo>
                <a:lnTo>
                  <a:pt x="525423" y="0"/>
                </a:lnTo>
                <a:lnTo>
                  <a:pt x="8809076" y="0"/>
                </a:lnTo>
                <a:lnTo>
                  <a:pt x="9263129" y="0"/>
                </a:lnTo>
                <a:cubicBezTo>
                  <a:pt x="9519981" y="0"/>
                  <a:pt x="9728200" y="208219"/>
                  <a:pt x="9728200" y="465071"/>
                </a:cubicBezTo>
                <a:lnTo>
                  <a:pt x="9728200" y="2862329"/>
                </a:lnTo>
                <a:lnTo>
                  <a:pt x="9726657" y="2877640"/>
                </a:lnTo>
                <a:lnTo>
                  <a:pt x="9728201" y="2875854"/>
                </a:lnTo>
                <a:lnTo>
                  <a:pt x="9728201" y="2909922"/>
                </a:lnTo>
                <a:cubicBezTo>
                  <a:pt x="9728201" y="3378965"/>
                  <a:pt x="9347966" y="3759200"/>
                  <a:pt x="8878923" y="3759200"/>
                </a:cubicBezTo>
                <a:lnTo>
                  <a:pt x="8809076" y="3759200"/>
                </a:lnTo>
                <a:lnTo>
                  <a:pt x="8790674" y="3759200"/>
                </a:lnTo>
                <a:lnTo>
                  <a:pt x="525423" y="3759200"/>
                </a:lnTo>
                <a:cubicBezTo>
                  <a:pt x="235240" y="3759200"/>
                  <a:pt x="0" y="3523960"/>
                  <a:pt x="0" y="3233777"/>
                </a:cubicBezTo>
                <a:lnTo>
                  <a:pt x="0" y="525423"/>
                </a:lnTo>
                <a:lnTo>
                  <a:pt x="0" y="525422"/>
                </a:lnTo>
                <a:lnTo>
                  <a:pt x="0" y="465071"/>
                </a:lnTo>
                <a:cubicBezTo>
                  <a:pt x="0" y="208219"/>
                  <a:pt x="208219" y="0"/>
                  <a:pt x="465071" y="0"/>
                </a:cubicBezTo>
                <a:close/>
              </a:path>
            </a:pathLst>
          </a:cu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002641" y="3022793"/>
            <a:ext cx="516259" cy="486423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6872" y="3618388"/>
            <a:ext cx="5356934" cy="2070042"/>
          </a:xfrm>
          <a:custGeom>
            <a:avLst/>
            <a:gdLst>
              <a:gd name="connsiteX0" fmla="*/ 465071 w 9728201"/>
              <a:gd name="connsiteY0" fmla="*/ 0 h 3759200"/>
              <a:gd name="connsiteX1" fmla="*/ 525423 w 9728201"/>
              <a:gd name="connsiteY1" fmla="*/ 0 h 3759200"/>
              <a:gd name="connsiteX2" fmla="*/ 8809076 w 9728201"/>
              <a:gd name="connsiteY2" fmla="*/ 0 h 3759200"/>
              <a:gd name="connsiteX3" fmla="*/ 9263129 w 9728201"/>
              <a:gd name="connsiteY3" fmla="*/ 0 h 3759200"/>
              <a:gd name="connsiteX4" fmla="*/ 9728200 w 9728201"/>
              <a:gd name="connsiteY4" fmla="*/ 465071 h 3759200"/>
              <a:gd name="connsiteX5" fmla="*/ 9728200 w 9728201"/>
              <a:gd name="connsiteY5" fmla="*/ 2862329 h 3759200"/>
              <a:gd name="connsiteX6" fmla="*/ 9726657 w 9728201"/>
              <a:gd name="connsiteY6" fmla="*/ 2877640 h 3759200"/>
              <a:gd name="connsiteX7" fmla="*/ 9728201 w 9728201"/>
              <a:gd name="connsiteY7" fmla="*/ 2875854 h 3759200"/>
              <a:gd name="connsiteX8" fmla="*/ 9728201 w 9728201"/>
              <a:gd name="connsiteY8" fmla="*/ 2909922 h 3759200"/>
              <a:gd name="connsiteX9" fmla="*/ 8878923 w 9728201"/>
              <a:gd name="connsiteY9" fmla="*/ 3759200 h 3759200"/>
              <a:gd name="connsiteX10" fmla="*/ 8809076 w 9728201"/>
              <a:gd name="connsiteY10" fmla="*/ 3759200 h 3759200"/>
              <a:gd name="connsiteX11" fmla="*/ 8790674 w 9728201"/>
              <a:gd name="connsiteY11" fmla="*/ 3759200 h 3759200"/>
              <a:gd name="connsiteX12" fmla="*/ 525423 w 9728201"/>
              <a:gd name="connsiteY12" fmla="*/ 3759200 h 3759200"/>
              <a:gd name="connsiteX13" fmla="*/ 0 w 9728201"/>
              <a:gd name="connsiteY13" fmla="*/ 3233777 h 3759200"/>
              <a:gd name="connsiteX14" fmla="*/ 0 w 9728201"/>
              <a:gd name="connsiteY14" fmla="*/ 525423 h 3759200"/>
              <a:gd name="connsiteX15" fmla="*/ 0 w 9728201"/>
              <a:gd name="connsiteY15" fmla="*/ 525422 h 3759200"/>
              <a:gd name="connsiteX16" fmla="*/ 0 w 9728201"/>
              <a:gd name="connsiteY16" fmla="*/ 465071 h 3759200"/>
              <a:gd name="connsiteX17" fmla="*/ 465071 w 9728201"/>
              <a:gd name="connsiteY17" fmla="*/ 0 h 3759200"/>
            </a:gdLst>
            <a:ahLst/>
            <a:cxnLst/>
            <a:rect l="l" t="t" r="r" b="b"/>
            <a:pathLst>
              <a:path w="9728201" h="3759200">
                <a:moveTo>
                  <a:pt x="465071" y="0"/>
                </a:moveTo>
                <a:lnTo>
                  <a:pt x="525423" y="0"/>
                </a:lnTo>
                <a:lnTo>
                  <a:pt x="8809076" y="0"/>
                </a:lnTo>
                <a:lnTo>
                  <a:pt x="9263129" y="0"/>
                </a:lnTo>
                <a:cubicBezTo>
                  <a:pt x="9519981" y="0"/>
                  <a:pt x="9728200" y="208219"/>
                  <a:pt x="9728200" y="465071"/>
                </a:cubicBezTo>
                <a:lnTo>
                  <a:pt x="9728200" y="2862329"/>
                </a:lnTo>
                <a:lnTo>
                  <a:pt x="9726657" y="2877640"/>
                </a:lnTo>
                <a:lnTo>
                  <a:pt x="9728201" y="2875854"/>
                </a:lnTo>
                <a:lnTo>
                  <a:pt x="9728201" y="2909922"/>
                </a:lnTo>
                <a:cubicBezTo>
                  <a:pt x="9728201" y="3378965"/>
                  <a:pt x="9347966" y="3759200"/>
                  <a:pt x="8878923" y="3759200"/>
                </a:cubicBezTo>
                <a:lnTo>
                  <a:pt x="8809076" y="3759200"/>
                </a:lnTo>
                <a:lnTo>
                  <a:pt x="8790674" y="3759200"/>
                </a:lnTo>
                <a:lnTo>
                  <a:pt x="525423" y="3759200"/>
                </a:lnTo>
                <a:cubicBezTo>
                  <a:pt x="235240" y="3759200"/>
                  <a:pt x="0" y="3523960"/>
                  <a:pt x="0" y="3233777"/>
                </a:cubicBezTo>
                <a:lnTo>
                  <a:pt x="0" y="525423"/>
                </a:lnTo>
                <a:lnTo>
                  <a:pt x="0" y="525422"/>
                </a:lnTo>
                <a:lnTo>
                  <a:pt x="0" y="465071"/>
                </a:lnTo>
                <a:cubicBezTo>
                  <a:pt x="0" y="208219"/>
                  <a:pt x="208219" y="0"/>
                  <a:pt x="465071" y="0"/>
                </a:cubicBezTo>
                <a:close/>
              </a:path>
            </a:pathLst>
          </a:cu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507547" y="5202007"/>
            <a:ext cx="516259" cy="486423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61966" y="3618387"/>
            <a:ext cx="5356934" cy="2070042"/>
          </a:xfrm>
          <a:custGeom>
            <a:avLst/>
            <a:gdLst>
              <a:gd name="connsiteX0" fmla="*/ 465071 w 9728201"/>
              <a:gd name="connsiteY0" fmla="*/ 0 h 3759200"/>
              <a:gd name="connsiteX1" fmla="*/ 525423 w 9728201"/>
              <a:gd name="connsiteY1" fmla="*/ 0 h 3759200"/>
              <a:gd name="connsiteX2" fmla="*/ 8809076 w 9728201"/>
              <a:gd name="connsiteY2" fmla="*/ 0 h 3759200"/>
              <a:gd name="connsiteX3" fmla="*/ 9263129 w 9728201"/>
              <a:gd name="connsiteY3" fmla="*/ 0 h 3759200"/>
              <a:gd name="connsiteX4" fmla="*/ 9728200 w 9728201"/>
              <a:gd name="connsiteY4" fmla="*/ 465071 h 3759200"/>
              <a:gd name="connsiteX5" fmla="*/ 9728200 w 9728201"/>
              <a:gd name="connsiteY5" fmla="*/ 2862329 h 3759200"/>
              <a:gd name="connsiteX6" fmla="*/ 9726657 w 9728201"/>
              <a:gd name="connsiteY6" fmla="*/ 2877640 h 3759200"/>
              <a:gd name="connsiteX7" fmla="*/ 9728201 w 9728201"/>
              <a:gd name="connsiteY7" fmla="*/ 2875854 h 3759200"/>
              <a:gd name="connsiteX8" fmla="*/ 9728201 w 9728201"/>
              <a:gd name="connsiteY8" fmla="*/ 2909922 h 3759200"/>
              <a:gd name="connsiteX9" fmla="*/ 8878923 w 9728201"/>
              <a:gd name="connsiteY9" fmla="*/ 3759200 h 3759200"/>
              <a:gd name="connsiteX10" fmla="*/ 8809076 w 9728201"/>
              <a:gd name="connsiteY10" fmla="*/ 3759200 h 3759200"/>
              <a:gd name="connsiteX11" fmla="*/ 8790674 w 9728201"/>
              <a:gd name="connsiteY11" fmla="*/ 3759200 h 3759200"/>
              <a:gd name="connsiteX12" fmla="*/ 525423 w 9728201"/>
              <a:gd name="connsiteY12" fmla="*/ 3759200 h 3759200"/>
              <a:gd name="connsiteX13" fmla="*/ 0 w 9728201"/>
              <a:gd name="connsiteY13" fmla="*/ 3233777 h 3759200"/>
              <a:gd name="connsiteX14" fmla="*/ 0 w 9728201"/>
              <a:gd name="connsiteY14" fmla="*/ 525423 h 3759200"/>
              <a:gd name="connsiteX15" fmla="*/ 0 w 9728201"/>
              <a:gd name="connsiteY15" fmla="*/ 525422 h 3759200"/>
              <a:gd name="connsiteX16" fmla="*/ 0 w 9728201"/>
              <a:gd name="connsiteY16" fmla="*/ 465071 h 3759200"/>
              <a:gd name="connsiteX17" fmla="*/ 465071 w 9728201"/>
              <a:gd name="connsiteY17" fmla="*/ 0 h 3759200"/>
            </a:gdLst>
            <a:ahLst/>
            <a:cxnLst/>
            <a:rect l="l" t="t" r="r" b="b"/>
            <a:pathLst>
              <a:path w="9728201" h="3759200">
                <a:moveTo>
                  <a:pt x="465071" y="0"/>
                </a:moveTo>
                <a:lnTo>
                  <a:pt x="525423" y="0"/>
                </a:lnTo>
                <a:lnTo>
                  <a:pt x="8809076" y="0"/>
                </a:lnTo>
                <a:lnTo>
                  <a:pt x="9263129" y="0"/>
                </a:lnTo>
                <a:cubicBezTo>
                  <a:pt x="9519981" y="0"/>
                  <a:pt x="9728200" y="208219"/>
                  <a:pt x="9728200" y="465071"/>
                </a:cubicBezTo>
                <a:lnTo>
                  <a:pt x="9728200" y="2862329"/>
                </a:lnTo>
                <a:lnTo>
                  <a:pt x="9726657" y="2877640"/>
                </a:lnTo>
                <a:lnTo>
                  <a:pt x="9728201" y="2875854"/>
                </a:lnTo>
                <a:lnTo>
                  <a:pt x="9728201" y="2909922"/>
                </a:lnTo>
                <a:cubicBezTo>
                  <a:pt x="9728201" y="3378965"/>
                  <a:pt x="9347966" y="3759200"/>
                  <a:pt x="8878923" y="3759200"/>
                </a:cubicBezTo>
                <a:lnTo>
                  <a:pt x="8809076" y="3759200"/>
                </a:lnTo>
                <a:lnTo>
                  <a:pt x="8790674" y="3759200"/>
                </a:lnTo>
                <a:lnTo>
                  <a:pt x="525423" y="3759200"/>
                </a:lnTo>
                <a:cubicBezTo>
                  <a:pt x="235240" y="3759200"/>
                  <a:pt x="0" y="3523960"/>
                  <a:pt x="0" y="3233777"/>
                </a:cubicBezTo>
                <a:lnTo>
                  <a:pt x="0" y="525423"/>
                </a:lnTo>
                <a:lnTo>
                  <a:pt x="0" y="525422"/>
                </a:lnTo>
                <a:lnTo>
                  <a:pt x="0" y="465071"/>
                </a:lnTo>
                <a:cubicBezTo>
                  <a:pt x="0" y="208219"/>
                  <a:pt x="208219" y="0"/>
                  <a:pt x="465071" y="0"/>
                </a:cubicBezTo>
                <a:close/>
              </a:path>
            </a:pathLst>
          </a:cu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002641" y="5202005"/>
            <a:ext cx="516259" cy="486423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8394" y="1554185"/>
            <a:ext cx="233133" cy="2331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231648" y="1498405"/>
            <a:ext cx="2087843" cy="4027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技术精细性</a:t>
            </a:r>
          </a:p>
        </p:txBody>
      </p:sp>
      <p:sp>
        <p:nvSpPr>
          <p:cNvPr id="13" name="标题 1"/>
          <p:cNvSpPr txBox="1"/>
          <p:nvPr/>
        </p:nvSpPr>
        <p:spPr>
          <a:xfrm>
            <a:off x="1170059" y="1960380"/>
            <a:ext cx="4659555" cy="154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endParaRPr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6345587" y="1554185"/>
            <a:ext cx="233133" cy="2331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87248" y="1481309"/>
            <a:ext cx="4659556" cy="4027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战术协同性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6693919" y="1902351"/>
            <a:ext cx="4652886" cy="154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endParaRPr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828394" y="3758020"/>
            <a:ext cx="233133" cy="2331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231648" y="3695791"/>
            <a:ext cx="2190717" cy="3505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体技融合性</a:t>
            </a:r>
          </a:p>
        </p:txBody>
      </p:sp>
      <p:sp>
        <p:nvSpPr>
          <p:cNvPr id="19" name="标题 1"/>
          <p:cNvSpPr txBox="1"/>
          <p:nvPr/>
        </p:nvSpPr>
        <p:spPr>
          <a:xfrm>
            <a:off x="793727" y="3926272"/>
            <a:ext cx="4878760" cy="154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6345587" y="3758020"/>
            <a:ext cx="233133" cy="23313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/>
          </a:ln>
          <a:effectLst>
            <a:outerShdw blurRad="2032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87248" y="3685145"/>
            <a:ext cx="4659556" cy="4027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应用迁移性</a:t>
            </a:r>
          </a:p>
        </p:txBody>
      </p:sp>
      <p:sp>
        <p:nvSpPr>
          <p:cNvPr id="22" name="标题 1"/>
          <p:cNvSpPr txBox="1"/>
          <p:nvPr/>
        </p:nvSpPr>
        <p:spPr>
          <a:xfrm>
            <a:off x="6687249" y="4148865"/>
            <a:ext cx="4659555" cy="1544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endParaRPr lang="zh-CN" altLang="en-US" dirty="0"/>
          </a:p>
        </p:txBody>
      </p:sp>
      <p:sp>
        <p:nvSpPr>
          <p:cNvPr id="23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技能特点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7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10568-B1AE-AD26-A3A7-FD228A9B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5E257600-9512-B959-D866-A28CABEBAA2D}"/>
              </a:ext>
            </a:extLst>
          </p:cNvPr>
          <p:cNvSpPr/>
          <p:nvPr/>
        </p:nvSpPr>
        <p:spPr>
          <a:xfrm>
            <a:off x="3128735" y="2213526"/>
            <a:ext cx="5921829" cy="42672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 descr="77559d02-3ecc-406f-8a69-9450dd9b5bd4">
            <a:extLst>
              <a:ext uri="{FF2B5EF4-FFF2-40B4-BE49-F238E27FC236}">
                <a16:creationId xmlns:a16="http://schemas.microsoft.com/office/drawing/2014/main" id="{420E97E6-D3C5-FB13-7B6F-067407AD43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28587"/>
            <a:ext cx="10858500" cy="659112"/>
          </a:xfrm>
          <a:custGeom>
            <a:avLst/>
            <a:gdLst>
              <a:gd name="connsiteX0" fmla="*/ 0 w 10858500"/>
              <a:gd name="connsiteY0" fmla="*/ 0 h 659112"/>
              <a:gd name="connsiteX1" fmla="*/ 10858500 w 10858500"/>
              <a:gd name="connsiteY1" fmla="*/ 0 h 659112"/>
              <a:gd name="connsiteX2" fmla="*/ 10858500 w 10858500"/>
              <a:gd name="connsiteY2" fmla="*/ 659112 h 659112"/>
              <a:gd name="connsiteX3" fmla="*/ 0 w 10858500"/>
              <a:gd name="connsiteY3" fmla="*/ 659112 h 659112"/>
              <a:gd name="connsiteX4" fmla="*/ 0 w 10858500"/>
              <a:gd name="connsiteY4" fmla="*/ 0 h 6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8500" h="659112" fill="none" extrusionOk="0">
                <a:moveTo>
                  <a:pt x="0" y="0"/>
                </a:moveTo>
                <a:cubicBezTo>
                  <a:pt x="3660186" y="61856"/>
                  <a:pt x="5813669" y="-93550"/>
                  <a:pt x="10858500" y="0"/>
                </a:cubicBezTo>
                <a:cubicBezTo>
                  <a:pt x="10894326" y="309659"/>
                  <a:pt x="10831923" y="357443"/>
                  <a:pt x="10858500" y="659112"/>
                </a:cubicBezTo>
                <a:cubicBezTo>
                  <a:pt x="9425241" y="706340"/>
                  <a:pt x="3357698" y="615938"/>
                  <a:pt x="0" y="659112"/>
                </a:cubicBezTo>
                <a:cubicBezTo>
                  <a:pt x="-51455" y="535472"/>
                  <a:pt x="-8015" y="113029"/>
                  <a:pt x="0" y="0"/>
                </a:cubicBezTo>
                <a:close/>
              </a:path>
              <a:path w="10858500" h="659112" stroke="0" extrusionOk="0">
                <a:moveTo>
                  <a:pt x="0" y="0"/>
                </a:moveTo>
                <a:cubicBezTo>
                  <a:pt x="2141181" y="-144006"/>
                  <a:pt x="9167089" y="-134616"/>
                  <a:pt x="10858500" y="0"/>
                </a:cubicBezTo>
                <a:cubicBezTo>
                  <a:pt x="10889286" y="138546"/>
                  <a:pt x="10823586" y="422399"/>
                  <a:pt x="10858500" y="659112"/>
                </a:cubicBezTo>
                <a:cubicBezTo>
                  <a:pt x="9097345" y="810498"/>
                  <a:pt x="2176540" y="624581"/>
                  <a:pt x="0" y="659112"/>
                </a:cubicBezTo>
                <a:cubicBezTo>
                  <a:pt x="41920" y="526028"/>
                  <a:pt x="29516" y="1838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54405179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zh-CN" altLang="en-US" sz="2800" i="0" u="none" dirty="0">
                <a:ln w="127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微软雅黑"/>
              </a:rPr>
              <a:t>内容的前后关联</a:t>
            </a:r>
            <a:endParaRPr lang="en-US" sz="2800" i="0" u="none" dirty="0">
              <a:ln w="12700" cmpd="sng">
                <a:solidFill>
                  <a:schemeClr val="bg1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微软雅黑"/>
            </a:endParaRPr>
          </a:p>
        </p:txBody>
      </p:sp>
      <p:sp>
        <p:nvSpPr>
          <p:cNvPr id="23" name="Title" descr="7716aa5f-73d5-41fa-a1a9-97e9547dfe9b">
            <a:extLst>
              <a:ext uri="{FF2B5EF4-FFF2-40B4-BE49-F238E27FC236}">
                <a16:creationId xmlns:a16="http://schemas.microsoft.com/office/drawing/2014/main" id="{88D8882C-A568-D64C-9FF9-B2AD5FC29DD8}"/>
              </a:ext>
            </a:extLst>
          </p:cNvPr>
          <p:cNvSpPr txBox="1"/>
          <p:nvPr/>
        </p:nvSpPr>
        <p:spPr>
          <a:xfrm>
            <a:off x="660400" y="1124196"/>
            <a:ext cx="10858500" cy="670924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rmAutofit/>
          </a:bodyPr>
          <a:lstStyle/>
          <a:p>
            <a:pPr algn="ctr"/>
            <a:endParaRPr/>
          </a:p>
        </p:txBody>
      </p:sp>
      <p:grpSp>
        <p:nvGrpSpPr>
          <p:cNvPr id="24" name="组合 23" descr="6a6bb088-c311-4ffe-9a11-90d653859bae">
            <a:extLst>
              <a:ext uri="{FF2B5EF4-FFF2-40B4-BE49-F238E27FC236}">
                <a16:creationId xmlns:a16="http://schemas.microsoft.com/office/drawing/2014/main" id="{CA5273D4-C789-8E16-27B1-6B800D5346DB}"/>
              </a:ext>
            </a:extLst>
          </p:cNvPr>
          <p:cNvGrpSpPr/>
          <p:nvPr/>
        </p:nvGrpSpPr>
        <p:grpSpPr>
          <a:xfrm rot="5400000">
            <a:off x="6578773" y="-399064"/>
            <a:ext cx="509861" cy="4227310"/>
            <a:chOff x="1207042" y="1817421"/>
            <a:chExt cx="661893" cy="4227310"/>
          </a:xfrm>
        </p:grpSpPr>
        <p:sp>
          <p:nvSpPr>
            <p:cNvPr id="60" name="Shape1" descr="13c9f1e1-f59c-4c6f-8dfd-b442546a2a34">
              <a:extLst>
                <a:ext uri="{FF2B5EF4-FFF2-40B4-BE49-F238E27FC236}">
                  <a16:creationId xmlns:a16="http://schemas.microsoft.com/office/drawing/2014/main" id="{F56C1CE2-0A72-6878-F601-7F50FF7135B8}"/>
                </a:ext>
              </a:extLst>
            </p:cNvPr>
            <p:cNvSpPr/>
            <p:nvPr/>
          </p:nvSpPr>
          <p:spPr>
            <a:xfrm>
              <a:off x="1289985" y="1817421"/>
              <a:ext cx="496005" cy="1368728"/>
            </a:xfrm>
            <a:custGeom>
              <a:avLst/>
              <a:gdLst>
                <a:gd name="connsiteX0" fmla="*/ 0 w 561976"/>
                <a:gd name="connsiteY0" fmla="*/ 0 h 1550774"/>
                <a:gd name="connsiteX1" fmla="*/ 561976 w 561976"/>
                <a:gd name="connsiteY1" fmla="*/ 0 h 1550774"/>
                <a:gd name="connsiteX2" fmla="*/ 561975 w 561976"/>
                <a:gd name="connsiteY2" fmla="*/ 1269786 h 1550774"/>
                <a:gd name="connsiteX3" fmla="*/ 280987 w 561976"/>
                <a:gd name="connsiteY3" fmla="*/ 1550774 h 1550774"/>
                <a:gd name="connsiteX4" fmla="*/ 280988 w 561976"/>
                <a:gd name="connsiteY4" fmla="*/ 1550773 h 1550774"/>
                <a:gd name="connsiteX5" fmla="*/ 0 w 561976"/>
                <a:gd name="connsiteY5" fmla="*/ 1269785 h 1550774"/>
                <a:gd name="connsiteX6" fmla="*/ 0 w 561976"/>
                <a:gd name="connsiteY6" fmla="*/ 0 h 15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976" h="1550774">
                  <a:moveTo>
                    <a:pt x="0" y="0"/>
                  </a:moveTo>
                  <a:lnTo>
                    <a:pt x="561976" y="0"/>
                  </a:lnTo>
                  <a:lnTo>
                    <a:pt x="561975" y="1269786"/>
                  </a:lnTo>
                  <a:cubicBezTo>
                    <a:pt x="561975" y="1424971"/>
                    <a:pt x="436172" y="1550774"/>
                    <a:pt x="280987" y="1550774"/>
                  </a:cubicBezTo>
                  <a:lnTo>
                    <a:pt x="280988" y="1550773"/>
                  </a:lnTo>
                  <a:cubicBezTo>
                    <a:pt x="125803" y="1550773"/>
                    <a:pt x="0" y="1424970"/>
                    <a:pt x="0" y="12697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63" name="Bullet1" descr="3a7c95d7-3b26-4efa-833a-699de9dac144">
              <a:extLst>
                <a:ext uri="{FF2B5EF4-FFF2-40B4-BE49-F238E27FC236}">
                  <a16:creationId xmlns:a16="http://schemas.microsoft.com/office/drawing/2014/main" id="{AA132B50-6A4F-1967-5E3D-F2CA3B76D0A2}"/>
                </a:ext>
              </a:extLst>
            </p:cNvPr>
            <p:cNvSpPr/>
            <p:nvPr/>
          </p:nvSpPr>
          <p:spPr>
            <a:xfrm rot="16200000">
              <a:off x="531849" y="4707644"/>
              <a:ext cx="2012280" cy="661893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pPr algn="ctr"/>
              <a:r>
                <a:rPr lang="zh-CN" altLang="en-US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a typeface="微软雅黑"/>
                </a:rPr>
                <a:t>前后关联</a:t>
              </a:r>
              <a:endPara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微软雅黑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CD69961-040D-91FF-8965-A8C68BE40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" y="261674"/>
            <a:ext cx="512090" cy="5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0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单元学情分析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843529"/>
            <a:ext cx="5307754" cy="2645084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11146" y="2843530"/>
            <a:ext cx="5307754" cy="2645084"/>
          </a:xfrm>
          <a:prstGeom prst="roundRect">
            <a:avLst>
              <a:gd name="adj" fmla="val 6411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574007" y="1432310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ahLst/>
            <a:cxnLst/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808852" y="1667117"/>
            <a:ext cx="849600" cy="849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0" y="2912108"/>
            <a:ext cx="5307754" cy="2909571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199702" y="2538085"/>
            <a:ext cx="1862869" cy="350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defRPr/>
            </a:pPr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身体发育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48845" y="3492303"/>
            <a:ext cx="4796538" cy="2194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2829620" y="1806857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185714" y="1432311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ahLst/>
            <a:cxnLst/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420558" y="1667118"/>
            <a:ext cx="849600" cy="849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211146" y="2912109"/>
            <a:ext cx="5307754" cy="2909571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958909" y="2534380"/>
            <a:ext cx="1772898" cy="3416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defRPr/>
            </a:pPr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心理发展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466754" y="3492304"/>
            <a:ext cx="4796538" cy="2194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8441326" y="1806858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3724914" y="1783079"/>
            <a:ext cx="152401" cy="15240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36620" y="1783080"/>
            <a:ext cx="152401" cy="15240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身心发展特点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3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293341" y="966922"/>
            <a:ext cx="11657359" cy="5048556"/>
          </a:xfrm>
          <a:prstGeom prst="roundRect">
            <a:avLst>
              <a:gd name="adj" fmla="val 3846"/>
            </a:avLst>
          </a:prstGeom>
          <a:gradFill>
            <a:gsLst>
              <a:gs pos="2299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0922" cap="flat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254000" dist="76200" dir="5400000" rotWithShape="0">
              <a:schemeClr val="accent1">
                <a:lumMod val="75000"/>
                <a:alpha val="11000"/>
              </a:schemeClr>
            </a:outerShdw>
          </a:effectLst>
        </p:spPr>
        <p:txBody>
          <a:bodyPr vert="horz" wrap="square" lIns="78638" tIns="92880" rIns="78638" bIns="39319" rtlCol="0" anchor="ctr"/>
          <a:lstStyle/>
          <a:p>
            <a:pPr algn="ctr">
              <a:lnSpc>
                <a:spcPct val="125000"/>
              </a:lnSpc>
            </a:pPr>
            <a:endParaRPr kumimoji="1" lang="zh-CN" altLang="en-US"/>
          </a:p>
        </p:txBody>
      </p:sp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-6752" y="6339498"/>
            <a:ext cx="12198751" cy="518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660400" y="6530333"/>
            <a:ext cx="342900" cy="288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660401" y="6612580"/>
            <a:ext cx="244273" cy="288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1991990" y="1551215"/>
            <a:ext cx="6641391" cy="8694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11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  <a:effectLst>
            <a:outerShdw blurRad="177800" dist="101600" dir="5400000" algn="t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31885" y="1438223"/>
            <a:ext cx="5312250" cy="993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 rot="16200000" flipH="1">
            <a:off x="7543173" y="2838451"/>
            <a:ext cx="110624" cy="91946"/>
          </a:xfrm>
          <a:custGeom>
            <a:avLst/>
            <a:gdLst>
              <a:gd name="connsiteX0" fmla="*/ 18466 w 643271"/>
              <a:gd name="connsiteY0" fmla="*/ 366555 h 534661"/>
              <a:gd name="connsiteX1" fmla="*/ 231910 w 643271"/>
              <a:gd name="connsiteY1" fmla="*/ 47921 h 534661"/>
              <a:gd name="connsiteX2" fmla="*/ 411367 w 643271"/>
              <a:gd name="connsiteY2" fmla="*/ 47922 h 534661"/>
              <a:gd name="connsiteX3" fmla="*/ 624806 w 643271"/>
              <a:gd name="connsiteY3" fmla="*/ 366556 h 534661"/>
              <a:gd name="connsiteX4" fmla="*/ 535077 w 643271"/>
              <a:gd name="connsiteY4" fmla="*/ 534661 h 534661"/>
              <a:gd name="connsiteX5" fmla="*/ 108195 w 643271"/>
              <a:gd name="connsiteY5" fmla="*/ 534661 h 534661"/>
              <a:gd name="connsiteX6" fmla="*/ 18466 w 643271"/>
              <a:gd name="connsiteY6" fmla="*/ 366555 h 534661"/>
            </a:gdLst>
            <a:ahLst/>
            <a:cxnLst/>
            <a:rect l="l" t="t" r="r" b="b"/>
            <a:pathLst>
              <a:path w="643271" h="534661">
                <a:moveTo>
                  <a:pt x="18466" y="366555"/>
                </a:moveTo>
                <a:lnTo>
                  <a:pt x="231910" y="47921"/>
                </a:lnTo>
                <a:cubicBezTo>
                  <a:pt x="274710" y="-15974"/>
                  <a:pt x="368567" y="-15973"/>
                  <a:pt x="411367" y="47922"/>
                </a:cubicBezTo>
                <a:lnTo>
                  <a:pt x="624806" y="366556"/>
                </a:lnTo>
                <a:cubicBezTo>
                  <a:pt x="672889" y="438337"/>
                  <a:pt x="621475" y="534661"/>
                  <a:pt x="535077" y="534661"/>
                </a:cubicBezTo>
                <a:lnTo>
                  <a:pt x="108195" y="534661"/>
                </a:lnTo>
                <a:cubicBezTo>
                  <a:pt x="21797" y="534661"/>
                  <a:pt x="-29618" y="438336"/>
                  <a:pt x="18466" y="366555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054456" y="1463651"/>
            <a:ext cx="898403" cy="993168"/>
          </a:xfrm>
          <a:custGeom>
            <a:avLst/>
            <a:gdLst>
              <a:gd name="connsiteX0" fmla="*/ 0 w 903283"/>
              <a:gd name="connsiteY0" fmla="*/ 1806566 h 1806566"/>
              <a:gd name="connsiteX1" fmla="*/ 0 w 903283"/>
              <a:gd name="connsiteY1" fmla="*/ 0 h 1806566"/>
              <a:gd name="connsiteX2" fmla="*/ 903283 w 903283"/>
              <a:gd name="connsiteY2" fmla="*/ 903283 h 1806566"/>
              <a:gd name="connsiteX3" fmla="*/ 903283 w 903283"/>
              <a:gd name="connsiteY3" fmla="*/ 903283 h 1806566"/>
              <a:gd name="connsiteX4" fmla="*/ 0 w 903283"/>
              <a:gd name="connsiteY4" fmla="*/ 1806566 h 1806566"/>
              <a:gd name="connsiteX5" fmla="*/ 4834825 w 5738108"/>
              <a:gd name="connsiteY5" fmla="*/ 1806566 h 1806566"/>
              <a:gd name="connsiteX6" fmla="*/ 0 w 6641391"/>
              <a:gd name="connsiteY6" fmla="*/ 903283 h 1806566"/>
              <a:gd name="connsiteX7" fmla="*/ 0 w 6641391"/>
              <a:gd name="connsiteY7" fmla="*/ 903283 h 1806566"/>
            </a:gdLst>
            <a:ahLst/>
            <a:cxnLst/>
            <a:rect l="l" t="t" r="r" b="b"/>
            <a:pathLst>
              <a:path w="903283" h="1806566">
                <a:moveTo>
                  <a:pt x="0" y="1806566"/>
                </a:moveTo>
                <a:lnTo>
                  <a:pt x="0" y="0"/>
                </a:lnTo>
                <a:cubicBezTo>
                  <a:pt x="498869" y="0"/>
                  <a:pt x="903283" y="404414"/>
                  <a:pt x="903283" y="903283"/>
                </a:cubicBezTo>
                <a:lnTo>
                  <a:pt x="903283" y="903283"/>
                </a:lnTo>
                <a:cubicBezTo>
                  <a:pt x="903283" y="1402152"/>
                  <a:pt x="498869" y="1806566"/>
                  <a:pt x="0" y="180656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miter/>
          </a:ln>
          <a:effectLst>
            <a:outerShdw blurRad="139700" dist="76200" dir="54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4538203" y="4692633"/>
            <a:ext cx="110624" cy="91946"/>
          </a:xfrm>
          <a:custGeom>
            <a:avLst/>
            <a:gdLst>
              <a:gd name="connsiteX0" fmla="*/ 18466 w 643271"/>
              <a:gd name="connsiteY0" fmla="*/ 366555 h 534661"/>
              <a:gd name="connsiteX1" fmla="*/ 231910 w 643271"/>
              <a:gd name="connsiteY1" fmla="*/ 47921 h 534661"/>
              <a:gd name="connsiteX2" fmla="*/ 411367 w 643271"/>
              <a:gd name="connsiteY2" fmla="*/ 47922 h 534661"/>
              <a:gd name="connsiteX3" fmla="*/ 624806 w 643271"/>
              <a:gd name="connsiteY3" fmla="*/ 366556 h 534661"/>
              <a:gd name="connsiteX4" fmla="*/ 535077 w 643271"/>
              <a:gd name="connsiteY4" fmla="*/ 534661 h 534661"/>
              <a:gd name="connsiteX5" fmla="*/ 108195 w 643271"/>
              <a:gd name="connsiteY5" fmla="*/ 534661 h 534661"/>
              <a:gd name="connsiteX6" fmla="*/ 18466 w 643271"/>
              <a:gd name="connsiteY6" fmla="*/ 366555 h 534661"/>
            </a:gdLst>
            <a:ahLst/>
            <a:cxnLst/>
            <a:rect l="l" t="t" r="r" b="b"/>
            <a:pathLst>
              <a:path w="643271" h="534661">
                <a:moveTo>
                  <a:pt x="18466" y="366555"/>
                </a:moveTo>
                <a:lnTo>
                  <a:pt x="231910" y="47921"/>
                </a:lnTo>
                <a:cubicBezTo>
                  <a:pt x="274710" y="-15974"/>
                  <a:pt x="368567" y="-15973"/>
                  <a:pt x="411367" y="47922"/>
                </a:cubicBezTo>
                <a:lnTo>
                  <a:pt x="624806" y="366556"/>
                </a:lnTo>
                <a:cubicBezTo>
                  <a:pt x="672889" y="438337"/>
                  <a:pt x="621475" y="534661"/>
                  <a:pt x="535077" y="534661"/>
                </a:cubicBezTo>
                <a:lnTo>
                  <a:pt x="108195" y="534661"/>
                </a:lnTo>
                <a:cubicBezTo>
                  <a:pt x="21797" y="534661"/>
                  <a:pt x="-29618" y="438336"/>
                  <a:pt x="18466" y="366555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认知特点</a:t>
            </a:r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7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BF6F3A6-2FD6-1DFA-BE80-AA632F85B594}"/>
              </a:ext>
            </a:extLst>
          </p:cNvPr>
          <p:cNvGrpSpPr/>
          <p:nvPr/>
        </p:nvGrpSpPr>
        <p:grpSpPr>
          <a:xfrm>
            <a:off x="683175" y="1599535"/>
            <a:ext cx="1269684" cy="721400"/>
            <a:chOff x="3728168" y="1055867"/>
            <a:chExt cx="1269684" cy="721400"/>
          </a:xfrm>
        </p:grpSpPr>
        <p:sp>
          <p:nvSpPr>
            <p:cNvPr id="30" name="标题 1">
              <a:extLst>
                <a:ext uri="{FF2B5EF4-FFF2-40B4-BE49-F238E27FC236}">
                  <a16:creationId xmlns:a16="http://schemas.microsoft.com/office/drawing/2014/main" id="{530743E3-FC9E-686C-7905-B1B5464C769B}"/>
                </a:ext>
              </a:extLst>
            </p:cNvPr>
            <p:cNvSpPr txBox="1"/>
            <p:nvPr/>
          </p:nvSpPr>
          <p:spPr>
            <a:xfrm>
              <a:off x="3728168" y="1055867"/>
              <a:ext cx="1262932" cy="7214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sq">
              <a:noFill/>
              <a:miter/>
            </a:ln>
            <a:effectLst>
              <a:outerShdw blurRad="203200" dist="101600" dir="5400000" algn="t" rotWithShape="0">
                <a:schemeClr val="accent1">
                  <a:lumMod val="75000"/>
                  <a:alpha val="19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>
              <a:extLst>
                <a:ext uri="{FF2B5EF4-FFF2-40B4-BE49-F238E27FC236}">
                  <a16:creationId xmlns:a16="http://schemas.microsoft.com/office/drawing/2014/main" id="{5D739993-8F71-14C1-62CF-AA0229A6E575}"/>
                </a:ext>
              </a:extLst>
            </p:cNvPr>
            <p:cNvSpPr txBox="1"/>
            <p:nvPr/>
          </p:nvSpPr>
          <p:spPr>
            <a:xfrm>
              <a:off x="3734920" y="1114984"/>
              <a:ext cx="1262932" cy="5429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/>
            <a:lstStyle/>
            <a:p>
              <a:pPr algn="ctr"/>
              <a:r>
                <a:rPr kumimoji="1" lang="zh-CN" altLang="en-US" sz="32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a typeface="Source Han Sans CN Bold"/>
                </a:rPr>
                <a:t>认知风格</a:t>
              </a:r>
            </a:p>
          </p:txBody>
        </p:sp>
      </p:grpSp>
      <p:sp>
        <p:nvSpPr>
          <p:cNvPr id="32" name="标题 1">
            <a:extLst>
              <a:ext uri="{FF2B5EF4-FFF2-40B4-BE49-F238E27FC236}">
                <a16:creationId xmlns:a16="http://schemas.microsoft.com/office/drawing/2014/main" id="{66F1B9BA-2820-D861-CA29-A50115180A66}"/>
              </a:ext>
            </a:extLst>
          </p:cNvPr>
          <p:cNvSpPr txBox="1"/>
          <p:nvPr/>
        </p:nvSpPr>
        <p:spPr>
          <a:xfrm flipH="1">
            <a:off x="1969215" y="3098868"/>
            <a:ext cx="6641391" cy="8694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11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  <a:effectLst>
            <a:outerShdw blurRad="177800" dist="101600" dir="5400000" algn="t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D3A8000B-E830-CBD7-51F7-4156824A5697}"/>
              </a:ext>
            </a:extLst>
          </p:cNvPr>
          <p:cNvSpPr txBox="1"/>
          <p:nvPr/>
        </p:nvSpPr>
        <p:spPr>
          <a:xfrm>
            <a:off x="2109110" y="2985876"/>
            <a:ext cx="5312250" cy="993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1F1C574C-B578-9AFE-09CC-5327408D6997}"/>
              </a:ext>
            </a:extLst>
          </p:cNvPr>
          <p:cNvSpPr txBox="1"/>
          <p:nvPr/>
        </p:nvSpPr>
        <p:spPr>
          <a:xfrm flipH="1">
            <a:off x="1031681" y="3011304"/>
            <a:ext cx="898403" cy="993168"/>
          </a:xfrm>
          <a:custGeom>
            <a:avLst/>
            <a:gdLst>
              <a:gd name="connsiteX0" fmla="*/ 0 w 903283"/>
              <a:gd name="connsiteY0" fmla="*/ 1806566 h 1806566"/>
              <a:gd name="connsiteX1" fmla="*/ 0 w 903283"/>
              <a:gd name="connsiteY1" fmla="*/ 0 h 1806566"/>
              <a:gd name="connsiteX2" fmla="*/ 903283 w 903283"/>
              <a:gd name="connsiteY2" fmla="*/ 903283 h 1806566"/>
              <a:gd name="connsiteX3" fmla="*/ 903283 w 903283"/>
              <a:gd name="connsiteY3" fmla="*/ 903283 h 1806566"/>
              <a:gd name="connsiteX4" fmla="*/ 0 w 903283"/>
              <a:gd name="connsiteY4" fmla="*/ 1806566 h 1806566"/>
              <a:gd name="connsiteX5" fmla="*/ 4834825 w 5738108"/>
              <a:gd name="connsiteY5" fmla="*/ 1806566 h 1806566"/>
              <a:gd name="connsiteX6" fmla="*/ 0 w 6641391"/>
              <a:gd name="connsiteY6" fmla="*/ 903283 h 1806566"/>
              <a:gd name="connsiteX7" fmla="*/ 0 w 6641391"/>
              <a:gd name="connsiteY7" fmla="*/ 903283 h 1806566"/>
            </a:gdLst>
            <a:ahLst/>
            <a:cxnLst/>
            <a:rect l="l" t="t" r="r" b="b"/>
            <a:pathLst>
              <a:path w="903283" h="1806566">
                <a:moveTo>
                  <a:pt x="0" y="1806566"/>
                </a:moveTo>
                <a:lnTo>
                  <a:pt x="0" y="0"/>
                </a:lnTo>
                <a:cubicBezTo>
                  <a:pt x="498869" y="0"/>
                  <a:pt x="903283" y="404414"/>
                  <a:pt x="903283" y="903283"/>
                </a:cubicBezTo>
                <a:lnTo>
                  <a:pt x="903283" y="903283"/>
                </a:lnTo>
                <a:cubicBezTo>
                  <a:pt x="903283" y="1402152"/>
                  <a:pt x="498869" y="1806566"/>
                  <a:pt x="0" y="180656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miter/>
          </a:ln>
          <a:effectLst>
            <a:outerShdw blurRad="139700" dist="76200" dir="54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2B45E32-4F30-E59B-892E-5FFF4F4A4CA3}"/>
              </a:ext>
            </a:extLst>
          </p:cNvPr>
          <p:cNvGrpSpPr/>
          <p:nvPr/>
        </p:nvGrpSpPr>
        <p:grpSpPr>
          <a:xfrm>
            <a:off x="660400" y="3147188"/>
            <a:ext cx="1269684" cy="721400"/>
            <a:chOff x="3728168" y="1055867"/>
            <a:chExt cx="1269684" cy="721400"/>
          </a:xfrm>
        </p:grpSpPr>
        <p:sp>
          <p:nvSpPr>
            <p:cNvPr id="36" name="标题 1">
              <a:extLst>
                <a:ext uri="{FF2B5EF4-FFF2-40B4-BE49-F238E27FC236}">
                  <a16:creationId xmlns:a16="http://schemas.microsoft.com/office/drawing/2014/main" id="{199DCEC5-D29C-F521-B5EB-3CFA6F5C5E1D}"/>
                </a:ext>
              </a:extLst>
            </p:cNvPr>
            <p:cNvSpPr txBox="1"/>
            <p:nvPr/>
          </p:nvSpPr>
          <p:spPr>
            <a:xfrm>
              <a:off x="3728168" y="1055867"/>
              <a:ext cx="1262932" cy="7214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sq">
              <a:noFill/>
              <a:miter/>
            </a:ln>
            <a:effectLst>
              <a:outerShdw blurRad="203200" dist="101600" dir="5400000" algn="t" rotWithShape="0">
                <a:schemeClr val="accent1">
                  <a:lumMod val="75000"/>
                  <a:alpha val="19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7" name="标题 1">
              <a:extLst>
                <a:ext uri="{FF2B5EF4-FFF2-40B4-BE49-F238E27FC236}">
                  <a16:creationId xmlns:a16="http://schemas.microsoft.com/office/drawing/2014/main" id="{09FE09B4-62CB-F493-1CB9-348ECB421F4C}"/>
                </a:ext>
              </a:extLst>
            </p:cNvPr>
            <p:cNvSpPr txBox="1"/>
            <p:nvPr/>
          </p:nvSpPr>
          <p:spPr>
            <a:xfrm>
              <a:off x="3734920" y="1114984"/>
              <a:ext cx="1262932" cy="5429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/>
            <a:lstStyle/>
            <a:p>
              <a:pPr algn="ctr"/>
              <a:r>
                <a:rPr kumimoji="1" lang="zh-CN" altLang="en-US" sz="32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a typeface="Source Han Sans CN Bold"/>
                </a:rPr>
                <a:t>社交偏好</a:t>
              </a:r>
            </a:p>
          </p:txBody>
        </p:sp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F56CC219-6ABA-E4D8-943B-E3D9CCBFC824}"/>
              </a:ext>
            </a:extLst>
          </p:cNvPr>
          <p:cNvSpPr txBox="1"/>
          <p:nvPr/>
        </p:nvSpPr>
        <p:spPr>
          <a:xfrm flipH="1">
            <a:off x="1998742" y="4685281"/>
            <a:ext cx="6641391" cy="8694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11000"/>
                </a:schemeClr>
              </a:gs>
              <a:gs pos="100000">
                <a:schemeClr val="bg1"/>
              </a:gs>
            </a:gsLst>
            <a:lin ang="0" scaled="0"/>
          </a:gradFill>
          <a:ln w="12700" cap="sq">
            <a:noFill/>
            <a:miter/>
          </a:ln>
          <a:effectLst>
            <a:outerShdw blurRad="177800" dist="101600" dir="5400000" algn="t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>
            <a:extLst>
              <a:ext uri="{FF2B5EF4-FFF2-40B4-BE49-F238E27FC236}">
                <a16:creationId xmlns:a16="http://schemas.microsoft.com/office/drawing/2014/main" id="{7881CFB3-19FF-49AE-49DE-736E17D3A2D7}"/>
              </a:ext>
            </a:extLst>
          </p:cNvPr>
          <p:cNvSpPr txBox="1"/>
          <p:nvPr/>
        </p:nvSpPr>
        <p:spPr>
          <a:xfrm>
            <a:off x="2138637" y="4572289"/>
            <a:ext cx="5312250" cy="993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3153648C-3C48-2040-A7A7-94A6C9FEF974}"/>
              </a:ext>
            </a:extLst>
          </p:cNvPr>
          <p:cNvSpPr txBox="1"/>
          <p:nvPr/>
        </p:nvSpPr>
        <p:spPr>
          <a:xfrm flipH="1">
            <a:off x="1061208" y="4597717"/>
            <a:ext cx="898403" cy="993168"/>
          </a:xfrm>
          <a:custGeom>
            <a:avLst/>
            <a:gdLst>
              <a:gd name="connsiteX0" fmla="*/ 0 w 903283"/>
              <a:gd name="connsiteY0" fmla="*/ 1806566 h 1806566"/>
              <a:gd name="connsiteX1" fmla="*/ 0 w 903283"/>
              <a:gd name="connsiteY1" fmla="*/ 0 h 1806566"/>
              <a:gd name="connsiteX2" fmla="*/ 903283 w 903283"/>
              <a:gd name="connsiteY2" fmla="*/ 903283 h 1806566"/>
              <a:gd name="connsiteX3" fmla="*/ 903283 w 903283"/>
              <a:gd name="connsiteY3" fmla="*/ 903283 h 1806566"/>
              <a:gd name="connsiteX4" fmla="*/ 0 w 903283"/>
              <a:gd name="connsiteY4" fmla="*/ 1806566 h 1806566"/>
              <a:gd name="connsiteX5" fmla="*/ 4834825 w 5738108"/>
              <a:gd name="connsiteY5" fmla="*/ 1806566 h 1806566"/>
              <a:gd name="connsiteX6" fmla="*/ 0 w 6641391"/>
              <a:gd name="connsiteY6" fmla="*/ 903283 h 1806566"/>
              <a:gd name="connsiteX7" fmla="*/ 0 w 6641391"/>
              <a:gd name="connsiteY7" fmla="*/ 903283 h 1806566"/>
            </a:gdLst>
            <a:ahLst/>
            <a:cxnLst/>
            <a:rect l="l" t="t" r="r" b="b"/>
            <a:pathLst>
              <a:path w="903283" h="1806566">
                <a:moveTo>
                  <a:pt x="0" y="1806566"/>
                </a:moveTo>
                <a:lnTo>
                  <a:pt x="0" y="0"/>
                </a:lnTo>
                <a:cubicBezTo>
                  <a:pt x="498869" y="0"/>
                  <a:pt x="903283" y="404414"/>
                  <a:pt x="903283" y="903283"/>
                </a:cubicBezTo>
                <a:lnTo>
                  <a:pt x="903283" y="903283"/>
                </a:lnTo>
                <a:cubicBezTo>
                  <a:pt x="903283" y="1402152"/>
                  <a:pt x="498869" y="1806566"/>
                  <a:pt x="0" y="180656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miter/>
          </a:ln>
          <a:effectLst>
            <a:outerShdw blurRad="139700" dist="76200" dir="54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FED6CDD-BF25-D93A-9DEE-B7D480974615}"/>
              </a:ext>
            </a:extLst>
          </p:cNvPr>
          <p:cNvGrpSpPr/>
          <p:nvPr/>
        </p:nvGrpSpPr>
        <p:grpSpPr>
          <a:xfrm>
            <a:off x="689927" y="4733601"/>
            <a:ext cx="1269684" cy="721400"/>
            <a:chOff x="3728168" y="1055867"/>
            <a:chExt cx="1269684" cy="721400"/>
          </a:xfrm>
        </p:grpSpPr>
        <p:sp>
          <p:nvSpPr>
            <p:cNvPr id="42" name="标题 1">
              <a:extLst>
                <a:ext uri="{FF2B5EF4-FFF2-40B4-BE49-F238E27FC236}">
                  <a16:creationId xmlns:a16="http://schemas.microsoft.com/office/drawing/2014/main" id="{8A175530-9FAA-188F-3A5E-845DC58C8784}"/>
                </a:ext>
              </a:extLst>
            </p:cNvPr>
            <p:cNvSpPr txBox="1"/>
            <p:nvPr/>
          </p:nvSpPr>
          <p:spPr>
            <a:xfrm>
              <a:off x="3728168" y="1055867"/>
              <a:ext cx="1262932" cy="7214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 cap="sq">
              <a:noFill/>
              <a:miter/>
            </a:ln>
            <a:effectLst>
              <a:outerShdw blurRad="203200" dist="101600" dir="5400000" algn="t" rotWithShape="0">
                <a:schemeClr val="accent1">
                  <a:lumMod val="75000"/>
                  <a:alpha val="19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3" name="标题 1">
              <a:extLst>
                <a:ext uri="{FF2B5EF4-FFF2-40B4-BE49-F238E27FC236}">
                  <a16:creationId xmlns:a16="http://schemas.microsoft.com/office/drawing/2014/main" id="{54C68B45-E975-5A3F-1EA1-1D9972BE339B}"/>
                </a:ext>
              </a:extLst>
            </p:cNvPr>
            <p:cNvSpPr txBox="1"/>
            <p:nvPr/>
          </p:nvSpPr>
          <p:spPr>
            <a:xfrm>
              <a:off x="3734920" y="1114984"/>
              <a:ext cx="1262932" cy="5429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/>
            <a:lstStyle/>
            <a:p>
              <a:pPr algn="ctr"/>
              <a:r>
                <a:rPr kumimoji="1" lang="zh-CN" altLang="en-US" sz="32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a typeface="Source Han Sans CN Bold"/>
                </a:rPr>
                <a:t>科技素养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8100" y="-5477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723571" y="1462688"/>
            <a:ext cx="327693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23570" y="3096886"/>
            <a:ext cx="5532449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5480" y="1407658"/>
            <a:ext cx="514404" cy="514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6059" y="1496391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00835" y="1516768"/>
            <a:ext cx="2166265" cy="316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1600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ea typeface="Source Han Sans CN Bold"/>
                <a:cs typeface="Source Han Sans CN Bold"/>
              </a:rPr>
              <a:t>基础薄弱层→</a:t>
            </a:r>
            <a:r>
              <a:rPr kumimoji="1" lang="zh-CN" altLang="en-US" sz="1600" b="1" dirty="0">
                <a:ln w="12700">
                  <a:noFill/>
                </a:ln>
                <a:ea typeface="Source Han Sans CN Bold"/>
                <a:cs typeface="Source Han Sans CN Bold"/>
              </a:rPr>
              <a:t>占比</a:t>
            </a:r>
            <a:r>
              <a:rPr kumimoji="1" lang="en-US" altLang="zh-CN" sz="1600" b="1" dirty="0">
                <a:ln w="12700">
                  <a:noFill/>
                </a:ln>
                <a:ea typeface="Source Han Sans CN Bold"/>
                <a:cs typeface="Source Han Sans CN Bold"/>
              </a:rPr>
              <a:t>30%</a:t>
            </a:r>
            <a:endParaRPr kumimoji="1" lang="zh-CN" altLang="en-US" b="1" dirty="0"/>
          </a:p>
        </p:txBody>
      </p:sp>
      <p:sp>
        <p:nvSpPr>
          <p:cNvPr id="9" name="标题 1"/>
          <p:cNvSpPr txBox="1"/>
          <p:nvPr/>
        </p:nvSpPr>
        <p:spPr>
          <a:xfrm>
            <a:off x="665480" y="3041856"/>
            <a:ext cx="514404" cy="5144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29306" y="3684900"/>
            <a:ext cx="5532449" cy="667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endParaRPr kumimoji="1" lang="zh-CN" altLang="en-US" sz="2400" dirty="0"/>
          </a:p>
        </p:txBody>
      </p:sp>
      <p:sp>
        <p:nvSpPr>
          <p:cNvPr id="11" name="标题 1"/>
          <p:cNvSpPr txBox="1"/>
          <p:nvPr/>
        </p:nvSpPr>
        <p:spPr>
          <a:xfrm>
            <a:off x="716059" y="3130589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00835" y="3150966"/>
            <a:ext cx="4757065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>
              <a:lnSpc>
                <a:spcPct val="150000"/>
              </a:lnSpc>
              <a:defRPr kumimoji="1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ea typeface="Source Han Sans CN Bold"/>
                <a:cs typeface="Source Han Sans CN Bold"/>
              </a:defRPr>
            </a:lvl1pPr>
          </a:lstStyle>
          <a:p>
            <a:r>
              <a:rPr lang="zh-CN" altLang="en-US" dirty="0"/>
              <a:t>发展达标层→占比</a:t>
            </a:r>
            <a:r>
              <a:rPr lang="en-US" altLang="zh-CN" dirty="0"/>
              <a:t>50%</a:t>
            </a:r>
            <a:endParaRPr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技能基础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7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sp>
        <p:nvSpPr>
          <p:cNvPr id="18" name="标题 1">
            <a:extLst>
              <a:ext uri="{FF2B5EF4-FFF2-40B4-BE49-F238E27FC236}">
                <a16:creationId xmlns:a16="http://schemas.microsoft.com/office/drawing/2014/main" id="{702315AC-FE41-8F67-8B3D-80742AAC582F}"/>
              </a:ext>
            </a:extLst>
          </p:cNvPr>
          <p:cNvSpPr txBox="1"/>
          <p:nvPr/>
        </p:nvSpPr>
        <p:spPr>
          <a:xfrm>
            <a:off x="735296" y="4884655"/>
            <a:ext cx="5532449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B2996154-97E0-1C3A-666D-FE6E98F36829}"/>
              </a:ext>
            </a:extLst>
          </p:cNvPr>
          <p:cNvSpPr txBox="1"/>
          <p:nvPr/>
        </p:nvSpPr>
        <p:spPr>
          <a:xfrm>
            <a:off x="677206" y="4829625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BCDF5C82-0C39-B8B5-179D-F2281A183EE3}"/>
              </a:ext>
            </a:extLst>
          </p:cNvPr>
          <p:cNvSpPr txBox="1"/>
          <p:nvPr/>
        </p:nvSpPr>
        <p:spPr>
          <a:xfrm>
            <a:off x="1179884" y="5395312"/>
            <a:ext cx="6503616" cy="620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B6BD1C37-CC98-CB61-8966-8F9AA7F074A5}"/>
              </a:ext>
            </a:extLst>
          </p:cNvPr>
          <p:cNvSpPr txBox="1"/>
          <p:nvPr/>
        </p:nvSpPr>
        <p:spPr>
          <a:xfrm>
            <a:off x="727785" y="4918358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03</a:t>
            </a:r>
            <a:endParaRPr kumimoji="1" lang="zh-CN" altLang="en-US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CCF009B2-4AD4-E445-02B3-F67B56F1A9E6}"/>
              </a:ext>
            </a:extLst>
          </p:cNvPr>
          <p:cNvSpPr txBox="1"/>
          <p:nvPr/>
        </p:nvSpPr>
        <p:spPr>
          <a:xfrm>
            <a:off x="1312561" y="4938735"/>
            <a:ext cx="4757065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zh-CN"/>
            </a:defPPr>
            <a:lvl1pPr>
              <a:lnSpc>
                <a:spcPct val="150000"/>
              </a:lnSpc>
              <a:defRPr kumimoji="1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ea typeface="Source Han Sans CN Bold"/>
                <a:cs typeface="Source Han Sans CN Bold"/>
              </a:defRPr>
            </a:lvl1pPr>
          </a:lstStyle>
          <a:p>
            <a:r>
              <a:rPr lang="zh-CN" altLang="en-US" dirty="0"/>
              <a:t>优势领先层→占比</a:t>
            </a:r>
            <a:r>
              <a:rPr lang="en-US" altLang="zh-CN" dirty="0"/>
              <a:t>20%</a:t>
            </a:r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1E796FB-F350-3849-5E7B-743FC7FB0EDF}"/>
              </a:ext>
            </a:extLst>
          </p:cNvPr>
          <p:cNvSpPr/>
          <p:nvPr/>
        </p:nvSpPr>
        <p:spPr>
          <a:xfrm>
            <a:off x="2057400" y="2068871"/>
            <a:ext cx="7772564" cy="667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42B6F604-B692-6D6B-3B3C-4AC4A624283B}"/>
              </a:ext>
            </a:extLst>
          </p:cNvPr>
          <p:cNvSpPr/>
          <p:nvPr/>
        </p:nvSpPr>
        <p:spPr>
          <a:xfrm>
            <a:off x="2057400" y="3825880"/>
            <a:ext cx="7772564" cy="667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907590B-0A11-458F-E153-F28ABDE1ADB2}"/>
              </a:ext>
            </a:extLst>
          </p:cNvPr>
          <p:cNvSpPr/>
          <p:nvPr/>
        </p:nvSpPr>
        <p:spPr>
          <a:xfrm>
            <a:off x="2057400" y="5582889"/>
            <a:ext cx="7772564" cy="667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单元主要教学内容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E0E812-AC38-8841-19FB-6963BF852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73658"/>
              </p:ext>
            </p:extLst>
          </p:nvPr>
        </p:nvGraphicFramePr>
        <p:xfrm>
          <a:off x="0" y="-33102"/>
          <a:ext cx="12192000" cy="689110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89822">
                  <a:extLst>
                    <a:ext uri="{9D8B030D-6E8A-4147-A177-3AD203B41FA5}">
                      <a16:colId xmlns:a16="http://schemas.microsoft.com/office/drawing/2014/main" val="1558820749"/>
                    </a:ext>
                  </a:extLst>
                </a:gridCol>
                <a:gridCol w="5453349">
                  <a:extLst>
                    <a:ext uri="{9D8B030D-6E8A-4147-A177-3AD203B41FA5}">
                      <a16:colId xmlns:a16="http://schemas.microsoft.com/office/drawing/2014/main" val="419805888"/>
                    </a:ext>
                  </a:extLst>
                </a:gridCol>
                <a:gridCol w="2104222">
                  <a:extLst>
                    <a:ext uri="{9D8B030D-6E8A-4147-A177-3AD203B41FA5}">
                      <a16:colId xmlns:a16="http://schemas.microsoft.com/office/drawing/2014/main" val="4228335374"/>
                    </a:ext>
                  </a:extLst>
                </a:gridCol>
                <a:gridCol w="3444607">
                  <a:extLst>
                    <a:ext uri="{9D8B030D-6E8A-4147-A177-3AD203B41FA5}">
                      <a16:colId xmlns:a16="http://schemas.microsoft.com/office/drawing/2014/main" val="615259547"/>
                    </a:ext>
                  </a:extLst>
                </a:gridCol>
              </a:tblGrid>
              <a:tr h="7706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内容与要求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主要核心内容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课时分布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课时结构化体现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6513560"/>
                  </a:ext>
                </a:extLst>
              </a:tr>
              <a:tr h="103782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基础知识与技能</a:t>
                      </a:r>
                      <a:endParaRPr lang="en-US" altLang="zh-CN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79760"/>
                  </a:ext>
                </a:extLst>
              </a:tr>
              <a:tr h="127504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技战术运用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34161"/>
                  </a:ext>
                </a:extLst>
              </a:tr>
              <a:tr h="80061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体能</a:t>
                      </a:r>
                      <a:endParaRPr lang="en-US" altLang="zh-CN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662204"/>
                  </a:ext>
                </a:extLst>
              </a:tr>
              <a:tr h="96583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展示或比赛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148180"/>
                  </a:ext>
                </a:extLst>
              </a:tr>
              <a:tr h="953763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规则与裁判方法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159563"/>
                  </a:ext>
                </a:extLst>
              </a:tr>
              <a:tr h="10873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观赏与评价</a:t>
                      </a:r>
                      <a:endParaRPr lang="zh-CN" altLang="en-US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71617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5665729" y="1"/>
            <a:ext cx="1419533" cy="682831"/>
          </a:xfrm>
          <a:custGeom>
            <a:avLst/>
            <a:gdLst>
              <a:gd name="connsiteX0" fmla="*/ 0 w 1419533"/>
              <a:gd name="connsiteY0" fmla="*/ 0 h 682831"/>
              <a:gd name="connsiteX1" fmla="*/ 269704 w 1419533"/>
              <a:gd name="connsiteY1" fmla="*/ 0 h 682831"/>
              <a:gd name="connsiteX2" fmla="*/ 275686 w 1419533"/>
              <a:gd name="connsiteY2" fmla="*/ 59341 h 682831"/>
              <a:gd name="connsiteX3" fmla="*/ 709766 w 1419533"/>
              <a:gd name="connsiteY3" fmla="*/ 413127 h 682831"/>
              <a:gd name="connsiteX4" fmla="*/ 1143847 w 1419533"/>
              <a:gd name="connsiteY4" fmla="*/ 59341 h 682831"/>
              <a:gd name="connsiteX5" fmla="*/ 1149829 w 1419533"/>
              <a:gd name="connsiteY5" fmla="*/ 0 h 682831"/>
              <a:gd name="connsiteX6" fmla="*/ 1419533 w 1419533"/>
              <a:gd name="connsiteY6" fmla="*/ 0 h 682831"/>
              <a:gd name="connsiteX7" fmla="*/ 1408071 w 1419533"/>
              <a:gd name="connsiteY7" fmla="*/ 113696 h 682831"/>
              <a:gd name="connsiteX8" fmla="*/ 709766 w 1419533"/>
              <a:gd name="connsiteY8" fmla="*/ 682831 h 682831"/>
              <a:gd name="connsiteX9" fmla="*/ 11462 w 1419533"/>
              <a:gd name="connsiteY9" fmla="*/ 113696 h 682831"/>
            </a:gdLst>
            <a:ahLst/>
            <a:cxnLst/>
            <a:rect l="l" t="t" r="r" b="b"/>
            <a:pathLst>
              <a:path w="1419533" h="682831">
                <a:moveTo>
                  <a:pt x="0" y="0"/>
                </a:moveTo>
                <a:lnTo>
                  <a:pt x="269704" y="0"/>
                </a:lnTo>
                <a:lnTo>
                  <a:pt x="275686" y="59341"/>
                </a:lnTo>
                <a:cubicBezTo>
                  <a:pt x="317002" y="261246"/>
                  <a:pt x="495648" y="413127"/>
                  <a:pt x="709766" y="413127"/>
                </a:cubicBezTo>
                <a:cubicBezTo>
                  <a:pt x="923885" y="413127"/>
                  <a:pt x="1102531" y="261246"/>
                  <a:pt x="1143847" y="59341"/>
                </a:cubicBezTo>
                <a:lnTo>
                  <a:pt x="1149829" y="0"/>
                </a:lnTo>
                <a:lnTo>
                  <a:pt x="1419533" y="0"/>
                </a:lnTo>
                <a:lnTo>
                  <a:pt x="1408071" y="113696"/>
                </a:lnTo>
                <a:cubicBezTo>
                  <a:pt x="1341607" y="438501"/>
                  <a:pt x="1054220" y="682831"/>
                  <a:pt x="709766" y="682831"/>
                </a:cubicBezTo>
                <a:cubicBezTo>
                  <a:pt x="365313" y="682831"/>
                  <a:pt x="77926" y="438501"/>
                  <a:pt x="11462" y="11369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1518900" y="6356068"/>
            <a:ext cx="673100" cy="501932"/>
          </a:xfrm>
          <a:custGeom>
            <a:avLst/>
            <a:gdLst>
              <a:gd name="connsiteX0" fmla="*/ 345155 w 673100"/>
              <a:gd name="connsiteY0" fmla="*/ 0 h 501932"/>
              <a:gd name="connsiteX1" fmla="*/ 663186 w 673100"/>
              <a:gd name="connsiteY1" fmla="*/ 210805 h 501932"/>
              <a:gd name="connsiteX2" fmla="*/ 673100 w 673100"/>
              <a:gd name="connsiteY2" fmla="*/ 242743 h 501932"/>
              <a:gd name="connsiteX3" fmla="*/ 673100 w 673100"/>
              <a:gd name="connsiteY3" fmla="*/ 447567 h 501932"/>
              <a:gd name="connsiteX4" fmla="*/ 663186 w 673100"/>
              <a:gd name="connsiteY4" fmla="*/ 479505 h 501932"/>
              <a:gd name="connsiteX5" fmla="*/ 651013 w 673100"/>
              <a:gd name="connsiteY5" fmla="*/ 501932 h 501932"/>
              <a:gd name="connsiteX6" fmla="*/ 39297 w 673100"/>
              <a:gd name="connsiteY6" fmla="*/ 501932 h 501932"/>
              <a:gd name="connsiteX7" fmla="*/ 27124 w 673100"/>
              <a:gd name="connsiteY7" fmla="*/ 479505 h 501932"/>
              <a:gd name="connsiteX8" fmla="*/ 0 w 673100"/>
              <a:gd name="connsiteY8" fmla="*/ 345155 h 501932"/>
              <a:gd name="connsiteX9" fmla="*/ 345155 w 673100"/>
              <a:gd name="connsiteY9" fmla="*/ 0 h 501932"/>
            </a:gdLst>
            <a:ahLst/>
            <a:cxnLst/>
            <a:rect l="l" t="t" r="r" b="b"/>
            <a:pathLst>
              <a:path w="673100" h="501932">
                <a:moveTo>
                  <a:pt x="345155" y="0"/>
                </a:moveTo>
                <a:cubicBezTo>
                  <a:pt x="488123" y="0"/>
                  <a:pt x="610789" y="86924"/>
                  <a:pt x="663186" y="210805"/>
                </a:cubicBezTo>
                <a:lnTo>
                  <a:pt x="673100" y="242743"/>
                </a:lnTo>
                <a:lnTo>
                  <a:pt x="673100" y="447567"/>
                </a:lnTo>
                <a:lnTo>
                  <a:pt x="663186" y="479505"/>
                </a:lnTo>
                <a:lnTo>
                  <a:pt x="651013" y="501932"/>
                </a:lnTo>
                <a:lnTo>
                  <a:pt x="39297" y="501932"/>
                </a:lnTo>
                <a:lnTo>
                  <a:pt x="27124" y="479505"/>
                </a:lnTo>
                <a:cubicBezTo>
                  <a:pt x="9658" y="438211"/>
                  <a:pt x="0" y="392811"/>
                  <a:pt x="0" y="345155"/>
                </a:cubicBezTo>
                <a:cubicBezTo>
                  <a:pt x="0" y="154531"/>
                  <a:pt x="154531" y="0"/>
                  <a:pt x="34515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241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83759" y="302264"/>
            <a:ext cx="176641" cy="176641"/>
          </a:xfrm>
          <a:prstGeom prst="ellipse">
            <a:avLst/>
          </a:prstGeom>
          <a:solidFill>
            <a:schemeClr val="accent1">
              <a:alpha val="31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279052" y="6158161"/>
            <a:ext cx="399114" cy="399114"/>
          </a:xfrm>
          <a:prstGeom prst="ellipse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0973658" y="918087"/>
            <a:ext cx="131857" cy="131857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63200" y="6288746"/>
            <a:ext cx="134643" cy="134643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05515" y="1079616"/>
            <a:ext cx="450996" cy="450996"/>
          </a:xfrm>
          <a:prstGeom prst="donut">
            <a:avLst>
              <a:gd name="adj" fmla="val 18919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 rot="19248219">
            <a:off x="4282356" y="6357257"/>
            <a:ext cx="838384" cy="773211"/>
          </a:xfrm>
          <a:custGeom>
            <a:avLst/>
            <a:gdLst>
              <a:gd name="connsiteX0" fmla="*/ 533921 w 838384"/>
              <a:gd name="connsiteY0" fmla="*/ 117937 h 773211"/>
              <a:gd name="connsiteX1" fmla="*/ 838384 w 838384"/>
              <a:gd name="connsiteY1" fmla="*/ 690563 h 773211"/>
              <a:gd name="connsiteX2" fmla="*/ 830053 w 838384"/>
              <a:gd name="connsiteY2" fmla="*/ 773211 h 773211"/>
              <a:gd name="connsiteX3" fmla="*/ 712676 w 838384"/>
              <a:gd name="connsiteY3" fmla="*/ 773211 h 773211"/>
              <a:gd name="connsiteX4" fmla="*/ 472560 w 838384"/>
              <a:gd name="connsiteY4" fmla="*/ 577403 h 773211"/>
              <a:gd name="connsiteX5" fmla="*/ 465967 w 838384"/>
              <a:gd name="connsiteY5" fmla="*/ 556164 h 773211"/>
              <a:gd name="connsiteX6" fmla="*/ 200403 w 838384"/>
              <a:gd name="connsiteY6" fmla="*/ 349260 h 773211"/>
              <a:gd name="connsiteX7" fmla="*/ 192015 w 838384"/>
              <a:gd name="connsiteY7" fmla="*/ 348626 h 773211"/>
              <a:gd name="connsiteX8" fmla="*/ 0 w 838384"/>
              <a:gd name="connsiteY8" fmla="*/ 192043 h 773211"/>
              <a:gd name="connsiteX9" fmla="*/ 0 w 838384"/>
              <a:gd name="connsiteY9" fmla="*/ 16715 h 773211"/>
              <a:gd name="connsiteX10" fmla="*/ 8649 w 838384"/>
              <a:gd name="connsiteY10" fmla="*/ 14030 h 773211"/>
              <a:gd name="connsiteX11" fmla="*/ 147821 w 838384"/>
              <a:gd name="connsiteY11" fmla="*/ 0 h 773211"/>
              <a:gd name="connsiteX12" fmla="*/ 533921 w 838384"/>
              <a:gd name="connsiteY12" fmla="*/ 117937 h 773211"/>
            </a:gdLst>
            <a:ahLst/>
            <a:cxnLst/>
            <a:rect l="l" t="t" r="r" b="b"/>
            <a:pathLst>
              <a:path w="838384" h="773211">
                <a:moveTo>
                  <a:pt x="533921" y="117937"/>
                </a:moveTo>
                <a:cubicBezTo>
                  <a:pt x="717612" y="242037"/>
                  <a:pt x="838384" y="452196"/>
                  <a:pt x="838384" y="690563"/>
                </a:cubicBezTo>
                <a:lnTo>
                  <a:pt x="830053" y="773211"/>
                </a:lnTo>
                <a:lnTo>
                  <a:pt x="712676" y="773211"/>
                </a:lnTo>
                <a:lnTo>
                  <a:pt x="472560" y="577403"/>
                </a:lnTo>
                <a:lnTo>
                  <a:pt x="465967" y="556164"/>
                </a:lnTo>
                <a:cubicBezTo>
                  <a:pt x="420103" y="447729"/>
                  <a:pt x="320419" y="367599"/>
                  <a:pt x="200403" y="349260"/>
                </a:cubicBezTo>
                <a:lnTo>
                  <a:pt x="192015" y="348626"/>
                </a:lnTo>
                <a:lnTo>
                  <a:pt x="0" y="192043"/>
                </a:lnTo>
                <a:lnTo>
                  <a:pt x="0" y="16715"/>
                </a:lnTo>
                <a:lnTo>
                  <a:pt x="8649" y="14030"/>
                </a:lnTo>
                <a:cubicBezTo>
                  <a:pt x="53603" y="4831"/>
                  <a:pt x="100148" y="0"/>
                  <a:pt x="147821" y="0"/>
                </a:cubicBezTo>
                <a:cubicBezTo>
                  <a:pt x="290841" y="0"/>
                  <a:pt x="423707" y="43478"/>
                  <a:pt x="533921" y="11793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78167" y="1919823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rot="5400000">
            <a:off x="521281" y="2076708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718503" y="2118528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01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490360" y="1975685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单元信息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359567" y="1919823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rot="5400000">
            <a:off x="4202681" y="2076708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4399903" y="2118528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02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5171760" y="1975685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单元目标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040967" y="1919823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 rot="5400000">
            <a:off x="7884080" y="2076708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081303" y="2118528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03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853160" y="1975685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单元教材分析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678167" y="4110326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 rot="5400000">
            <a:off x="521281" y="4267211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718503" y="4309031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07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1490360" y="4166188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单元开放式学习环境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4359567" y="4110326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0" name="标题 1"/>
          <p:cNvSpPr txBox="1"/>
          <p:nvPr/>
        </p:nvSpPr>
        <p:spPr>
          <a:xfrm rot="5400000">
            <a:off x="4202681" y="4267211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4399903" y="4309031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08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" name="标题 1"/>
          <p:cNvSpPr txBox="1"/>
          <p:nvPr/>
        </p:nvSpPr>
        <p:spPr>
          <a:xfrm>
            <a:off x="5171760" y="4166188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单元过程结构图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8040967" y="4110326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标题 1"/>
          <p:cNvSpPr txBox="1"/>
          <p:nvPr/>
        </p:nvSpPr>
        <p:spPr>
          <a:xfrm rot="5400000">
            <a:off x="7884080" y="4267211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081303" y="4309031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09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6" name="标题 1"/>
          <p:cNvSpPr txBox="1"/>
          <p:nvPr/>
        </p:nvSpPr>
        <p:spPr>
          <a:xfrm>
            <a:off x="8853160" y="4166188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单元检测内容及评价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7" name="标题 1"/>
          <p:cNvSpPr txBox="1"/>
          <p:nvPr/>
        </p:nvSpPr>
        <p:spPr>
          <a:xfrm>
            <a:off x="678167" y="5205578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8" name="标题 1"/>
          <p:cNvSpPr txBox="1"/>
          <p:nvPr/>
        </p:nvSpPr>
        <p:spPr>
          <a:xfrm rot="5400000">
            <a:off x="521281" y="5362462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9" name="标题 1"/>
          <p:cNvSpPr txBox="1"/>
          <p:nvPr/>
        </p:nvSpPr>
        <p:spPr>
          <a:xfrm>
            <a:off x="718503" y="5404283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10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0" name="标题 1"/>
          <p:cNvSpPr txBox="1"/>
          <p:nvPr/>
        </p:nvSpPr>
        <p:spPr>
          <a:xfrm>
            <a:off x="1490360" y="5261440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单元教学反思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1" name="标题 1"/>
          <p:cNvSpPr txBox="1"/>
          <p:nvPr/>
        </p:nvSpPr>
        <p:spPr>
          <a:xfrm>
            <a:off x="4359567" y="5205578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 rot="5400000">
            <a:off x="4202681" y="5362462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4399903" y="5404283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11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4" name="标题 1"/>
          <p:cNvSpPr txBox="1"/>
          <p:nvPr/>
        </p:nvSpPr>
        <p:spPr>
          <a:xfrm>
            <a:off x="5171760" y="5261440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单元作业设计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9" name="标题 1"/>
          <p:cNvSpPr txBox="1"/>
          <p:nvPr/>
        </p:nvSpPr>
        <p:spPr>
          <a:xfrm>
            <a:off x="1461033" y="792674"/>
            <a:ext cx="592949" cy="592949"/>
          </a:xfrm>
          <a:prstGeom prst="donut">
            <a:avLst>
              <a:gd name="adj" fmla="val 29065"/>
            </a:avLst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0" name="标题 1"/>
          <p:cNvSpPr txBox="1"/>
          <p:nvPr/>
        </p:nvSpPr>
        <p:spPr>
          <a:xfrm>
            <a:off x="635489" y="1117079"/>
            <a:ext cx="1674573" cy="584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POSans H"/>
              </a:rPr>
              <a:t>目录</a:t>
            </a:r>
            <a:endParaRPr kumimoji="1"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标题 1"/>
          <p:cNvSpPr txBox="1"/>
          <p:nvPr/>
        </p:nvSpPr>
        <p:spPr>
          <a:xfrm>
            <a:off x="678167" y="3015075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2" name="标题 1"/>
          <p:cNvSpPr txBox="1"/>
          <p:nvPr/>
        </p:nvSpPr>
        <p:spPr>
          <a:xfrm rot="5400000">
            <a:off x="521281" y="3171959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3" name="标题 1"/>
          <p:cNvSpPr txBox="1"/>
          <p:nvPr/>
        </p:nvSpPr>
        <p:spPr>
          <a:xfrm>
            <a:off x="718503" y="3213779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04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4" name="标题 1"/>
          <p:cNvSpPr txBox="1"/>
          <p:nvPr/>
        </p:nvSpPr>
        <p:spPr>
          <a:xfrm>
            <a:off x="1490360" y="3070937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单元学情分析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5" name="标题 1"/>
          <p:cNvSpPr txBox="1"/>
          <p:nvPr/>
        </p:nvSpPr>
        <p:spPr>
          <a:xfrm>
            <a:off x="4359567" y="3015075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6" name="标题 1"/>
          <p:cNvSpPr txBox="1"/>
          <p:nvPr/>
        </p:nvSpPr>
        <p:spPr>
          <a:xfrm rot="5400000">
            <a:off x="4202681" y="3171959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7" name="标题 1"/>
          <p:cNvSpPr txBox="1"/>
          <p:nvPr/>
        </p:nvSpPr>
        <p:spPr>
          <a:xfrm>
            <a:off x="4399903" y="3213779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05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8" name="标题 1"/>
          <p:cNvSpPr txBox="1"/>
          <p:nvPr/>
        </p:nvSpPr>
        <p:spPr>
          <a:xfrm>
            <a:off x="5171760" y="3070937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单元主要教学内容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9" name="标题 1"/>
          <p:cNvSpPr txBox="1"/>
          <p:nvPr/>
        </p:nvSpPr>
        <p:spPr>
          <a:xfrm>
            <a:off x="8040967" y="3015075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0" name="标题 1"/>
          <p:cNvSpPr txBox="1"/>
          <p:nvPr/>
        </p:nvSpPr>
        <p:spPr>
          <a:xfrm rot="5400000">
            <a:off x="7884080" y="3171959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1" name="标题 1"/>
          <p:cNvSpPr txBox="1"/>
          <p:nvPr/>
        </p:nvSpPr>
        <p:spPr>
          <a:xfrm>
            <a:off x="8081303" y="3213779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06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2" name="标题 1"/>
          <p:cNvSpPr txBox="1"/>
          <p:nvPr/>
        </p:nvSpPr>
        <p:spPr>
          <a:xfrm>
            <a:off x="8853160" y="3070937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单元教学重难点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03A50-8B1E-3AD2-20E3-16E1EA204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996875E-3B8F-EBDA-4A88-136AFF1BE793}"/>
              </a:ext>
            </a:extLst>
          </p:cNvPr>
          <p:cNvSpPr/>
          <p:nvPr/>
        </p:nvSpPr>
        <p:spPr>
          <a:xfrm>
            <a:off x="3036413" y="13113"/>
            <a:ext cx="3051175" cy="6270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3EA62A2-461D-695A-884C-B369C4E16A3C}"/>
              </a:ext>
            </a:extLst>
          </p:cNvPr>
          <p:cNvSpPr/>
          <p:nvPr/>
        </p:nvSpPr>
        <p:spPr>
          <a:xfrm>
            <a:off x="-48895" y="0"/>
            <a:ext cx="3092450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C34AF99-6ED1-0F07-1D1A-E7BD20780E16}"/>
              </a:ext>
            </a:extLst>
          </p:cNvPr>
          <p:cNvSpPr/>
          <p:nvPr/>
        </p:nvSpPr>
        <p:spPr>
          <a:xfrm>
            <a:off x="8812529" y="0"/>
            <a:ext cx="3379471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441492-173C-13F4-03C3-BEDE4CCD412E}"/>
              </a:ext>
            </a:extLst>
          </p:cNvPr>
          <p:cNvSpPr/>
          <p:nvPr/>
        </p:nvSpPr>
        <p:spPr>
          <a:xfrm>
            <a:off x="6095365" y="0"/>
            <a:ext cx="3051810" cy="6283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C1B1799-9D8A-EE4A-9166-3B8170FD52BC}"/>
              </a:ext>
            </a:extLst>
          </p:cNvPr>
          <p:cNvSpPr/>
          <p:nvPr/>
        </p:nvSpPr>
        <p:spPr>
          <a:xfrm>
            <a:off x="-18486" y="6258147"/>
            <a:ext cx="3093085" cy="586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基础知识与基本技能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041FAC2-0D28-EF06-6614-575CA10E94FB}"/>
              </a:ext>
            </a:extLst>
          </p:cNvPr>
          <p:cNvSpPr/>
          <p:nvPr/>
        </p:nvSpPr>
        <p:spPr>
          <a:xfrm>
            <a:off x="3044190" y="6270625"/>
            <a:ext cx="3051175" cy="586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技战术运用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58EFEA2-6848-69FC-8AF4-F6161772C4E8}"/>
              </a:ext>
            </a:extLst>
          </p:cNvPr>
          <p:cNvSpPr/>
          <p:nvPr/>
        </p:nvSpPr>
        <p:spPr>
          <a:xfrm>
            <a:off x="9140825" y="6272530"/>
            <a:ext cx="3051175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展示或比赛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15B72EE-F522-9360-F15A-62DB1E0807D7}"/>
              </a:ext>
            </a:extLst>
          </p:cNvPr>
          <p:cNvSpPr txBox="1"/>
          <p:nvPr/>
        </p:nvSpPr>
        <p:spPr>
          <a:xfrm>
            <a:off x="-241" y="5822160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1.</a:t>
            </a:r>
            <a:endParaRPr lang="zh-CN" sz="14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1D84A67-6AD0-C678-95D5-4E11E0245483}"/>
              </a:ext>
            </a:extLst>
          </p:cNvPr>
          <p:cNvSpPr txBox="1"/>
          <p:nvPr/>
        </p:nvSpPr>
        <p:spPr>
          <a:xfrm>
            <a:off x="3029895" y="4899491"/>
            <a:ext cx="2988000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3.</a:t>
            </a:r>
            <a:endParaRPr lang="en-US" sz="14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5FE0180-A4E2-290B-5B7D-9A13CFFC5317}"/>
              </a:ext>
            </a:extLst>
          </p:cNvPr>
          <p:cNvSpPr txBox="1"/>
          <p:nvPr/>
        </p:nvSpPr>
        <p:spPr>
          <a:xfrm>
            <a:off x="-241" y="4547974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4.</a:t>
            </a:r>
            <a:r>
              <a:rPr lang="zh-CN" altLang="en-US" sz="1400" dirty="0">
                <a:sym typeface="+mn-ea"/>
              </a:rPr>
              <a:t> </a:t>
            </a:r>
            <a:endParaRPr lang="zh-CN" altLang="en-US" sz="14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FCECBCF-2968-2AFA-AA7F-F9B08C512EAF}"/>
              </a:ext>
            </a:extLst>
          </p:cNvPr>
          <p:cNvSpPr txBox="1"/>
          <p:nvPr/>
        </p:nvSpPr>
        <p:spPr>
          <a:xfrm>
            <a:off x="3029895" y="4198421"/>
            <a:ext cx="2988000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ym typeface="+mn-ea"/>
              </a:rPr>
              <a:t>5.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0DEEE87-4E18-3788-6D65-18D09F37A479}"/>
              </a:ext>
            </a:extLst>
          </p:cNvPr>
          <p:cNvSpPr txBox="1"/>
          <p:nvPr/>
        </p:nvSpPr>
        <p:spPr>
          <a:xfrm>
            <a:off x="9180802" y="3949252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6.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CE804BF-1EC3-7662-CFFD-717705A825A9}"/>
              </a:ext>
            </a:extLst>
          </p:cNvPr>
          <p:cNvSpPr txBox="1"/>
          <p:nvPr/>
        </p:nvSpPr>
        <p:spPr>
          <a:xfrm>
            <a:off x="-241" y="3463022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7.</a:t>
            </a:r>
            <a:endParaRPr lang="zh-CN" altLang="en-US" sz="14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FF9BEB1-5F0B-AFEB-A176-9F1EA36EF2BD}"/>
              </a:ext>
            </a:extLst>
          </p:cNvPr>
          <p:cNvSpPr txBox="1"/>
          <p:nvPr/>
        </p:nvSpPr>
        <p:spPr>
          <a:xfrm>
            <a:off x="6126972" y="2447381"/>
            <a:ext cx="2988000" cy="340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10.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DD9A1CD-FA62-43D5-9B8C-D2FEDE8B6C4B}"/>
              </a:ext>
            </a:extLst>
          </p:cNvPr>
          <p:cNvSpPr txBox="1"/>
          <p:nvPr/>
        </p:nvSpPr>
        <p:spPr>
          <a:xfrm>
            <a:off x="9180802" y="2002165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11.</a:t>
            </a:r>
            <a:endParaRPr sz="1400" dirty="0"/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664DE9D0-61DC-E45F-5CE5-E082E555F991}"/>
              </a:ext>
            </a:extLst>
          </p:cNvPr>
          <p:cNvCxnSpPr>
            <a:cxnSpLocks/>
            <a:stCxn id="38" idx="0"/>
            <a:endCxn id="2" idx="2"/>
          </p:cNvCxnSpPr>
          <p:nvPr/>
        </p:nvCxnSpPr>
        <p:spPr>
          <a:xfrm flipV="1">
            <a:off x="1493759" y="5565671"/>
            <a:ext cx="0" cy="256489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6DFC202B-E780-C9C1-60EF-A96831C43105}"/>
              </a:ext>
            </a:extLst>
          </p:cNvPr>
          <p:cNvSpPr txBox="1"/>
          <p:nvPr/>
        </p:nvSpPr>
        <p:spPr>
          <a:xfrm>
            <a:off x="3074599" y="3303782"/>
            <a:ext cx="2988000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8.</a:t>
            </a:r>
            <a:endParaRPr lang="zh-CN" altLang="en-US" sz="14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39B5AC-47EE-DDEC-E415-0A8B73C3D6A4}"/>
              </a:ext>
            </a:extLst>
          </p:cNvPr>
          <p:cNvSpPr txBox="1"/>
          <p:nvPr/>
        </p:nvSpPr>
        <p:spPr>
          <a:xfrm>
            <a:off x="-241" y="5225152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2.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441F530-EA73-94D8-E754-74DE06CE35D4}"/>
              </a:ext>
            </a:extLst>
          </p:cNvPr>
          <p:cNvSpPr/>
          <p:nvPr/>
        </p:nvSpPr>
        <p:spPr>
          <a:xfrm>
            <a:off x="6095365" y="6272530"/>
            <a:ext cx="3051175" cy="5861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专项体能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E890EFA-5A24-C756-F9CB-499E443517A2}"/>
              </a:ext>
            </a:extLst>
          </p:cNvPr>
          <p:cNvSpPr txBox="1"/>
          <p:nvPr/>
        </p:nvSpPr>
        <p:spPr>
          <a:xfrm>
            <a:off x="3074599" y="908440"/>
            <a:ext cx="2988000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14.</a:t>
            </a:r>
            <a:endParaRPr lang="zh-CN" altLang="en-US" sz="14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CAC60CA-29CC-6F7C-1040-507B6D23D40A}"/>
              </a:ext>
            </a:extLst>
          </p:cNvPr>
          <p:cNvSpPr txBox="1"/>
          <p:nvPr/>
        </p:nvSpPr>
        <p:spPr>
          <a:xfrm>
            <a:off x="-241" y="1290420"/>
            <a:ext cx="2988000" cy="343495"/>
          </a:xfrm>
          <a:prstGeom prst="roundRect">
            <a:avLst>
              <a:gd name="adj" fmla="val 1868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13.</a:t>
            </a:r>
            <a:endParaRPr sz="14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3371C6F-3E8A-BDFB-E855-9F23B37D178E}"/>
              </a:ext>
            </a:extLst>
          </p:cNvPr>
          <p:cNvSpPr txBox="1"/>
          <p:nvPr/>
        </p:nvSpPr>
        <p:spPr>
          <a:xfrm>
            <a:off x="3074599" y="1687893"/>
            <a:ext cx="2988000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</a:t>
            </a:r>
            <a:endParaRPr sz="140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3D1F693-8B62-6453-70EB-5513D4D076CA}"/>
              </a:ext>
            </a:extLst>
          </p:cNvPr>
          <p:cNvSpPr txBox="1"/>
          <p:nvPr/>
        </p:nvSpPr>
        <p:spPr>
          <a:xfrm>
            <a:off x="9180802" y="66662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16-18.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B500EB7-BDE2-B203-427B-4F44054F1FD4}"/>
              </a:ext>
            </a:extLst>
          </p:cNvPr>
          <p:cNvSpPr txBox="1"/>
          <p:nvPr/>
        </p:nvSpPr>
        <p:spPr>
          <a:xfrm>
            <a:off x="6126972" y="498662"/>
            <a:ext cx="2988000" cy="340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15.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6675134-26E1-20A9-013E-D25C01BE5CDE}"/>
              </a:ext>
            </a:extLst>
          </p:cNvPr>
          <p:cNvSpPr txBox="1"/>
          <p:nvPr/>
        </p:nvSpPr>
        <p:spPr>
          <a:xfrm>
            <a:off x="3074599" y="2804344"/>
            <a:ext cx="2988000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9.</a:t>
            </a:r>
            <a:endParaRPr lang="zh-CN" altLang="en-US" sz="1400" dirty="0"/>
          </a:p>
        </p:txBody>
      </p:sp>
      <p:cxnSp>
        <p:nvCxnSpPr>
          <p:cNvPr id="93" name="连接符: 肘形 92">
            <a:extLst>
              <a:ext uri="{FF2B5EF4-FFF2-40B4-BE49-F238E27FC236}">
                <a16:creationId xmlns:a16="http://schemas.microsoft.com/office/drawing/2014/main" id="{8039ECB0-649D-1351-B346-1C9B7C788245}"/>
              </a:ext>
            </a:extLst>
          </p:cNvPr>
          <p:cNvCxnSpPr>
            <a:cxnSpLocks/>
            <a:stCxn id="43" idx="3"/>
            <a:endCxn id="44" idx="2"/>
          </p:cNvCxnSpPr>
          <p:nvPr/>
        </p:nvCxnSpPr>
        <p:spPr>
          <a:xfrm>
            <a:off x="2987759" y="3633282"/>
            <a:ext cx="1580840" cy="11019"/>
          </a:xfrm>
          <a:prstGeom prst="bentConnector4">
            <a:avLst>
              <a:gd name="adj1" fmla="val 2747"/>
              <a:gd name="adj2" fmla="val 2174598"/>
            </a:avLst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连接符: 肘形 9">
            <a:extLst>
              <a:ext uri="{FF2B5EF4-FFF2-40B4-BE49-F238E27FC236}">
                <a16:creationId xmlns:a16="http://schemas.microsoft.com/office/drawing/2014/main" id="{91EA778C-2E49-BE06-64E0-FEFF11E6E934}"/>
              </a:ext>
            </a:extLst>
          </p:cNvPr>
          <p:cNvCxnSpPr>
            <a:stCxn id="2" idx="3"/>
            <a:endCxn id="39" idx="2"/>
          </p:cNvCxnSpPr>
          <p:nvPr/>
        </p:nvCxnSpPr>
        <p:spPr>
          <a:xfrm flipV="1">
            <a:off x="2987759" y="5240010"/>
            <a:ext cx="1536136" cy="15540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B3D12011-C874-5960-5BFD-26AB0377D5C2}"/>
              </a:ext>
            </a:extLst>
          </p:cNvPr>
          <p:cNvCxnSpPr>
            <a:cxnSpLocks/>
            <a:stCxn id="39" idx="1"/>
            <a:endCxn id="40" idx="2"/>
          </p:cNvCxnSpPr>
          <p:nvPr/>
        </p:nvCxnSpPr>
        <p:spPr>
          <a:xfrm rot="10800000">
            <a:off x="1493759" y="4888493"/>
            <a:ext cx="1536136" cy="1812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AA246265-1300-7146-82C7-8221E87715C2}"/>
              </a:ext>
            </a:extLst>
          </p:cNvPr>
          <p:cNvCxnSpPr>
            <a:stCxn id="40" idx="3"/>
            <a:endCxn id="41" idx="2"/>
          </p:cNvCxnSpPr>
          <p:nvPr/>
        </p:nvCxnSpPr>
        <p:spPr>
          <a:xfrm flipV="1">
            <a:off x="2987759" y="4538940"/>
            <a:ext cx="1536136" cy="1792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949275F6-28B2-8928-E24B-FEA1BF0E93DC}"/>
              </a:ext>
            </a:extLst>
          </p:cNvPr>
          <p:cNvCxnSpPr>
            <a:cxnSpLocks/>
            <a:stCxn id="41" idx="3"/>
            <a:endCxn id="42" idx="2"/>
          </p:cNvCxnSpPr>
          <p:nvPr/>
        </p:nvCxnSpPr>
        <p:spPr>
          <a:xfrm flipV="1">
            <a:off x="6017895" y="4289771"/>
            <a:ext cx="4656907" cy="789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79CE6EF6-1F94-8514-5CCF-6F01FE156E49}"/>
              </a:ext>
            </a:extLst>
          </p:cNvPr>
          <p:cNvCxnSpPr>
            <a:stCxn id="42" idx="1"/>
            <a:endCxn id="43" idx="2"/>
          </p:cNvCxnSpPr>
          <p:nvPr/>
        </p:nvCxnSpPr>
        <p:spPr>
          <a:xfrm rot="10800000">
            <a:off x="1493760" y="3803542"/>
            <a:ext cx="7687043" cy="31597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1711ACC-BDEE-B268-8A6C-1C19FB3E0277}"/>
              </a:ext>
            </a:extLst>
          </p:cNvPr>
          <p:cNvCxnSpPr>
            <a:stCxn id="44" idx="0"/>
            <a:endCxn id="12" idx="2"/>
          </p:cNvCxnSpPr>
          <p:nvPr/>
        </p:nvCxnSpPr>
        <p:spPr>
          <a:xfrm flipV="1">
            <a:off x="4568599" y="3144863"/>
            <a:ext cx="0" cy="158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连接符: 肘形 32">
            <a:extLst>
              <a:ext uri="{FF2B5EF4-FFF2-40B4-BE49-F238E27FC236}">
                <a16:creationId xmlns:a16="http://schemas.microsoft.com/office/drawing/2014/main" id="{26079B90-7A27-6C47-0AB3-1367CB999E00}"/>
              </a:ext>
            </a:extLst>
          </p:cNvPr>
          <p:cNvCxnSpPr>
            <a:cxnSpLocks/>
            <a:stCxn id="12" idx="3"/>
            <a:endCxn id="45" idx="2"/>
          </p:cNvCxnSpPr>
          <p:nvPr/>
        </p:nvCxnSpPr>
        <p:spPr>
          <a:xfrm flipV="1">
            <a:off x="6062599" y="2787900"/>
            <a:ext cx="1558373" cy="1867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连接符: 肘形 34">
            <a:extLst>
              <a:ext uri="{FF2B5EF4-FFF2-40B4-BE49-F238E27FC236}">
                <a16:creationId xmlns:a16="http://schemas.microsoft.com/office/drawing/2014/main" id="{F8C35129-E0A3-A545-21BB-68089183378E}"/>
              </a:ext>
            </a:extLst>
          </p:cNvPr>
          <p:cNvCxnSpPr>
            <a:stCxn id="45" idx="3"/>
            <a:endCxn id="46" idx="2"/>
          </p:cNvCxnSpPr>
          <p:nvPr/>
        </p:nvCxnSpPr>
        <p:spPr>
          <a:xfrm flipV="1">
            <a:off x="9114972" y="2342684"/>
            <a:ext cx="1559830" cy="27495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97E8FFA2-B6D5-3790-95BA-A34C6872B8B8}"/>
              </a:ext>
            </a:extLst>
          </p:cNvPr>
          <p:cNvCxnSpPr>
            <a:stCxn id="46" idx="1"/>
            <a:endCxn id="47" idx="2"/>
          </p:cNvCxnSpPr>
          <p:nvPr/>
        </p:nvCxnSpPr>
        <p:spPr>
          <a:xfrm rot="10800000">
            <a:off x="4568600" y="2028413"/>
            <a:ext cx="4612203" cy="1440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连接符: 肘形 51">
            <a:extLst>
              <a:ext uri="{FF2B5EF4-FFF2-40B4-BE49-F238E27FC236}">
                <a16:creationId xmlns:a16="http://schemas.microsoft.com/office/drawing/2014/main" id="{CA464E51-A792-7CD5-B690-E5EF29338C2D}"/>
              </a:ext>
            </a:extLst>
          </p:cNvPr>
          <p:cNvCxnSpPr>
            <a:cxnSpLocks/>
            <a:stCxn id="47" idx="1"/>
            <a:endCxn id="48" idx="2"/>
          </p:cNvCxnSpPr>
          <p:nvPr/>
        </p:nvCxnSpPr>
        <p:spPr>
          <a:xfrm rot="10800000">
            <a:off x="1493759" y="1633915"/>
            <a:ext cx="1580840" cy="2242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连接符: 肘形 53">
            <a:extLst>
              <a:ext uri="{FF2B5EF4-FFF2-40B4-BE49-F238E27FC236}">
                <a16:creationId xmlns:a16="http://schemas.microsoft.com/office/drawing/2014/main" id="{741E68F3-5E97-EE77-674A-4DD0814EFE64}"/>
              </a:ext>
            </a:extLst>
          </p:cNvPr>
          <p:cNvCxnSpPr>
            <a:stCxn id="48" idx="3"/>
            <a:endCxn id="50" idx="2"/>
          </p:cNvCxnSpPr>
          <p:nvPr/>
        </p:nvCxnSpPr>
        <p:spPr>
          <a:xfrm flipV="1">
            <a:off x="2987759" y="1248959"/>
            <a:ext cx="1580840" cy="2132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连接符: 肘形 56">
            <a:extLst>
              <a:ext uri="{FF2B5EF4-FFF2-40B4-BE49-F238E27FC236}">
                <a16:creationId xmlns:a16="http://schemas.microsoft.com/office/drawing/2014/main" id="{32D9E91E-03E2-E74B-9060-B8BA6B7BB5A2}"/>
              </a:ext>
            </a:extLst>
          </p:cNvPr>
          <p:cNvCxnSpPr>
            <a:cxnSpLocks/>
            <a:stCxn id="50" idx="3"/>
            <a:endCxn id="51" idx="2"/>
          </p:cNvCxnSpPr>
          <p:nvPr/>
        </p:nvCxnSpPr>
        <p:spPr>
          <a:xfrm flipV="1">
            <a:off x="6062599" y="839181"/>
            <a:ext cx="1558373" cy="23951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连接符: 肘形 65">
            <a:extLst>
              <a:ext uri="{FF2B5EF4-FFF2-40B4-BE49-F238E27FC236}">
                <a16:creationId xmlns:a16="http://schemas.microsoft.com/office/drawing/2014/main" id="{71F5313A-6271-CA75-3F49-03C7AEDA1635}"/>
              </a:ext>
            </a:extLst>
          </p:cNvPr>
          <p:cNvCxnSpPr>
            <a:cxnSpLocks/>
            <a:stCxn id="51" idx="3"/>
            <a:endCxn id="55" idx="2"/>
          </p:cNvCxnSpPr>
          <p:nvPr/>
        </p:nvCxnSpPr>
        <p:spPr>
          <a:xfrm flipV="1">
            <a:off x="9114972" y="407181"/>
            <a:ext cx="1559830" cy="2617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45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8812529" y="0"/>
            <a:ext cx="3379471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5365" y="-1906"/>
            <a:ext cx="3051810" cy="628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036413" y="-1905"/>
            <a:ext cx="3051175" cy="628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48895" y="0"/>
            <a:ext cx="3092450" cy="6270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-48895" y="6271895"/>
            <a:ext cx="3093085" cy="586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基础知识与基本技能</a:t>
            </a:r>
          </a:p>
        </p:txBody>
      </p:sp>
      <p:sp>
        <p:nvSpPr>
          <p:cNvPr id="22" name="矩形 21"/>
          <p:cNvSpPr/>
          <p:nvPr/>
        </p:nvSpPr>
        <p:spPr>
          <a:xfrm>
            <a:off x="3044190" y="6270625"/>
            <a:ext cx="3051175" cy="586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技战术运用</a:t>
            </a:r>
          </a:p>
        </p:txBody>
      </p:sp>
      <p:sp>
        <p:nvSpPr>
          <p:cNvPr id="23" name="矩形 22"/>
          <p:cNvSpPr/>
          <p:nvPr/>
        </p:nvSpPr>
        <p:spPr>
          <a:xfrm>
            <a:off x="9140825" y="6272530"/>
            <a:ext cx="3051175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展示或比赛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-9215" y="5910261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1.</a:t>
            </a:r>
            <a:endParaRPr lang="zh-CN" sz="1400" dirty="0"/>
          </a:p>
        </p:txBody>
      </p:sp>
      <p:sp>
        <p:nvSpPr>
          <p:cNvPr id="39" name="文本框 38"/>
          <p:cNvSpPr txBox="1"/>
          <p:nvPr/>
        </p:nvSpPr>
        <p:spPr>
          <a:xfrm>
            <a:off x="-9215" y="4999816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3.</a:t>
            </a:r>
            <a:endParaRPr lang="en-US" sz="1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076093" y="4739450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4.</a:t>
            </a:r>
            <a:endParaRPr lang="zh-CN" altLang="en-US" sz="1400" dirty="0"/>
          </a:p>
        </p:txBody>
      </p:sp>
      <p:sp>
        <p:nvSpPr>
          <p:cNvPr id="41" name="文本框 40"/>
          <p:cNvSpPr txBox="1"/>
          <p:nvPr/>
        </p:nvSpPr>
        <p:spPr>
          <a:xfrm>
            <a:off x="-9215" y="4416497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ym typeface="+mn-ea"/>
              </a:rPr>
              <a:t>5.</a:t>
            </a:r>
            <a:r>
              <a:rPr lang="zh-CN" altLang="en-US" sz="1400" dirty="0">
                <a:sym typeface="+mn-ea"/>
              </a:rPr>
              <a:t> </a:t>
            </a:r>
            <a:endParaRPr lang="en-US" sz="1400" dirty="0"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076093" y="4145789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6.</a:t>
            </a:r>
            <a:r>
              <a:rPr lang="zh-CN" altLang="en-US" sz="1400" dirty="0"/>
              <a:t> 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083870" y="3413040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7.</a:t>
            </a:r>
            <a:endParaRPr lang="zh-CN" altLang="en-US" sz="1400" dirty="0"/>
          </a:p>
        </p:txBody>
      </p:sp>
      <p:sp>
        <p:nvSpPr>
          <p:cNvPr id="45" name="文本框 44"/>
          <p:cNvSpPr txBox="1"/>
          <p:nvPr/>
        </p:nvSpPr>
        <p:spPr>
          <a:xfrm>
            <a:off x="-9215" y="2428859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10.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-9215" y="1745582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11.</a:t>
            </a:r>
            <a:endParaRPr sz="1400" dirty="0"/>
          </a:p>
        </p:txBody>
      </p:sp>
      <p:sp>
        <p:nvSpPr>
          <p:cNvPr id="44" name="文本框 43"/>
          <p:cNvSpPr txBox="1"/>
          <p:nvPr/>
        </p:nvSpPr>
        <p:spPr>
          <a:xfrm>
            <a:off x="9177332" y="3203774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8.</a:t>
            </a:r>
            <a:endParaRPr lang="zh-CN" altLang="en-US" sz="1400" dirty="0"/>
          </a:p>
        </p:txBody>
      </p:sp>
      <p:sp>
        <p:nvSpPr>
          <p:cNvPr id="2" name="文本框 1"/>
          <p:cNvSpPr txBox="1"/>
          <p:nvPr/>
        </p:nvSpPr>
        <p:spPr>
          <a:xfrm>
            <a:off x="-16824" y="5453355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2.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6095365" y="6272530"/>
            <a:ext cx="3051175" cy="586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专项体能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6126952" y="900260"/>
            <a:ext cx="2988000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14.</a:t>
            </a:r>
            <a:endParaRPr lang="zh-CN" altLang="en-US" sz="1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3076093" y="1169330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13.</a:t>
            </a:r>
            <a:endParaRPr sz="1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3076093" y="1615844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</a:t>
            </a:r>
            <a:endParaRPr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9177332" y="45445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16-18.</a:t>
            </a:r>
            <a:endParaRPr lang="zh-CN" altLang="en-US" sz="1400" dirty="0"/>
          </a:p>
        </p:txBody>
      </p:sp>
      <p:sp>
        <p:nvSpPr>
          <p:cNvPr id="51" name="文本框 50"/>
          <p:cNvSpPr txBox="1"/>
          <p:nvPr/>
        </p:nvSpPr>
        <p:spPr>
          <a:xfrm>
            <a:off x="9177332" y="516341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15.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126952" y="2915654"/>
            <a:ext cx="2988000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9.</a:t>
            </a:r>
            <a:endParaRPr lang="zh-CN" altLang="en-US" sz="1400" dirty="0"/>
          </a:p>
        </p:txBody>
      </p:sp>
      <p:cxnSp>
        <p:nvCxnSpPr>
          <p:cNvPr id="126" name="连接符: 肘形 125">
            <a:extLst>
              <a:ext uri="{FF2B5EF4-FFF2-40B4-BE49-F238E27FC236}">
                <a16:creationId xmlns:a16="http://schemas.microsoft.com/office/drawing/2014/main" id="{EB8345FF-96BA-9B72-A084-4FB3F129B00D}"/>
              </a:ext>
            </a:extLst>
          </p:cNvPr>
          <p:cNvCxnSpPr>
            <a:cxnSpLocks/>
            <a:stCxn id="46" idx="3"/>
            <a:endCxn id="47" idx="2"/>
          </p:cNvCxnSpPr>
          <p:nvPr/>
        </p:nvCxnSpPr>
        <p:spPr>
          <a:xfrm>
            <a:off x="2978785" y="1915842"/>
            <a:ext cx="1591308" cy="40521"/>
          </a:xfrm>
          <a:prstGeom prst="bentConnector4">
            <a:avLst>
              <a:gd name="adj1" fmla="val 3057"/>
              <a:gd name="adj2" fmla="val 66415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>
            <a:extLst>
              <a:ext uri="{FF2B5EF4-FFF2-40B4-BE49-F238E27FC236}">
                <a16:creationId xmlns:a16="http://schemas.microsoft.com/office/drawing/2014/main" id="{CE040B3F-964D-1EDC-3C17-B4258E7B4D7D}"/>
              </a:ext>
            </a:extLst>
          </p:cNvPr>
          <p:cNvCxnSpPr>
            <a:stCxn id="51" idx="0"/>
            <a:endCxn id="55" idx="2"/>
          </p:cNvCxnSpPr>
          <p:nvPr/>
        </p:nvCxnSpPr>
        <p:spPr>
          <a:xfrm flipV="1">
            <a:off x="10671332" y="385964"/>
            <a:ext cx="0" cy="130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C65D0C8B-BCF5-B3BD-6221-E34CBB65F942}"/>
              </a:ext>
            </a:extLst>
          </p:cNvPr>
          <p:cNvCxnSpPr>
            <a:cxnSpLocks/>
            <a:stCxn id="2" idx="0"/>
            <a:endCxn id="39" idx="2"/>
          </p:cNvCxnSpPr>
          <p:nvPr/>
        </p:nvCxnSpPr>
        <p:spPr>
          <a:xfrm flipV="1">
            <a:off x="1477176" y="5340335"/>
            <a:ext cx="7609" cy="113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连接符: 肘形 67">
            <a:extLst>
              <a:ext uri="{FF2B5EF4-FFF2-40B4-BE49-F238E27FC236}">
                <a16:creationId xmlns:a16="http://schemas.microsoft.com/office/drawing/2014/main" id="{059C170E-9633-0E2B-BCA1-DAAC79E05118}"/>
              </a:ext>
            </a:extLst>
          </p:cNvPr>
          <p:cNvCxnSpPr>
            <a:cxnSpLocks/>
            <a:stCxn id="41" idx="3"/>
            <a:endCxn id="42" idx="2"/>
          </p:cNvCxnSpPr>
          <p:nvPr/>
        </p:nvCxnSpPr>
        <p:spPr>
          <a:xfrm flipV="1">
            <a:off x="2978785" y="4486308"/>
            <a:ext cx="1591308" cy="10044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连接符: 肘形 71">
            <a:extLst>
              <a:ext uri="{FF2B5EF4-FFF2-40B4-BE49-F238E27FC236}">
                <a16:creationId xmlns:a16="http://schemas.microsoft.com/office/drawing/2014/main" id="{8A950E25-C51A-A869-2AEB-4C6EE93BFF78}"/>
              </a:ext>
            </a:extLst>
          </p:cNvPr>
          <p:cNvCxnSpPr>
            <a:stCxn id="43" idx="3"/>
            <a:endCxn id="44" idx="2"/>
          </p:cNvCxnSpPr>
          <p:nvPr/>
        </p:nvCxnSpPr>
        <p:spPr>
          <a:xfrm flipV="1">
            <a:off x="6071870" y="3544293"/>
            <a:ext cx="4599462" cy="3900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连接符: 肘形 73">
            <a:extLst>
              <a:ext uri="{FF2B5EF4-FFF2-40B4-BE49-F238E27FC236}">
                <a16:creationId xmlns:a16="http://schemas.microsoft.com/office/drawing/2014/main" id="{B6696066-E455-C76F-2A4A-3F4741517551}"/>
              </a:ext>
            </a:extLst>
          </p:cNvPr>
          <p:cNvCxnSpPr>
            <a:stCxn id="44" idx="1"/>
            <a:endCxn id="12" idx="2"/>
          </p:cNvCxnSpPr>
          <p:nvPr/>
        </p:nvCxnSpPr>
        <p:spPr>
          <a:xfrm rot="10800000">
            <a:off x="7620952" y="3256174"/>
            <a:ext cx="1556380" cy="11786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连接符: 肘形 76">
            <a:extLst>
              <a:ext uri="{FF2B5EF4-FFF2-40B4-BE49-F238E27FC236}">
                <a16:creationId xmlns:a16="http://schemas.microsoft.com/office/drawing/2014/main" id="{F84418C4-FB71-D0A8-605C-67B291065BFF}"/>
              </a:ext>
            </a:extLst>
          </p:cNvPr>
          <p:cNvCxnSpPr>
            <a:stCxn id="12" idx="1"/>
            <a:endCxn id="45" idx="2"/>
          </p:cNvCxnSpPr>
          <p:nvPr/>
        </p:nvCxnSpPr>
        <p:spPr>
          <a:xfrm rot="10800000">
            <a:off x="1484786" y="2769378"/>
            <a:ext cx="4642167" cy="31653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连接符: 肘形 78">
            <a:extLst>
              <a:ext uri="{FF2B5EF4-FFF2-40B4-BE49-F238E27FC236}">
                <a16:creationId xmlns:a16="http://schemas.microsoft.com/office/drawing/2014/main" id="{CF4F7864-435D-8AE3-B1C6-5EB9C12F7B51}"/>
              </a:ext>
            </a:extLst>
          </p:cNvPr>
          <p:cNvCxnSpPr>
            <a:stCxn id="45" idx="0"/>
            <a:endCxn id="46" idx="2"/>
          </p:cNvCxnSpPr>
          <p:nvPr/>
        </p:nvCxnSpPr>
        <p:spPr>
          <a:xfrm rot="5400000" flipH="1" flipV="1">
            <a:off x="1313406" y="2257480"/>
            <a:ext cx="342758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连接符: 肘形 80">
            <a:extLst>
              <a:ext uri="{FF2B5EF4-FFF2-40B4-BE49-F238E27FC236}">
                <a16:creationId xmlns:a16="http://schemas.microsoft.com/office/drawing/2014/main" id="{1B310735-669C-F02C-6350-3A9899A93A8B}"/>
              </a:ext>
            </a:extLst>
          </p:cNvPr>
          <p:cNvCxnSpPr>
            <a:stCxn id="47" idx="0"/>
            <a:endCxn id="48" idx="2"/>
          </p:cNvCxnSpPr>
          <p:nvPr/>
        </p:nvCxnSpPr>
        <p:spPr>
          <a:xfrm rot="5400000" flipH="1" flipV="1">
            <a:off x="4517096" y="1562847"/>
            <a:ext cx="105995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连接符: 肘形 82">
            <a:extLst>
              <a:ext uri="{FF2B5EF4-FFF2-40B4-BE49-F238E27FC236}">
                <a16:creationId xmlns:a16="http://schemas.microsoft.com/office/drawing/2014/main" id="{627EA0E3-38D3-D58B-FDD7-601E131D393B}"/>
              </a:ext>
            </a:extLst>
          </p:cNvPr>
          <p:cNvCxnSpPr>
            <a:cxnSpLocks/>
            <a:stCxn id="48" idx="3"/>
            <a:endCxn id="50" idx="2"/>
          </p:cNvCxnSpPr>
          <p:nvPr/>
        </p:nvCxnSpPr>
        <p:spPr>
          <a:xfrm flipV="1">
            <a:off x="6064093" y="1240779"/>
            <a:ext cx="1556859" cy="988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连接符: 肘形 85">
            <a:extLst>
              <a:ext uri="{FF2B5EF4-FFF2-40B4-BE49-F238E27FC236}">
                <a16:creationId xmlns:a16="http://schemas.microsoft.com/office/drawing/2014/main" id="{66D79AB9-0B66-CF9F-0468-E201A6F11249}"/>
              </a:ext>
            </a:extLst>
          </p:cNvPr>
          <p:cNvCxnSpPr>
            <a:stCxn id="50" idx="3"/>
            <a:endCxn id="51" idx="2"/>
          </p:cNvCxnSpPr>
          <p:nvPr/>
        </p:nvCxnSpPr>
        <p:spPr>
          <a:xfrm flipV="1">
            <a:off x="9114952" y="856860"/>
            <a:ext cx="1556380" cy="2136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217FF6A-759D-3A82-8828-5A613BF49B8C}"/>
              </a:ext>
            </a:extLst>
          </p:cNvPr>
          <p:cNvCxnSpPr>
            <a:endCxn id="2" idx="2"/>
          </p:cNvCxnSpPr>
          <p:nvPr/>
        </p:nvCxnSpPr>
        <p:spPr>
          <a:xfrm flipV="1">
            <a:off x="1477176" y="5793874"/>
            <a:ext cx="0" cy="10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BB072E27-0368-036A-15D8-89A60959304C}"/>
              </a:ext>
            </a:extLst>
          </p:cNvPr>
          <p:cNvCxnSpPr>
            <a:stCxn id="39" idx="3"/>
            <a:endCxn id="40" idx="2"/>
          </p:cNvCxnSpPr>
          <p:nvPr/>
        </p:nvCxnSpPr>
        <p:spPr>
          <a:xfrm flipV="1">
            <a:off x="2978785" y="5079969"/>
            <a:ext cx="1591308" cy="9010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93E0479B-3313-F6F9-7FE5-1F3D5A643FE4}"/>
              </a:ext>
            </a:extLst>
          </p:cNvPr>
          <p:cNvCxnSpPr>
            <a:stCxn id="40" idx="1"/>
            <a:endCxn id="41" idx="2"/>
          </p:cNvCxnSpPr>
          <p:nvPr/>
        </p:nvCxnSpPr>
        <p:spPr>
          <a:xfrm rot="10800000">
            <a:off x="1484785" y="4757016"/>
            <a:ext cx="1591308" cy="1526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2815F113-04F8-7A70-90BA-23C913DBD378}"/>
              </a:ext>
            </a:extLst>
          </p:cNvPr>
          <p:cNvCxnSpPr>
            <a:stCxn id="42" idx="0"/>
            <a:endCxn id="43" idx="2"/>
          </p:cNvCxnSpPr>
          <p:nvPr/>
        </p:nvCxnSpPr>
        <p:spPr>
          <a:xfrm rot="5400000" flipH="1" flipV="1">
            <a:off x="4377866" y="3945786"/>
            <a:ext cx="392230" cy="777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25D12-C94C-6056-ED5C-2D1F78554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725DBC83-2B2B-ACE6-05D6-594778E38F66}"/>
              </a:ext>
            </a:extLst>
          </p:cNvPr>
          <p:cNvSpPr/>
          <p:nvPr/>
        </p:nvSpPr>
        <p:spPr>
          <a:xfrm>
            <a:off x="3036413" y="13112"/>
            <a:ext cx="3051175" cy="6354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F73FA03-850C-2D3D-E085-F84B9867ACFF}"/>
              </a:ext>
            </a:extLst>
          </p:cNvPr>
          <p:cNvSpPr/>
          <p:nvPr/>
        </p:nvSpPr>
        <p:spPr>
          <a:xfrm>
            <a:off x="-48895" y="0"/>
            <a:ext cx="3092450" cy="63251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2844CD-9664-BB92-6296-1B5381BD2315}"/>
              </a:ext>
            </a:extLst>
          </p:cNvPr>
          <p:cNvSpPr/>
          <p:nvPr/>
        </p:nvSpPr>
        <p:spPr>
          <a:xfrm>
            <a:off x="8812529" y="0"/>
            <a:ext cx="3379471" cy="63251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ECCED37-7F89-81E3-B24D-C76AE680A983}"/>
              </a:ext>
            </a:extLst>
          </p:cNvPr>
          <p:cNvSpPr/>
          <p:nvPr/>
        </p:nvSpPr>
        <p:spPr>
          <a:xfrm>
            <a:off x="6095365" y="0"/>
            <a:ext cx="3051810" cy="6367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B448635-1427-C6EF-AF99-8C47038CE31A}"/>
              </a:ext>
            </a:extLst>
          </p:cNvPr>
          <p:cNvSpPr/>
          <p:nvPr/>
        </p:nvSpPr>
        <p:spPr>
          <a:xfrm>
            <a:off x="-43180" y="6325171"/>
            <a:ext cx="3093085" cy="586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基础知识与基本技能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B0AAE37-41DB-FA52-E783-DFAD99295D1F}"/>
              </a:ext>
            </a:extLst>
          </p:cNvPr>
          <p:cNvSpPr/>
          <p:nvPr/>
        </p:nvSpPr>
        <p:spPr>
          <a:xfrm>
            <a:off x="3048130" y="6325806"/>
            <a:ext cx="3051175" cy="586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技战术运用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DD84961-DB40-C800-DCA5-B1AFB8C4F6DE}"/>
              </a:ext>
            </a:extLst>
          </p:cNvPr>
          <p:cNvSpPr/>
          <p:nvPr/>
        </p:nvSpPr>
        <p:spPr>
          <a:xfrm>
            <a:off x="9140825" y="6325806"/>
            <a:ext cx="3051175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展示或比赛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603D82C-BB33-3BDC-7D5E-583EBDF53503}"/>
              </a:ext>
            </a:extLst>
          </p:cNvPr>
          <p:cNvSpPr txBox="1"/>
          <p:nvPr/>
        </p:nvSpPr>
        <p:spPr>
          <a:xfrm>
            <a:off x="18231" y="5931888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1.</a:t>
            </a:r>
            <a:endParaRPr lang="zh-CN" sz="14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3F48A01-5B33-051B-9D45-67520209775C}"/>
              </a:ext>
            </a:extLst>
          </p:cNvPr>
          <p:cNvSpPr txBox="1"/>
          <p:nvPr/>
        </p:nvSpPr>
        <p:spPr>
          <a:xfrm>
            <a:off x="18231" y="4981787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3.</a:t>
            </a:r>
            <a:endParaRPr lang="en-US" sz="14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C942762-371F-E6E6-438F-D98F6610543A}"/>
              </a:ext>
            </a:extLst>
          </p:cNvPr>
          <p:cNvSpPr txBox="1"/>
          <p:nvPr/>
        </p:nvSpPr>
        <p:spPr>
          <a:xfrm>
            <a:off x="3084706" y="4675990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4.</a:t>
            </a:r>
            <a:r>
              <a:rPr lang="zh-CN" altLang="en-US" sz="1400" dirty="0">
                <a:sym typeface="+mn-ea"/>
              </a:rPr>
              <a:t> </a:t>
            </a:r>
            <a:endParaRPr lang="zh-CN" altLang="en-US" sz="14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888562D-26B0-5BAA-7CBC-4F0A279E6AEC}"/>
              </a:ext>
            </a:extLst>
          </p:cNvPr>
          <p:cNvSpPr txBox="1"/>
          <p:nvPr/>
        </p:nvSpPr>
        <p:spPr>
          <a:xfrm>
            <a:off x="9180802" y="4381191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ym typeface="+mn-ea"/>
              </a:rPr>
              <a:t>5.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7568082-C678-7815-9C6F-9A412947B7CD}"/>
              </a:ext>
            </a:extLst>
          </p:cNvPr>
          <p:cNvSpPr txBox="1"/>
          <p:nvPr/>
        </p:nvSpPr>
        <p:spPr>
          <a:xfrm>
            <a:off x="18231" y="4086412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6.</a:t>
            </a:r>
            <a:r>
              <a:rPr lang="zh-CN" altLang="en-US" sz="1400" dirty="0"/>
              <a:t> 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C9E4B0F-0B14-7981-1CB1-9929E4FB50BC}"/>
              </a:ext>
            </a:extLst>
          </p:cNvPr>
          <p:cNvSpPr txBox="1"/>
          <p:nvPr/>
        </p:nvSpPr>
        <p:spPr>
          <a:xfrm>
            <a:off x="3084706" y="3547872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7.</a:t>
            </a:r>
            <a:endParaRPr lang="zh-CN" altLang="en-US" sz="14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2079A17-EAAF-4AAC-621D-6488DE7CCAE5}"/>
              </a:ext>
            </a:extLst>
          </p:cNvPr>
          <p:cNvSpPr txBox="1"/>
          <p:nvPr/>
        </p:nvSpPr>
        <p:spPr>
          <a:xfrm>
            <a:off x="18231" y="2483957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10.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5017E02-D7D9-9A23-7F0D-FA00A96812C0}"/>
              </a:ext>
            </a:extLst>
          </p:cNvPr>
          <p:cNvSpPr txBox="1"/>
          <p:nvPr/>
        </p:nvSpPr>
        <p:spPr>
          <a:xfrm>
            <a:off x="6132798" y="2066173"/>
            <a:ext cx="2988000" cy="3405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11.</a:t>
            </a:r>
            <a:endParaRPr sz="14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775557B-0EA1-2740-7511-39626792AB87}"/>
              </a:ext>
            </a:extLst>
          </p:cNvPr>
          <p:cNvSpPr txBox="1"/>
          <p:nvPr/>
        </p:nvSpPr>
        <p:spPr>
          <a:xfrm>
            <a:off x="18231" y="3322070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8.</a:t>
            </a:r>
            <a:endParaRPr lang="zh-CN" altLang="en-US" sz="14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5BFA44-43B9-7379-1644-80F45D00831E}"/>
              </a:ext>
            </a:extLst>
          </p:cNvPr>
          <p:cNvSpPr txBox="1"/>
          <p:nvPr/>
        </p:nvSpPr>
        <p:spPr>
          <a:xfrm>
            <a:off x="18231" y="5464189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2.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86D26B0-4049-4801-5A5E-5200006BDD1E}"/>
              </a:ext>
            </a:extLst>
          </p:cNvPr>
          <p:cNvSpPr/>
          <p:nvPr/>
        </p:nvSpPr>
        <p:spPr>
          <a:xfrm>
            <a:off x="6095365" y="6325806"/>
            <a:ext cx="3051175" cy="586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专项体能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F1CED3A-8C61-608A-E9C1-1D5E1A3F9049}"/>
              </a:ext>
            </a:extLst>
          </p:cNvPr>
          <p:cNvSpPr txBox="1"/>
          <p:nvPr/>
        </p:nvSpPr>
        <p:spPr>
          <a:xfrm>
            <a:off x="6132798" y="1201048"/>
            <a:ext cx="2988000" cy="3405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14.</a:t>
            </a:r>
            <a:endParaRPr lang="zh-CN" altLang="en-US" sz="14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D0A37BD-424F-1185-6C56-C518ADE8F411}"/>
              </a:ext>
            </a:extLst>
          </p:cNvPr>
          <p:cNvSpPr txBox="1"/>
          <p:nvPr/>
        </p:nvSpPr>
        <p:spPr>
          <a:xfrm>
            <a:off x="3084706" y="1534017"/>
            <a:ext cx="2988000" cy="343495"/>
          </a:xfrm>
          <a:prstGeom prst="roundRect">
            <a:avLst>
              <a:gd name="adj" fmla="val 18683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13.</a:t>
            </a:r>
            <a:endParaRPr sz="14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FDE0ED7-9604-2120-AA7D-F07DF6C196C1}"/>
              </a:ext>
            </a:extLst>
          </p:cNvPr>
          <p:cNvSpPr txBox="1"/>
          <p:nvPr/>
        </p:nvSpPr>
        <p:spPr>
          <a:xfrm>
            <a:off x="18231" y="1870773"/>
            <a:ext cx="2988000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12.</a:t>
            </a:r>
            <a:r>
              <a:rPr lang="zh-CN" altLang="en-US" sz="1400" dirty="0"/>
              <a:t> </a:t>
            </a:r>
            <a:endParaRPr sz="140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1104706-C2B2-E7C4-852A-5184A72CBD71}"/>
              </a:ext>
            </a:extLst>
          </p:cNvPr>
          <p:cNvSpPr txBox="1"/>
          <p:nvPr/>
        </p:nvSpPr>
        <p:spPr>
          <a:xfrm>
            <a:off x="9180802" y="203822"/>
            <a:ext cx="3011198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16-18.</a:t>
            </a:r>
            <a:endParaRPr lang="zh-CN" altLang="en-US" sz="1400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A70B1F8-0DB4-9470-4500-DA8E4B3C2760}"/>
              </a:ext>
            </a:extLst>
          </p:cNvPr>
          <p:cNvSpPr txBox="1"/>
          <p:nvPr/>
        </p:nvSpPr>
        <p:spPr>
          <a:xfrm>
            <a:off x="9180802" y="809558"/>
            <a:ext cx="2988000" cy="3405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15.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28BFA8E-92BC-D031-0181-26CBAE5E7AD8}"/>
              </a:ext>
            </a:extLst>
          </p:cNvPr>
          <p:cNvSpPr txBox="1"/>
          <p:nvPr/>
        </p:nvSpPr>
        <p:spPr>
          <a:xfrm>
            <a:off x="3084706" y="2987261"/>
            <a:ext cx="2988000" cy="34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9.</a:t>
            </a:r>
            <a:endParaRPr lang="zh-CN" altLang="en-US" sz="1400" dirty="0"/>
          </a:p>
        </p:txBody>
      </p: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45C4A9A5-53F5-5C70-DE83-EB0969F2718C}"/>
              </a:ext>
            </a:extLst>
          </p:cNvPr>
          <p:cNvCxnSpPr>
            <a:stCxn id="40" idx="3"/>
            <a:endCxn id="41" idx="2"/>
          </p:cNvCxnSpPr>
          <p:nvPr/>
        </p:nvCxnSpPr>
        <p:spPr>
          <a:xfrm flipV="1">
            <a:off x="6072706" y="4721710"/>
            <a:ext cx="4602096" cy="1245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连接符: 肘形 34">
            <a:extLst>
              <a:ext uri="{FF2B5EF4-FFF2-40B4-BE49-F238E27FC236}">
                <a16:creationId xmlns:a16="http://schemas.microsoft.com/office/drawing/2014/main" id="{76AF2573-A35A-BD18-BBFC-400336DBEAB1}"/>
              </a:ext>
            </a:extLst>
          </p:cNvPr>
          <p:cNvCxnSpPr>
            <a:stCxn id="45" idx="3"/>
            <a:endCxn id="46" idx="2"/>
          </p:cNvCxnSpPr>
          <p:nvPr/>
        </p:nvCxnSpPr>
        <p:spPr>
          <a:xfrm flipV="1">
            <a:off x="3006231" y="2406692"/>
            <a:ext cx="4620567" cy="24752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B5E08E58-8AEF-30C1-B14B-3B5608CCEA16}"/>
              </a:ext>
            </a:extLst>
          </p:cNvPr>
          <p:cNvCxnSpPr>
            <a:stCxn id="46" idx="1"/>
            <a:endCxn id="47" idx="2"/>
          </p:cNvCxnSpPr>
          <p:nvPr/>
        </p:nvCxnSpPr>
        <p:spPr>
          <a:xfrm rot="10800000">
            <a:off x="1512232" y="2211293"/>
            <a:ext cx="4620567" cy="251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连接符: 肘形 53">
            <a:extLst>
              <a:ext uri="{FF2B5EF4-FFF2-40B4-BE49-F238E27FC236}">
                <a16:creationId xmlns:a16="http://schemas.microsoft.com/office/drawing/2014/main" id="{1FC1AA08-646F-0E6E-02E8-4AFA1A51CDF7}"/>
              </a:ext>
            </a:extLst>
          </p:cNvPr>
          <p:cNvCxnSpPr>
            <a:stCxn id="48" idx="3"/>
            <a:endCxn id="50" idx="2"/>
          </p:cNvCxnSpPr>
          <p:nvPr/>
        </p:nvCxnSpPr>
        <p:spPr>
          <a:xfrm flipV="1">
            <a:off x="6072706" y="1541567"/>
            <a:ext cx="1554092" cy="1641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连接符: 肘形 56">
            <a:extLst>
              <a:ext uri="{FF2B5EF4-FFF2-40B4-BE49-F238E27FC236}">
                <a16:creationId xmlns:a16="http://schemas.microsoft.com/office/drawing/2014/main" id="{A40F3A97-9234-88B5-20DF-DC52A47CDF10}"/>
              </a:ext>
            </a:extLst>
          </p:cNvPr>
          <p:cNvCxnSpPr>
            <a:cxnSpLocks/>
            <a:stCxn id="50" idx="3"/>
            <a:endCxn id="51" idx="2"/>
          </p:cNvCxnSpPr>
          <p:nvPr/>
        </p:nvCxnSpPr>
        <p:spPr>
          <a:xfrm flipV="1">
            <a:off x="9120798" y="1150077"/>
            <a:ext cx="1554004" cy="2212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8F3459D7-67CB-4A96-2C86-3AC8C2223CB9}"/>
              </a:ext>
            </a:extLst>
          </p:cNvPr>
          <p:cNvCxnSpPr>
            <a:stCxn id="2" idx="0"/>
            <a:endCxn id="39" idx="2"/>
          </p:cNvCxnSpPr>
          <p:nvPr/>
        </p:nvCxnSpPr>
        <p:spPr>
          <a:xfrm flipV="1">
            <a:off x="1512231" y="5322306"/>
            <a:ext cx="0" cy="141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9C7DF6E3-3214-1E5A-3D17-45AB365645CA}"/>
              </a:ext>
            </a:extLst>
          </p:cNvPr>
          <p:cNvCxnSpPr>
            <a:stCxn id="38" idx="0"/>
            <a:endCxn id="2" idx="2"/>
          </p:cNvCxnSpPr>
          <p:nvPr/>
        </p:nvCxnSpPr>
        <p:spPr>
          <a:xfrm flipV="1">
            <a:off x="1512231" y="5804708"/>
            <a:ext cx="0" cy="127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221F9598-6C56-24A7-3566-0D51687B4BB1}"/>
              </a:ext>
            </a:extLst>
          </p:cNvPr>
          <p:cNvCxnSpPr>
            <a:stCxn id="39" idx="3"/>
            <a:endCxn id="40" idx="2"/>
          </p:cNvCxnSpPr>
          <p:nvPr/>
        </p:nvCxnSpPr>
        <p:spPr>
          <a:xfrm flipV="1">
            <a:off x="3006231" y="5016509"/>
            <a:ext cx="1572475" cy="1355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2AA2B4E5-F37E-FAAE-0370-104A15BCDE30}"/>
              </a:ext>
            </a:extLst>
          </p:cNvPr>
          <p:cNvCxnSpPr>
            <a:stCxn id="41" idx="1"/>
            <a:endCxn id="42" idx="2"/>
          </p:cNvCxnSpPr>
          <p:nvPr/>
        </p:nvCxnSpPr>
        <p:spPr>
          <a:xfrm rot="10800000">
            <a:off x="1512232" y="4426931"/>
            <a:ext cx="7668571" cy="1245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连接符: 肘形 31">
            <a:extLst>
              <a:ext uri="{FF2B5EF4-FFF2-40B4-BE49-F238E27FC236}">
                <a16:creationId xmlns:a16="http://schemas.microsoft.com/office/drawing/2014/main" id="{1E24A57F-E141-934A-4C30-4494A3650D7D}"/>
              </a:ext>
            </a:extLst>
          </p:cNvPr>
          <p:cNvCxnSpPr>
            <a:stCxn id="42" idx="3"/>
            <a:endCxn id="43" idx="2"/>
          </p:cNvCxnSpPr>
          <p:nvPr/>
        </p:nvCxnSpPr>
        <p:spPr>
          <a:xfrm flipV="1">
            <a:off x="3006231" y="3888391"/>
            <a:ext cx="1572475" cy="36828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连接符: 肘形 35">
            <a:extLst>
              <a:ext uri="{FF2B5EF4-FFF2-40B4-BE49-F238E27FC236}">
                <a16:creationId xmlns:a16="http://schemas.microsoft.com/office/drawing/2014/main" id="{43163E2D-D796-13F3-6ACB-6ABA7F79EA43}"/>
              </a:ext>
            </a:extLst>
          </p:cNvPr>
          <p:cNvCxnSpPr>
            <a:stCxn id="43" idx="1"/>
            <a:endCxn id="44" idx="2"/>
          </p:cNvCxnSpPr>
          <p:nvPr/>
        </p:nvCxnSpPr>
        <p:spPr>
          <a:xfrm rot="10800000">
            <a:off x="1512232" y="3662590"/>
            <a:ext cx="1572475" cy="555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3F5033AA-7B0C-898A-C107-F2832204A506}"/>
              </a:ext>
            </a:extLst>
          </p:cNvPr>
          <p:cNvCxnSpPr>
            <a:cxnSpLocks/>
            <a:stCxn id="44" idx="3"/>
            <a:endCxn id="12" idx="2"/>
          </p:cNvCxnSpPr>
          <p:nvPr/>
        </p:nvCxnSpPr>
        <p:spPr>
          <a:xfrm flipV="1">
            <a:off x="3006231" y="3327780"/>
            <a:ext cx="1572475" cy="16455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连接符: 肘形 57">
            <a:extLst>
              <a:ext uri="{FF2B5EF4-FFF2-40B4-BE49-F238E27FC236}">
                <a16:creationId xmlns:a16="http://schemas.microsoft.com/office/drawing/2014/main" id="{1A392729-29F0-64F5-3942-C70AE95BCAA4}"/>
              </a:ext>
            </a:extLst>
          </p:cNvPr>
          <p:cNvCxnSpPr>
            <a:cxnSpLocks/>
            <a:stCxn id="30" idx="1"/>
            <a:endCxn id="45" idx="2"/>
          </p:cNvCxnSpPr>
          <p:nvPr/>
        </p:nvCxnSpPr>
        <p:spPr>
          <a:xfrm rot="10800000">
            <a:off x="1512231" y="2824476"/>
            <a:ext cx="1524182" cy="3657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连接符: 肘形 59">
            <a:extLst>
              <a:ext uri="{FF2B5EF4-FFF2-40B4-BE49-F238E27FC236}">
                <a16:creationId xmlns:a16="http://schemas.microsoft.com/office/drawing/2014/main" id="{FE748824-FF01-EABC-0A90-8EA9FC05323D}"/>
              </a:ext>
            </a:extLst>
          </p:cNvPr>
          <p:cNvCxnSpPr>
            <a:cxnSpLocks/>
            <a:stCxn id="47" idx="3"/>
            <a:endCxn id="48" idx="2"/>
          </p:cNvCxnSpPr>
          <p:nvPr/>
        </p:nvCxnSpPr>
        <p:spPr>
          <a:xfrm flipV="1">
            <a:off x="3006231" y="1877512"/>
            <a:ext cx="1572475" cy="1635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859E15CD-E309-07E4-4ADB-CA70A07738AD}"/>
              </a:ext>
            </a:extLst>
          </p:cNvPr>
          <p:cNvCxnSpPr>
            <a:cxnSpLocks/>
            <a:stCxn id="51" idx="0"/>
            <a:endCxn id="55" idx="2"/>
          </p:cNvCxnSpPr>
          <p:nvPr/>
        </p:nvCxnSpPr>
        <p:spPr>
          <a:xfrm flipV="1">
            <a:off x="10674802" y="544341"/>
            <a:ext cx="11599" cy="265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704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06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单元教学重难点</a:t>
            </a:r>
            <a:endParaRPr kumimoji="1" lang="en-US" altLang="zh-CN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0641522">
            <a:off x="2687259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641522">
            <a:off x="8251620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8476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32837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08686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重点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473048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难点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学生学习的重难点</a:t>
            </a:r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5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639CD-9689-3070-5727-F24BE78FD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74FCB-6223-21D5-C419-F2BDA928462D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71AD8B3-0746-C472-DD89-498EA98C7FB1}"/>
              </a:ext>
            </a:extLst>
          </p:cNvPr>
          <p:cNvSpPr txBox="1"/>
          <p:nvPr/>
        </p:nvSpPr>
        <p:spPr>
          <a:xfrm rot="20641522">
            <a:off x="2687259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D4DEECF-145E-6BDC-8AD4-3873F857DC15}"/>
              </a:ext>
            </a:extLst>
          </p:cNvPr>
          <p:cNvSpPr txBox="1"/>
          <p:nvPr/>
        </p:nvSpPr>
        <p:spPr>
          <a:xfrm rot="20641522">
            <a:off x="8251620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077D535-CEA3-2354-4A39-E0914D15239D}"/>
              </a:ext>
            </a:extLst>
          </p:cNvPr>
          <p:cNvSpPr txBox="1"/>
          <p:nvPr/>
        </p:nvSpPr>
        <p:spPr>
          <a:xfrm>
            <a:off x="668476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E1FFD37-4054-D9C7-0ADA-DFCD604033B3}"/>
              </a:ext>
            </a:extLst>
          </p:cNvPr>
          <p:cNvSpPr txBox="1"/>
          <p:nvPr/>
        </p:nvSpPr>
        <p:spPr>
          <a:xfrm>
            <a:off x="6232837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7CAF37A-929F-2F43-86B2-BE2D21FB481F}"/>
              </a:ext>
            </a:extLst>
          </p:cNvPr>
          <p:cNvSpPr txBox="1"/>
          <p:nvPr/>
        </p:nvSpPr>
        <p:spPr>
          <a:xfrm>
            <a:off x="908687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重点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32D9E97-5626-13EE-CD94-3BC87FC03C1C}"/>
              </a:ext>
            </a:extLst>
          </p:cNvPr>
          <p:cNvSpPr txBox="1"/>
          <p:nvPr/>
        </p:nvSpPr>
        <p:spPr>
          <a:xfrm>
            <a:off x="6473047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难点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31D461CF-D193-2264-D996-FCC1C2CC0789}"/>
              </a:ext>
            </a:extLst>
          </p:cNvPr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6537F27-6A0E-E422-7BA0-51DB5A5945A2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教学</a:t>
            </a: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内容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的重难点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8A05262-0954-CA4C-8AD4-AD83BE297354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线条 1">
            <a:extLst>
              <a:ext uri="{FF2B5EF4-FFF2-40B4-BE49-F238E27FC236}">
                <a16:creationId xmlns:a16="http://schemas.microsoft.com/office/drawing/2014/main" id="{9380F21E-A64C-02CB-FFC5-01C7FD20BB78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5" name="线条 1">
            <a:extLst>
              <a:ext uri="{FF2B5EF4-FFF2-40B4-BE49-F238E27FC236}">
                <a16:creationId xmlns:a16="http://schemas.microsoft.com/office/drawing/2014/main" id="{11840FEC-D841-AFFB-6AA9-94850BC5772C}"/>
              </a:ext>
            </a:extLst>
          </p:cNvPr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87540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D20FE-499E-4601-8747-7189BE22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D8B6A-1789-9527-A6E4-47FCBE056E24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95C89C05-65C2-9D18-E66D-F60E36AF73E4}"/>
              </a:ext>
            </a:extLst>
          </p:cNvPr>
          <p:cNvSpPr txBox="1"/>
          <p:nvPr/>
        </p:nvSpPr>
        <p:spPr>
          <a:xfrm rot="20641522">
            <a:off x="2687259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298490E-34DB-DD0C-4505-821C45B4A482}"/>
              </a:ext>
            </a:extLst>
          </p:cNvPr>
          <p:cNvSpPr txBox="1"/>
          <p:nvPr/>
        </p:nvSpPr>
        <p:spPr>
          <a:xfrm rot="20641522">
            <a:off x="8251620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B53BBC7-8533-2227-4858-4AE5D60B7091}"/>
              </a:ext>
            </a:extLst>
          </p:cNvPr>
          <p:cNvSpPr txBox="1"/>
          <p:nvPr/>
        </p:nvSpPr>
        <p:spPr>
          <a:xfrm>
            <a:off x="668476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6CF80D9-32AF-7AF8-0626-FBF97039FA15}"/>
              </a:ext>
            </a:extLst>
          </p:cNvPr>
          <p:cNvSpPr txBox="1"/>
          <p:nvPr/>
        </p:nvSpPr>
        <p:spPr>
          <a:xfrm>
            <a:off x="6232837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AEC94B2E-48D6-9AD9-F87B-31D5AC16FD22}"/>
              </a:ext>
            </a:extLst>
          </p:cNvPr>
          <p:cNvSpPr txBox="1"/>
          <p:nvPr/>
        </p:nvSpPr>
        <p:spPr>
          <a:xfrm>
            <a:off x="908687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重点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214AA96-DA68-C4A2-95B5-D53E4BA85406}"/>
              </a:ext>
            </a:extLst>
          </p:cNvPr>
          <p:cNvSpPr txBox="1"/>
          <p:nvPr/>
        </p:nvSpPr>
        <p:spPr>
          <a:xfrm>
            <a:off x="6473047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难点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07054B4F-E4BD-D447-2B45-4A0EF88E7637}"/>
              </a:ext>
            </a:extLst>
          </p:cNvPr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0565D9DB-5E3E-E2E8-3571-913690B7C2A4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教学组织的重难点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BD5D49AF-07AF-55D1-59D9-37FBD7E1FCDB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线条 1">
            <a:extLst>
              <a:ext uri="{FF2B5EF4-FFF2-40B4-BE49-F238E27FC236}">
                <a16:creationId xmlns:a16="http://schemas.microsoft.com/office/drawing/2014/main" id="{EDDE99D6-93FE-0703-9D76-1A27396D1F24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5" name="线条 1">
            <a:extLst>
              <a:ext uri="{FF2B5EF4-FFF2-40B4-BE49-F238E27FC236}">
                <a16:creationId xmlns:a16="http://schemas.microsoft.com/office/drawing/2014/main" id="{69E7E2CA-B7B9-0D62-1900-9E6778336FC8}"/>
              </a:ext>
            </a:extLst>
          </p:cNvPr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284891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6E86-30A1-A627-E563-7413CB6F8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12821-B6C5-596A-AFB6-B5DFFC7BA60D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3A6A228-7862-81EE-B8FC-5B4989E523F7}"/>
              </a:ext>
            </a:extLst>
          </p:cNvPr>
          <p:cNvSpPr txBox="1"/>
          <p:nvPr/>
        </p:nvSpPr>
        <p:spPr>
          <a:xfrm rot="20641522">
            <a:off x="2687259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3B84830-DF09-726B-116E-AF485CBEE5F5}"/>
              </a:ext>
            </a:extLst>
          </p:cNvPr>
          <p:cNvSpPr txBox="1"/>
          <p:nvPr/>
        </p:nvSpPr>
        <p:spPr>
          <a:xfrm rot="20641522">
            <a:off x="8251620" y="1487139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168D13E-114D-2402-46B3-92FA3FCF5451}"/>
              </a:ext>
            </a:extLst>
          </p:cNvPr>
          <p:cNvSpPr txBox="1"/>
          <p:nvPr/>
        </p:nvSpPr>
        <p:spPr>
          <a:xfrm>
            <a:off x="668476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668B530-237E-23E5-8FA7-F9530BBE2A22}"/>
              </a:ext>
            </a:extLst>
          </p:cNvPr>
          <p:cNvSpPr txBox="1"/>
          <p:nvPr/>
        </p:nvSpPr>
        <p:spPr>
          <a:xfrm>
            <a:off x="6232837" y="2038835"/>
            <a:ext cx="5284649" cy="381904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E769133-13B4-BDAE-F870-D4904F294D86}"/>
              </a:ext>
            </a:extLst>
          </p:cNvPr>
          <p:cNvSpPr txBox="1"/>
          <p:nvPr/>
        </p:nvSpPr>
        <p:spPr>
          <a:xfrm>
            <a:off x="908687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重点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1D88F01D-D449-3D4C-E26F-2981CB3E432C}"/>
              </a:ext>
            </a:extLst>
          </p:cNvPr>
          <p:cNvSpPr txBox="1"/>
          <p:nvPr/>
        </p:nvSpPr>
        <p:spPr>
          <a:xfrm>
            <a:off x="6473047" y="1503886"/>
            <a:ext cx="480422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难点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6242A1F-0765-D5DC-C0CD-7E7542A6D777}"/>
              </a:ext>
            </a:extLst>
          </p:cNvPr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E932FA15-825A-422D-BD76-C0ED751DB0A5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教学</a:t>
            </a: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方法</a:t>
            </a: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的重难点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9FACC4E-BD6E-5B44-BDC8-AA5D557B292F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线条 1">
            <a:extLst>
              <a:ext uri="{FF2B5EF4-FFF2-40B4-BE49-F238E27FC236}">
                <a16:creationId xmlns:a16="http://schemas.microsoft.com/office/drawing/2014/main" id="{02363C57-83ED-A51B-D797-06BED1C16431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5" name="线条 1">
            <a:extLst>
              <a:ext uri="{FF2B5EF4-FFF2-40B4-BE49-F238E27FC236}">
                <a16:creationId xmlns:a16="http://schemas.microsoft.com/office/drawing/2014/main" id="{9CE270EE-A382-56AA-853C-42F4D824FBB9}"/>
              </a:ext>
            </a:extLst>
          </p:cNvPr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53512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07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单元开放式学习环境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55D0A-B12E-C94E-79C5-802CDB35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514C5-C2B6-41A4-0219-D40B36F3A2C3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F376974-EDBC-178E-C36F-EDF1FC338DEC}"/>
              </a:ext>
            </a:extLst>
          </p:cNvPr>
          <p:cNvSpPr txBox="1"/>
          <p:nvPr/>
        </p:nvSpPr>
        <p:spPr>
          <a:xfrm>
            <a:off x="534246" y="1595753"/>
            <a:ext cx="3600000" cy="5135246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w="38100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AFCA9243-CC21-B10B-C1D7-02B33A4BA026}"/>
              </a:ext>
            </a:extLst>
          </p:cNvPr>
          <p:cNvSpPr txBox="1"/>
          <p:nvPr/>
        </p:nvSpPr>
        <p:spPr>
          <a:xfrm>
            <a:off x="4369854" y="1595753"/>
            <a:ext cx="3600000" cy="513600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w="38100" cap="rnd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D9C1B5F-BDE7-3E6C-C988-C7C995404B21}"/>
              </a:ext>
            </a:extLst>
          </p:cNvPr>
          <p:cNvSpPr txBox="1"/>
          <p:nvPr/>
        </p:nvSpPr>
        <p:spPr>
          <a:xfrm>
            <a:off x="8323733" y="1594991"/>
            <a:ext cx="3600000" cy="5136005"/>
          </a:xfrm>
          <a:prstGeom prst="roundRect">
            <a:avLst>
              <a:gd name="adj" fmla="val 4347"/>
            </a:avLst>
          </a:prstGeom>
          <a:solidFill>
            <a:schemeClr val="bg1"/>
          </a:solidFill>
          <a:ln w="38100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6C50A13-4221-F755-6F0F-EEE6116741D7}"/>
              </a:ext>
            </a:extLst>
          </p:cNvPr>
          <p:cNvSpPr txBox="1"/>
          <p:nvPr/>
        </p:nvSpPr>
        <p:spPr>
          <a:xfrm>
            <a:off x="827584" y="3123116"/>
            <a:ext cx="2939441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D95BF14C-DCDD-BF93-263F-EC778EE15E3A}"/>
              </a:ext>
            </a:extLst>
          </p:cNvPr>
          <p:cNvSpPr txBox="1"/>
          <p:nvPr/>
        </p:nvSpPr>
        <p:spPr>
          <a:xfrm>
            <a:off x="4594610" y="3123116"/>
            <a:ext cx="3040683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EF9096A-C2E7-A5DA-E4F9-396C6C3AFEB0}"/>
              </a:ext>
            </a:extLst>
          </p:cNvPr>
          <p:cNvSpPr txBox="1"/>
          <p:nvPr/>
        </p:nvSpPr>
        <p:spPr>
          <a:xfrm>
            <a:off x="8304415" y="3123117"/>
            <a:ext cx="306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699F8BFA-A2FC-5FB5-F0D6-71E4F8947069}"/>
              </a:ext>
            </a:extLst>
          </p:cNvPr>
          <p:cNvSpPr txBox="1"/>
          <p:nvPr/>
        </p:nvSpPr>
        <p:spPr>
          <a:xfrm flipV="1">
            <a:off x="336824" y="1591362"/>
            <a:ext cx="444222" cy="324000"/>
          </a:xfrm>
          <a:prstGeom prst="flowChartExtra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5104D42E-56F1-3371-9D15-1BF5149DA8EB}"/>
              </a:ext>
            </a:extLst>
          </p:cNvPr>
          <p:cNvSpPr txBox="1"/>
          <p:nvPr/>
        </p:nvSpPr>
        <p:spPr>
          <a:xfrm flipV="1">
            <a:off x="4159095" y="1591362"/>
            <a:ext cx="444222" cy="324000"/>
          </a:xfrm>
          <a:prstGeom prst="flowChartExtract">
            <a:avLst/>
          </a:prstGeom>
          <a:solidFill>
            <a:schemeClr val="accent2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97CBC395-8B7A-5608-7C7D-91E78FEC69D5}"/>
              </a:ext>
            </a:extLst>
          </p:cNvPr>
          <p:cNvSpPr txBox="1"/>
          <p:nvPr/>
        </p:nvSpPr>
        <p:spPr>
          <a:xfrm flipV="1">
            <a:off x="8101623" y="1591362"/>
            <a:ext cx="444222" cy="324000"/>
          </a:xfrm>
          <a:prstGeom prst="flowChartExtra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5B00F734-826C-1378-7947-D9C47154EBB9}"/>
              </a:ext>
            </a:extLst>
          </p:cNvPr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BAA87785-6E20-41D8-612B-83B5BBBD6D41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单元开放式学习环境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0B12B947-0386-AF75-E21D-A00E5C6FEC65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>
            <a:extLst>
              <a:ext uri="{FF2B5EF4-FFF2-40B4-BE49-F238E27FC236}">
                <a16:creationId xmlns:a16="http://schemas.microsoft.com/office/drawing/2014/main" id="{B423C4AE-C8A1-FBFB-9E15-AEAA6ADBA587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2" name="线条 1">
            <a:extLst>
              <a:ext uri="{FF2B5EF4-FFF2-40B4-BE49-F238E27FC236}">
                <a16:creationId xmlns:a16="http://schemas.microsoft.com/office/drawing/2014/main" id="{C1268A3D-DD09-8DAC-B0FB-782D378E8709}"/>
              </a:ext>
            </a:extLst>
          </p:cNvPr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38ADE3F7-5365-D36D-6B63-F0F723FF676D}"/>
              </a:ext>
            </a:extLst>
          </p:cNvPr>
          <p:cNvSpPr txBox="1"/>
          <p:nvPr/>
        </p:nvSpPr>
        <p:spPr>
          <a:xfrm>
            <a:off x="1130430" y="1034472"/>
            <a:ext cx="2454309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物理环境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685A79F1-444F-175A-2787-7DBB3B02BA87}"/>
              </a:ext>
            </a:extLst>
          </p:cNvPr>
          <p:cNvSpPr txBox="1"/>
          <p:nvPr/>
        </p:nvSpPr>
        <p:spPr>
          <a:xfrm>
            <a:off x="8626578" y="1034472"/>
            <a:ext cx="2454309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人文环境</a:t>
            </a: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A3949748-33E5-BC1D-3AE8-0F4B7E29F179}"/>
              </a:ext>
            </a:extLst>
          </p:cNvPr>
          <p:cNvSpPr txBox="1"/>
          <p:nvPr/>
        </p:nvSpPr>
        <p:spPr>
          <a:xfrm>
            <a:off x="4887796" y="1034472"/>
            <a:ext cx="2454309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虚拟环境</a:t>
            </a:r>
          </a:p>
        </p:txBody>
      </p:sp>
    </p:spTree>
    <p:extLst>
      <p:ext uri="{BB962C8B-B14F-4D97-AF65-F5344CB8AC3E}">
        <p14:creationId xmlns:p14="http://schemas.microsoft.com/office/powerpoint/2010/main" val="90210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 dirty="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 dirty="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01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Source Han Sans CN Bold"/>
              </a:rPr>
              <a:t>单元信息</a:t>
            </a:r>
            <a:endParaRPr kumimoji="1"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08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单元过程结构图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10D63F6-B2C1-E11F-BA68-48BDFD7DA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625108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/>
              <a:tblGrid>
                <a:gridCol w="740229">
                  <a:extLst>
                    <a:ext uri="{9D8B030D-6E8A-4147-A177-3AD203B41FA5}">
                      <a16:colId xmlns:a16="http://schemas.microsoft.com/office/drawing/2014/main" val="2776903585"/>
                    </a:ext>
                  </a:extLst>
                </a:gridCol>
                <a:gridCol w="1639414">
                  <a:extLst>
                    <a:ext uri="{9D8B030D-6E8A-4147-A177-3AD203B41FA5}">
                      <a16:colId xmlns:a16="http://schemas.microsoft.com/office/drawing/2014/main" val="2166160619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1105894516"/>
                    </a:ext>
                  </a:extLst>
                </a:gridCol>
                <a:gridCol w="5794872">
                  <a:extLst>
                    <a:ext uri="{9D8B030D-6E8A-4147-A177-3AD203B41FA5}">
                      <a16:colId xmlns:a16="http://schemas.microsoft.com/office/drawing/2014/main" val="1365461935"/>
                    </a:ext>
                  </a:extLst>
                </a:gridCol>
                <a:gridCol w="2409023">
                  <a:extLst>
                    <a:ext uri="{9D8B030D-6E8A-4147-A177-3AD203B41FA5}">
                      <a16:colId xmlns:a16="http://schemas.microsoft.com/office/drawing/2014/main" val="1198784357"/>
                    </a:ext>
                  </a:extLst>
                </a:gridCol>
              </a:tblGrid>
              <a:tr h="9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</a:p>
                  </a:txBody>
                  <a:tcPr marL="36464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564772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584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2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6833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3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9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177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7F17-F181-4429-9D76-6A8380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5A3ABBE-B985-D2A7-6247-4795EB621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5292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/>
              <a:tblGrid>
                <a:gridCol w="740229">
                  <a:extLst>
                    <a:ext uri="{9D8B030D-6E8A-4147-A177-3AD203B41FA5}">
                      <a16:colId xmlns:a16="http://schemas.microsoft.com/office/drawing/2014/main" val="2776903585"/>
                    </a:ext>
                  </a:extLst>
                </a:gridCol>
                <a:gridCol w="1639414">
                  <a:extLst>
                    <a:ext uri="{9D8B030D-6E8A-4147-A177-3AD203B41FA5}">
                      <a16:colId xmlns:a16="http://schemas.microsoft.com/office/drawing/2014/main" val="2166160619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1105894516"/>
                    </a:ext>
                  </a:extLst>
                </a:gridCol>
                <a:gridCol w="5794872">
                  <a:extLst>
                    <a:ext uri="{9D8B030D-6E8A-4147-A177-3AD203B41FA5}">
                      <a16:colId xmlns:a16="http://schemas.microsoft.com/office/drawing/2014/main" val="1365461935"/>
                    </a:ext>
                  </a:extLst>
                </a:gridCol>
                <a:gridCol w="2409023">
                  <a:extLst>
                    <a:ext uri="{9D8B030D-6E8A-4147-A177-3AD203B41FA5}">
                      <a16:colId xmlns:a16="http://schemas.microsoft.com/office/drawing/2014/main" val="1198784357"/>
                    </a:ext>
                  </a:extLst>
                </a:gridCol>
              </a:tblGrid>
              <a:tr h="9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</a:p>
                  </a:txBody>
                  <a:tcPr marL="36464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564772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584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5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6833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6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9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A16D3-92B6-1DF3-9B39-02C3A1FE3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C9E39-5B75-4301-933A-26C1F919F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55015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/>
              <a:tblGrid>
                <a:gridCol w="740229">
                  <a:extLst>
                    <a:ext uri="{9D8B030D-6E8A-4147-A177-3AD203B41FA5}">
                      <a16:colId xmlns:a16="http://schemas.microsoft.com/office/drawing/2014/main" val="2776903585"/>
                    </a:ext>
                  </a:extLst>
                </a:gridCol>
                <a:gridCol w="1639414">
                  <a:extLst>
                    <a:ext uri="{9D8B030D-6E8A-4147-A177-3AD203B41FA5}">
                      <a16:colId xmlns:a16="http://schemas.microsoft.com/office/drawing/2014/main" val="2166160619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1105894516"/>
                    </a:ext>
                  </a:extLst>
                </a:gridCol>
                <a:gridCol w="5794872">
                  <a:extLst>
                    <a:ext uri="{9D8B030D-6E8A-4147-A177-3AD203B41FA5}">
                      <a16:colId xmlns:a16="http://schemas.microsoft.com/office/drawing/2014/main" val="1365461935"/>
                    </a:ext>
                  </a:extLst>
                </a:gridCol>
                <a:gridCol w="2409023">
                  <a:extLst>
                    <a:ext uri="{9D8B030D-6E8A-4147-A177-3AD203B41FA5}">
                      <a16:colId xmlns:a16="http://schemas.microsoft.com/office/drawing/2014/main" val="1198784357"/>
                    </a:ext>
                  </a:extLst>
                </a:gridCol>
              </a:tblGrid>
              <a:tr h="9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</a:p>
                  </a:txBody>
                  <a:tcPr marL="36464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564772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584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8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6833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9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9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4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1F1D5-5303-342F-1DA8-4788278D9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2FC046C-6A75-0830-C640-183A2381F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994900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/>
              <a:tblGrid>
                <a:gridCol w="740229">
                  <a:extLst>
                    <a:ext uri="{9D8B030D-6E8A-4147-A177-3AD203B41FA5}">
                      <a16:colId xmlns:a16="http://schemas.microsoft.com/office/drawing/2014/main" val="2776903585"/>
                    </a:ext>
                  </a:extLst>
                </a:gridCol>
                <a:gridCol w="1639414">
                  <a:extLst>
                    <a:ext uri="{9D8B030D-6E8A-4147-A177-3AD203B41FA5}">
                      <a16:colId xmlns:a16="http://schemas.microsoft.com/office/drawing/2014/main" val="2166160619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1105894516"/>
                    </a:ext>
                  </a:extLst>
                </a:gridCol>
                <a:gridCol w="5794872">
                  <a:extLst>
                    <a:ext uri="{9D8B030D-6E8A-4147-A177-3AD203B41FA5}">
                      <a16:colId xmlns:a16="http://schemas.microsoft.com/office/drawing/2014/main" val="1365461935"/>
                    </a:ext>
                  </a:extLst>
                </a:gridCol>
                <a:gridCol w="2409023">
                  <a:extLst>
                    <a:ext uri="{9D8B030D-6E8A-4147-A177-3AD203B41FA5}">
                      <a16:colId xmlns:a16="http://schemas.microsoft.com/office/drawing/2014/main" val="1198784357"/>
                    </a:ext>
                  </a:extLst>
                </a:gridCol>
              </a:tblGrid>
              <a:tr h="9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</a:p>
                  </a:txBody>
                  <a:tcPr marL="36464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564772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584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11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6833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12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9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160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04F28-14FA-D420-A035-8FE055C0B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3520FAF-B3EA-8236-7B3E-3BD62A657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04190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/>
              <a:tblGrid>
                <a:gridCol w="740229">
                  <a:extLst>
                    <a:ext uri="{9D8B030D-6E8A-4147-A177-3AD203B41FA5}">
                      <a16:colId xmlns:a16="http://schemas.microsoft.com/office/drawing/2014/main" val="2776903585"/>
                    </a:ext>
                  </a:extLst>
                </a:gridCol>
                <a:gridCol w="1639414">
                  <a:extLst>
                    <a:ext uri="{9D8B030D-6E8A-4147-A177-3AD203B41FA5}">
                      <a16:colId xmlns:a16="http://schemas.microsoft.com/office/drawing/2014/main" val="2166160619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1105894516"/>
                    </a:ext>
                  </a:extLst>
                </a:gridCol>
                <a:gridCol w="5794872">
                  <a:extLst>
                    <a:ext uri="{9D8B030D-6E8A-4147-A177-3AD203B41FA5}">
                      <a16:colId xmlns:a16="http://schemas.microsoft.com/office/drawing/2014/main" val="1365461935"/>
                    </a:ext>
                  </a:extLst>
                </a:gridCol>
                <a:gridCol w="2409023">
                  <a:extLst>
                    <a:ext uri="{9D8B030D-6E8A-4147-A177-3AD203B41FA5}">
                      <a16:colId xmlns:a16="http://schemas.microsoft.com/office/drawing/2014/main" val="1198784357"/>
                    </a:ext>
                  </a:extLst>
                </a:gridCol>
              </a:tblGrid>
              <a:tr h="9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</a:p>
                  </a:txBody>
                  <a:tcPr marL="36464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564772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584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14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6833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15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9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145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F8639-AD6B-0053-8359-13FC25232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6D6E0FD-76AC-E383-751D-1645A7FD9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58656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/>
              <a:tblGrid>
                <a:gridCol w="740229">
                  <a:extLst>
                    <a:ext uri="{9D8B030D-6E8A-4147-A177-3AD203B41FA5}">
                      <a16:colId xmlns:a16="http://schemas.microsoft.com/office/drawing/2014/main" val="2776903585"/>
                    </a:ext>
                  </a:extLst>
                </a:gridCol>
                <a:gridCol w="1639414">
                  <a:extLst>
                    <a:ext uri="{9D8B030D-6E8A-4147-A177-3AD203B41FA5}">
                      <a16:colId xmlns:a16="http://schemas.microsoft.com/office/drawing/2014/main" val="2166160619"/>
                    </a:ext>
                  </a:extLst>
                </a:gridCol>
                <a:gridCol w="1608463">
                  <a:extLst>
                    <a:ext uri="{9D8B030D-6E8A-4147-A177-3AD203B41FA5}">
                      <a16:colId xmlns:a16="http://schemas.microsoft.com/office/drawing/2014/main" val="1105894516"/>
                    </a:ext>
                  </a:extLst>
                </a:gridCol>
                <a:gridCol w="5794872">
                  <a:extLst>
                    <a:ext uri="{9D8B030D-6E8A-4147-A177-3AD203B41FA5}">
                      <a16:colId xmlns:a16="http://schemas.microsoft.com/office/drawing/2014/main" val="1365461935"/>
                    </a:ext>
                  </a:extLst>
                </a:gridCol>
                <a:gridCol w="2409023">
                  <a:extLst>
                    <a:ext uri="{9D8B030D-6E8A-4147-A177-3AD203B41FA5}">
                      <a16:colId xmlns:a16="http://schemas.microsoft.com/office/drawing/2014/main" val="1198784357"/>
                    </a:ext>
                  </a:extLst>
                </a:gridCol>
              </a:tblGrid>
              <a:tr h="9174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</a:p>
                  </a:txBody>
                  <a:tcPr marL="36464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</a:p>
                  </a:txBody>
                  <a:tcPr marL="37983" marR="37983" marT="37983" marB="37983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3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564772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5847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17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86833"/>
                  </a:ext>
                </a:extLst>
              </a:tr>
              <a:tr h="19801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 dirty="0">
                          <a:effectLst/>
                        </a:rPr>
                        <a:t>18</a:t>
                      </a:r>
                      <a:endParaRPr lang="zh-CN" altLang="en-US" dirty="0">
                        <a:effectLst/>
                      </a:endParaRPr>
                    </a:p>
                  </a:txBody>
                  <a:tcPr marR="95250" marT="95250" marB="9525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94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140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09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单元检测内容及评价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79C4A-889F-E8FF-BAFA-8269B3BF4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EAF63-E4C1-240E-BA6C-AF3F5A50AEDA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CEE85CA-B624-2D14-CDFE-FE92B2928A6A}"/>
              </a:ext>
            </a:extLst>
          </p:cNvPr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B5F2835-AF3E-294B-2F5D-9DEB0CCCB6C5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考核内容及要求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F77F26B9-80E1-E8F5-D9DB-58E0A0FB098A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>
            <a:extLst>
              <a:ext uri="{FF2B5EF4-FFF2-40B4-BE49-F238E27FC236}">
                <a16:creationId xmlns:a16="http://schemas.microsoft.com/office/drawing/2014/main" id="{3133EFCB-B633-B41B-AD03-CFCA4C538314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6" name="线条 1">
            <a:extLst>
              <a:ext uri="{FF2B5EF4-FFF2-40B4-BE49-F238E27FC236}">
                <a16:creationId xmlns:a16="http://schemas.microsoft.com/office/drawing/2014/main" id="{6964BC95-5077-95A4-6BC7-721CDB70DB50}"/>
              </a:ext>
            </a:extLst>
          </p:cNvPr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51D09C8-403F-BF51-E804-75F030678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533242"/>
              </p:ext>
            </p:extLst>
          </p:nvPr>
        </p:nvGraphicFramePr>
        <p:xfrm>
          <a:off x="0" y="889200"/>
          <a:ext cx="12191999" cy="5968802"/>
        </p:xfrm>
        <a:graphic>
          <a:graphicData uri="http://schemas.openxmlformats.org/drawingml/2006/table">
            <a:tbl>
              <a:tblPr/>
              <a:tblGrid>
                <a:gridCol w="3007481">
                  <a:extLst>
                    <a:ext uri="{9D8B030D-6E8A-4147-A177-3AD203B41FA5}">
                      <a16:colId xmlns:a16="http://schemas.microsoft.com/office/drawing/2014/main" val="3399297639"/>
                    </a:ext>
                  </a:extLst>
                </a:gridCol>
                <a:gridCol w="3061506">
                  <a:extLst>
                    <a:ext uri="{9D8B030D-6E8A-4147-A177-3AD203B41FA5}">
                      <a16:colId xmlns:a16="http://schemas.microsoft.com/office/drawing/2014/main" val="3313823742"/>
                    </a:ext>
                  </a:extLst>
                </a:gridCol>
                <a:gridCol w="3061506">
                  <a:extLst>
                    <a:ext uri="{9D8B030D-6E8A-4147-A177-3AD203B41FA5}">
                      <a16:colId xmlns:a16="http://schemas.microsoft.com/office/drawing/2014/main" val="2609133760"/>
                    </a:ext>
                  </a:extLst>
                </a:gridCol>
                <a:gridCol w="3061506">
                  <a:extLst>
                    <a:ext uri="{9D8B030D-6E8A-4147-A177-3AD203B41FA5}">
                      <a16:colId xmlns:a16="http://schemas.microsoft.com/office/drawing/2014/main" val="2718927124"/>
                    </a:ext>
                  </a:extLst>
                </a:gridCol>
              </a:tblGrid>
              <a:tr h="327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学业质量要求</a:t>
                      </a: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考核内容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评价方式与测量工具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达标标准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9892025"/>
                  </a:ext>
                </a:extLst>
              </a:tr>
              <a:tr h="1101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4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掌握基本动作与组合技术</a:t>
                      </a: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组合技术应用：</a:t>
                      </a:r>
                      <a:b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 </a:t>
                      </a:r>
                      <a: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运球变向</a:t>
                      </a:r>
                      <a:r>
                        <a:rPr lang="en-US" altLang="zh-CN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急停跳投</a:t>
                      </a:r>
                      <a:b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• </a:t>
                      </a:r>
                      <a: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挡拆配合</a:t>
                      </a:r>
                      <a:r>
                        <a:rPr lang="en-US" altLang="zh-CN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4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分球上篮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实战测评</a:t>
                      </a:r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3v3</a:t>
                      </a:r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半场攻防中完成指定组合（每人</a:t>
                      </a:r>
                      <a:r>
                        <a:rPr lang="en-US" altLang="zh-CN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次机会）</a:t>
                      </a:r>
                      <a:b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▶ 录像回放分析技术衔接流畅度</a:t>
                      </a: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成功率≥</a:t>
                      </a:r>
                      <a:r>
                        <a:rPr lang="en-US" altLang="zh-CN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60%</a:t>
                      </a:r>
                      <a:r>
                        <a:rPr lang="zh-CN" altLang="en-US" sz="14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，动作无严重变形</a:t>
                      </a: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70494"/>
                  </a:ext>
                </a:extLst>
              </a:tr>
              <a:tr h="714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91950"/>
                  </a:ext>
                </a:extLst>
              </a:tr>
              <a:tr h="9079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848943"/>
                  </a:ext>
                </a:extLst>
              </a:tr>
              <a:tr h="1101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202645"/>
                  </a:ext>
                </a:extLst>
              </a:tr>
              <a:tr h="9079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055642"/>
                  </a:ext>
                </a:extLst>
              </a:tr>
              <a:tr h="9079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46999" marR="46999" marT="23500" marB="23500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33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998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A30E6-9C23-408F-C8E1-3EE7B1057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7CA3C-5C87-5328-17B1-D8257B22899A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4396D2E-A517-E91F-2B88-8F15335D1AEC}"/>
              </a:ext>
            </a:extLst>
          </p:cNvPr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9B8D626B-EF70-17BB-A8F2-2126835563D1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考核内容及要求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F9507F5F-19B8-C68F-FCD8-B61EB5187D63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>
            <a:extLst>
              <a:ext uri="{FF2B5EF4-FFF2-40B4-BE49-F238E27FC236}">
                <a16:creationId xmlns:a16="http://schemas.microsoft.com/office/drawing/2014/main" id="{F6659C87-7146-CF5A-A920-0AC44D11BD68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6" name="线条 1">
            <a:extLst>
              <a:ext uri="{FF2B5EF4-FFF2-40B4-BE49-F238E27FC236}">
                <a16:creationId xmlns:a16="http://schemas.microsoft.com/office/drawing/2014/main" id="{B27990B1-AEF3-005F-15B9-AC59360AE855}"/>
              </a:ext>
            </a:extLst>
          </p:cNvPr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8478EB8-BF4F-F78D-039C-96EB9A8A8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180898"/>
              </p:ext>
            </p:extLst>
          </p:nvPr>
        </p:nvGraphicFramePr>
        <p:xfrm>
          <a:off x="0" y="889200"/>
          <a:ext cx="12191999" cy="5968802"/>
        </p:xfrm>
        <a:graphic>
          <a:graphicData uri="http://schemas.openxmlformats.org/drawingml/2006/table">
            <a:tbl>
              <a:tblPr/>
              <a:tblGrid>
                <a:gridCol w="3007481">
                  <a:extLst>
                    <a:ext uri="{9D8B030D-6E8A-4147-A177-3AD203B41FA5}">
                      <a16:colId xmlns:a16="http://schemas.microsoft.com/office/drawing/2014/main" val="3399297639"/>
                    </a:ext>
                  </a:extLst>
                </a:gridCol>
                <a:gridCol w="3061506">
                  <a:extLst>
                    <a:ext uri="{9D8B030D-6E8A-4147-A177-3AD203B41FA5}">
                      <a16:colId xmlns:a16="http://schemas.microsoft.com/office/drawing/2014/main" val="3313823742"/>
                    </a:ext>
                  </a:extLst>
                </a:gridCol>
                <a:gridCol w="3061506">
                  <a:extLst>
                    <a:ext uri="{9D8B030D-6E8A-4147-A177-3AD203B41FA5}">
                      <a16:colId xmlns:a16="http://schemas.microsoft.com/office/drawing/2014/main" val="2609133760"/>
                    </a:ext>
                  </a:extLst>
                </a:gridCol>
                <a:gridCol w="3061506">
                  <a:extLst>
                    <a:ext uri="{9D8B030D-6E8A-4147-A177-3AD203B41FA5}">
                      <a16:colId xmlns:a16="http://schemas.microsoft.com/office/drawing/2014/main" val="2718927124"/>
                    </a:ext>
                  </a:extLst>
                </a:gridCol>
              </a:tblGrid>
              <a:tr h="327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学业质量要求</a:t>
                      </a: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考核内容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评价方式与测量工具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effectLst/>
                        </a:rPr>
                        <a:t>达标标准</a:t>
                      </a: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61000">
                          <a:schemeClr val="bg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9892025"/>
                  </a:ext>
                </a:extLst>
              </a:tr>
              <a:tr h="11013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70494"/>
                  </a:ext>
                </a:extLst>
              </a:tr>
              <a:tr h="71453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91950"/>
                  </a:ext>
                </a:extLst>
              </a:tr>
              <a:tr h="9079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848943"/>
                  </a:ext>
                </a:extLst>
              </a:tr>
              <a:tr h="11013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202645"/>
                  </a:ext>
                </a:extLst>
              </a:tr>
              <a:tr h="9079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055642"/>
                  </a:ext>
                </a:extLst>
              </a:tr>
              <a:tr h="9079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957" marR="48957" marT="48957" marB="48957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400" b="1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6999" marR="46999" marT="23500" marB="23500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33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00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1140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81629" y="21140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21902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281629" y="21902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139086" y="1480516"/>
            <a:ext cx="3901130" cy="417063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59309" y="2767780"/>
            <a:ext cx="1839452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98432" y="2890618"/>
            <a:ext cx="2961206" cy="520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  <a:cs typeface="Source Han Sans CN Bold"/>
              </a:rPr>
              <a:t>主题</a:t>
            </a:r>
            <a:endParaRPr kumimoji="1" lang="zh-CN" altLang="en-US" sz="3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798432" y="3497580"/>
            <a:ext cx="2961206" cy="20129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排球基础技能与战术素养提升</a:t>
            </a:r>
            <a:endParaRPr kumimoji="1"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980538" y="2767780"/>
            <a:ext cx="1839452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419661" y="2890618"/>
            <a:ext cx="2961206" cy="520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3200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  <a:cs typeface="Source Han Sans CN Bold"/>
              </a:rPr>
              <a:t>课时</a:t>
            </a:r>
            <a:endParaRPr kumimoji="1" lang="zh-CN" altLang="en-US" sz="36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419661" y="3497580"/>
            <a:ext cx="2961206" cy="20129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+mn-ea"/>
                <a:cs typeface="Source Han Sans"/>
              </a:rPr>
              <a:t>18课时
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本单元教学设计共安排18课时，涵盖排球教学的各个方面。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5012183" y="2118852"/>
            <a:ext cx="2154936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3B56C">
                    <a:alpha val="44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355110" y="2241690"/>
            <a:ext cx="3469082" cy="520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32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  <a:cs typeface="Source Han Sans CN Bold"/>
              </a:rPr>
              <a:t>适用年级</a:t>
            </a:r>
            <a:endParaRPr kumimoji="1" lang="zh-CN" altLang="en-US" sz="360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4355110" y="2848652"/>
            <a:ext cx="3469082" cy="20129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水平三（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5-6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年级）</a:t>
            </a:r>
          </a:p>
        </p:txBody>
      </p:sp>
      <p:sp>
        <p:nvSpPr>
          <p:cNvPr id="17" name="标题 1"/>
          <p:cNvSpPr txBox="1"/>
          <p:nvPr/>
        </p:nvSpPr>
        <p:spPr>
          <a:xfrm>
            <a:off x="5709880" y="5184058"/>
            <a:ext cx="759542" cy="958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单元基本信息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2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010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单元教学反思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76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教学反思</a:t>
            </a:r>
          </a:p>
        </p:txBody>
      </p:sp>
      <p:sp>
        <p:nvSpPr>
          <p:cNvPr id="15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7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673C8369-CF62-4168-D74F-0C775C928093}"/>
              </a:ext>
            </a:extLst>
          </p:cNvPr>
          <p:cNvSpPr txBox="1"/>
          <p:nvPr/>
        </p:nvSpPr>
        <p:spPr>
          <a:xfrm>
            <a:off x="-2" y="1216061"/>
            <a:ext cx="2148291" cy="350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kumimoji="1" lang="zh-CN" altLang="en-US" sz="2400" b="1" dirty="0">
                <a:ln/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（一）目标达成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A071C67B-35C7-67C1-B6A8-29D894F15074}"/>
              </a:ext>
            </a:extLst>
          </p:cNvPr>
          <p:cNvSpPr txBox="1"/>
          <p:nvPr/>
        </p:nvSpPr>
        <p:spPr>
          <a:xfrm>
            <a:off x="-2" y="2574513"/>
            <a:ext cx="2148291" cy="350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defRPr/>
            </a:pPr>
            <a:r>
              <a:rPr kumimoji="1" lang="zh-CN" altLang="en-US" sz="2400" b="1" dirty="0">
                <a:ln/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（二）课时安排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C84C779-EADF-3377-E7D0-B7952F87170A}"/>
              </a:ext>
            </a:extLst>
          </p:cNvPr>
          <p:cNvSpPr txBox="1"/>
          <p:nvPr/>
        </p:nvSpPr>
        <p:spPr>
          <a:xfrm>
            <a:off x="-2" y="3932965"/>
            <a:ext cx="2247443" cy="350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defRPr/>
            </a:pPr>
            <a:r>
              <a:rPr kumimoji="1" lang="zh-CN" altLang="en-US" sz="2400" b="1" dirty="0">
                <a:ln/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（三）教学组织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0CDA128-7768-806E-CE80-5E0BE2068B1B}"/>
              </a:ext>
            </a:extLst>
          </p:cNvPr>
          <p:cNvSpPr txBox="1"/>
          <p:nvPr/>
        </p:nvSpPr>
        <p:spPr>
          <a:xfrm>
            <a:off x="-2" y="5291418"/>
            <a:ext cx="3090229" cy="350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defRPr/>
            </a:pPr>
            <a:r>
              <a:rPr kumimoji="1" lang="zh-CN" altLang="en-US" sz="2400" b="1" dirty="0">
                <a:ln/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（四）主要经验与改进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011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单元作业设计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单元作业设计</a:t>
            </a:r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2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36EE1950-F273-6684-6DE3-F3C780BDD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801430"/>
              </p:ext>
            </p:extLst>
          </p:nvPr>
        </p:nvGraphicFramePr>
        <p:xfrm>
          <a:off x="0" y="979377"/>
          <a:ext cx="12192001" cy="5968799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222093">
                  <a:extLst>
                    <a:ext uri="{9D8B030D-6E8A-4147-A177-3AD203B41FA5}">
                      <a16:colId xmlns:a16="http://schemas.microsoft.com/office/drawing/2014/main" val="2379041737"/>
                    </a:ext>
                  </a:extLst>
                </a:gridCol>
                <a:gridCol w="4881861">
                  <a:extLst>
                    <a:ext uri="{9D8B030D-6E8A-4147-A177-3AD203B41FA5}">
                      <a16:colId xmlns:a16="http://schemas.microsoft.com/office/drawing/2014/main" val="3856472333"/>
                    </a:ext>
                  </a:extLst>
                </a:gridCol>
                <a:gridCol w="4088047">
                  <a:extLst>
                    <a:ext uri="{9D8B030D-6E8A-4147-A177-3AD203B41FA5}">
                      <a16:colId xmlns:a16="http://schemas.microsoft.com/office/drawing/2014/main" val="1769765486"/>
                    </a:ext>
                  </a:extLst>
                </a:gridCol>
              </a:tblGrid>
              <a:tr h="6028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作业类型</a:t>
                      </a:r>
                    </a:p>
                  </a:txBody>
                  <a:tcPr marL="86450" marR="90053" marT="90053" marB="90053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内容与要求</a:t>
                      </a:r>
                    </a:p>
                  </a:txBody>
                  <a:tcPr marL="90053" marR="90053" marT="90053" marB="90053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监测方式</a:t>
                      </a:r>
                    </a:p>
                  </a:txBody>
                  <a:tcPr marL="90053" marR="90053" marT="90053" marB="90053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871117"/>
                  </a:ext>
                </a:extLst>
              </a:tr>
              <a:tr h="16700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000" dirty="0">
                        <a:effectLst/>
                      </a:endParaRPr>
                    </a:p>
                  </a:txBody>
                  <a:tcPr marL="86450" marR="90053" marT="90053" marB="90053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56208"/>
                  </a:ext>
                </a:extLst>
              </a:tr>
              <a:tr h="20258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000" dirty="0">
                        <a:effectLst/>
                      </a:endParaRPr>
                    </a:p>
                  </a:txBody>
                  <a:tcPr marL="86450" marR="90053" marT="90053" marB="90053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128333"/>
                  </a:ext>
                </a:extLst>
              </a:tr>
              <a:tr h="16700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000" dirty="0">
                        <a:effectLst/>
                      </a:endParaRPr>
                    </a:p>
                  </a:txBody>
                  <a:tcPr marL="86450" marR="90053" marT="90053" marB="90053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1828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1284831" y="1828476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zh-CN" altLang="en-US" sz="4600" b="1" dirty="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课时教学计划</a:t>
            </a:r>
            <a:endParaRPr kumimoji="1" lang="zh-CN" altLang="en-US" sz="4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BF14-A104-4A41-5F00-DEC9338DF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9B4DED-BE69-8DA9-550C-F07F33DA8F06}"/>
              </a:ext>
            </a:extLst>
          </p:cNvPr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16D9D03-3356-363F-5A52-F9570CA5B85D}"/>
              </a:ext>
            </a:extLst>
          </p:cNvPr>
          <p:cNvSpPr txBox="1"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CDAE22D-A887-3F48-3D09-5EBEE99D498D}"/>
              </a:ext>
            </a:extLst>
          </p:cNvPr>
          <p:cNvSpPr txBox="1"/>
          <p:nvPr/>
        </p:nvSpPr>
        <p:spPr>
          <a:xfrm>
            <a:off x="5665729" y="1"/>
            <a:ext cx="1419533" cy="682831"/>
          </a:xfrm>
          <a:custGeom>
            <a:avLst/>
            <a:gdLst>
              <a:gd name="connsiteX0" fmla="*/ 0 w 1419533"/>
              <a:gd name="connsiteY0" fmla="*/ 0 h 682831"/>
              <a:gd name="connsiteX1" fmla="*/ 269704 w 1419533"/>
              <a:gd name="connsiteY1" fmla="*/ 0 h 682831"/>
              <a:gd name="connsiteX2" fmla="*/ 275686 w 1419533"/>
              <a:gd name="connsiteY2" fmla="*/ 59341 h 682831"/>
              <a:gd name="connsiteX3" fmla="*/ 709766 w 1419533"/>
              <a:gd name="connsiteY3" fmla="*/ 413127 h 682831"/>
              <a:gd name="connsiteX4" fmla="*/ 1143847 w 1419533"/>
              <a:gd name="connsiteY4" fmla="*/ 59341 h 682831"/>
              <a:gd name="connsiteX5" fmla="*/ 1149829 w 1419533"/>
              <a:gd name="connsiteY5" fmla="*/ 0 h 682831"/>
              <a:gd name="connsiteX6" fmla="*/ 1419533 w 1419533"/>
              <a:gd name="connsiteY6" fmla="*/ 0 h 682831"/>
              <a:gd name="connsiteX7" fmla="*/ 1408071 w 1419533"/>
              <a:gd name="connsiteY7" fmla="*/ 113696 h 682831"/>
              <a:gd name="connsiteX8" fmla="*/ 709766 w 1419533"/>
              <a:gd name="connsiteY8" fmla="*/ 682831 h 682831"/>
              <a:gd name="connsiteX9" fmla="*/ 11462 w 1419533"/>
              <a:gd name="connsiteY9" fmla="*/ 113696 h 682831"/>
            </a:gdLst>
            <a:ahLst/>
            <a:cxnLst/>
            <a:rect l="l" t="t" r="r" b="b"/>
            <a:pathLst>
              <a:path w="1419533" h="682831">
                <a:moveTo>
                  <a:pt x="0" y="0"/>
                </a:moveTo>
                <a:lnTo>
                  <a:pt x="269704" y="0"/>
                </a:lnTo>
                <a:lnTo>
                  <a:pt x="275686" y="59341"/>
                </a:lnTo>
                <a:cubicBezTo>
                  <a:pt x="317002" y="261246"/>
                  <a:pt x="495648" y="413127"/>
                  <a:pt x="709766" y="413127"/>
                </a:cubicBezTo>
                <a:cubicBezTo>
                  <a:pt x="923885" y="413127"/>
                  <a:pt x="1102531" y="261246"/>
                  <a:pt x="1143847" y="59341"/>
                </a:cubicBezTo>
                <a:lnTo>
                  <a:pt x="1149829" y="0"/>
                </a:lnTo>
                <a:lnTo>
                  <a:pt x="1419533" y="0"/>
                </a:lnTo>
                <a:lnTo>
                  <a:pt x="1408071" y="113696"/>
                </a:lnTo>
                <a:cubicBezTo>
                  <a:pt x="1341607" y="438501"/>
                  <a:pt x="1054220" y="682831"/>
                  <a:pt x="709766" y="682831"/>
                </a:cubicBezTo>
                <a:cubicBezTo>
                  <a:pt x="365313" y="682831"/>
                  <a:pt x="77926" y="438501"/>
                  <a:pt x="11462" y="11369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964A509-A63E-1946-67B5-B959C2F78F04}"/>
              </a:ext>
            </a:extLst>
          </p:cNvPr>
          <p:cNvSpPr txBox="1"/>
          <p:nvPr/>
        </p:nvSpPr>
        <p:spPr>
          <a:xfrm>
            <a:off x="11518900" y="6356068"/>
            <a:ext cx="673100" cy="501932"/>
          </a:xfrm>
          <a:custGeom>
            <a:avLst/>
            <a:gdLst>
              <a:gd name="connsiteX0" fmla="*/ 345155 w 673100"/>
              <a:gd name="connsiteY0" fmla="*/ 0 h 501932"/>
              <a:gd name="connsiteX1" fmla="*/ 663186 w 673100"/>
              <a:gd name="connsiteY1" fmla="*/ 210805 h 501932"/>
              <a:gd name="connsiteX2" fmla="*/ 673100 w 673100"/>
              <a:gd name="connsiteY2" fmla="*/ 242743 h 501932"/>
              <a:gd name="connsiteX3" fmla="*/ 673100 w 673100"/>
              <a:gd name="connsiteY3" fmla="*/ 447567 h 501932"/>
              <a:gd name="connsiteX4" fmla="*/ 663186 w 673100"/>
              <a:gd name="connsiteY4" fmla="*/ 479505 h 501932"/>
              <a:gd name="connsiteX5" fmla="*/ 651013 w 673100"/>
              <a:gd name="connsiteY5" fmla="*/ 501932 h 501932"/>
              <a:gd name="connsiteX6" fmla="*/ 39297 w 673100"/>
              <a:gd name="connsiteY6" fmla="*/ 501932 h 501932"/>
              <a:gd name="connsiteX7" fmla="*/ 27124 w 673100"/>
              <a:gd name="connsiteY7" fmla="*/ 479505 h 501932"/>
              <a:gd name="connsiteX8" fmla="*/ 0 w 673100"/>
              <a:gd name="connsiteY8" fmla="*/ 345155 h 501932"/>
              <a:gd name="connsiteX9" fmla="*/ 345155 w 673100"/>
              <a:gd name="connsiteY9" fmla="*/ 0 h 501932"/>
            </a:gdLst>
            <a:ahLst/>
            <a:cxnLst/>
            <a:rect l="l" t="t" r="r" b="b"/>
            <a:pathLst>
              <a:path w="673100" h="501932">
                <a:moveTo>
                  <a:pt x="345155" y="0"/>
                </a:moveTo>
                <a:cubicBezTo>
                  <a:pt x="488123" y="0"/>
                  <a:pt x="610789" y="86924"/>
                  <a:pt x="663186" y="210805"/>
                </a:cubicBezTo>
                <a:lnTo>
                  <a:pt x="673100" y="242743"/>
                </a:lnTo>
                <a:lnTo>
                  <a:pt x="673100" y="447567"/>
                </a:lnTo>
                <a:lnTo>
                  <a:pt x="663186" y="479505"/>
                </a:lnTo>
                <a:lnTo>
                  <a:pt x="651013" y="501932"/>
                </a:lnTo>
                <a:lnTo>
                  <a:pt x="39297" y="501932"/>
                </a:lnTo>
                <a:lnTo>
                  <a:pt x="27124" y="479505"/>
                </a:lnTo>
                <a:cubicBezTo>
                  <a:pt x="9658" y="438211"/>
                  <a:pt x="0" y="392811"/>
                  <a:pt x="0" y="345155"/>
                </a:cubicBezTo>
                <a:cubicBezTo>
                  <a:pt x="0" y="154531"/>
                  <a:pt x="154531" y="0"/>
                  <a:pt x="34515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C4669DB-FB5B-B1A8-BB5D-EFA76F7461D5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241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BC69EB9-3667-E5A7-69A3-52C52A9AEE76}"/>
              </a:ext>
            </a:extLst>
          </p:cNvPr>
          <p:cNvSpPr txBox="1"/>
          <p:nvPr/>
        </p:nvSpPr>
        <p:spPr>
          <a:xfrm>
            <a:off x="483759" y="302264"/>
            <a:ext cx="176641" cy="176641"/>
          </a:xfrm>
          <a:prstGeom prst="ellipse">
            <a:avLst/>
          </a:prstGeom>
          <a:solidFill>
            <a:schemeClr val="accent1">
              <a:alpha val="31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EDC4B350-5F30-3107-0ED1-C598CC99AAAC}"/>
              </a:ext>
            </a:extLst>
          </p:cNvPr>
          <p:cNvSpPr txBox="1"/>
          <p:nvPr/>
        </p:nvSpPr>
        <p:spPr>
          <a:xfrm>
            <a:off x="279052" y="6158161"/>
            <a:ext cx="399114" cy="399114"/>
          </a:xfrm>
          <a:prstGeom prst="ellipse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A82FBC4-6997-3FEE-2B01-0F30DD2CBA57}"/>
              </a:ext>
            </a:extLst>
          </p:cNvPr>
          <p:cNvSpPr txBox="1"/>
          <p:nvPr/>
        </p:nvSpPr>
        <p:spPr>
          <a:xfrm>
            <a:off x="10973658" y="918087"/>
            <a:ext cx="131857" cy="131857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4EA1843C-1300-0A04-3A3B-1047841F530C}"/>
              </a:ext>
            </a:extLst>
          </p:cNvPr>
          <p:cNvSpPr txBox="1"/>
          <p:nvPr/>
        </p:nvSpPr>
        <p:spPr>
          <a:xfrm>
            <a:off x="6663200" y="6288746"/>
            <a:ext cx="134643" cy="134643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647EA08-F9E8-3D1D-1A16-D0F59D4764FA}"/>
              </a:ext>
            </a:extLst>
          </p:cNvPr>
          <p:cNvSpPr txBox="1"/>
          <p:nvPr/>
        </p:nvSpPr>
        <p:spPr>
          <a:xfrm>
            <a:off x="11105515" y="1079616"/>
            <a:ext cx="450996" cy="450996"/>
          </a:xfrm>
          <a:prstGeom prst="donut">
            <a:avLst>
              <a:gd name="adj" fmla="val 18919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8E9F457-FEC1-8CB7-7032-DDB21827E458}"/>
              </a:ext>
            </a:extLst>
          </p:cNvPr>
          <p:cNvSpPr txBox="1"/>
          <p:nvPr/>
        </p:nvSpPr>
        <p:spPr>
          <a:xfrm rot="19248219">
            <a:off x="4282356" y="6357257"/>
            <a:ext cx="838384" cy="773211"/>
          </a:xfrm>
          <a:custGeom>
            <a:avLst/>
            <a:gdLst>
              <a:gd name="connsiteX0" fmla="*/ 533921 w 838384"/>
              <a:gd name="connsiteY0" fmla="*/ 117937 h 773211"/>
              <a:gd name="connsiteX1" fmla="*/ 838384 w 838384"/>
              <a:gd name="connsiteY1" fmla="*/ 690563 h 773211"/>
              <a:gd name="connsiteX2" fmla="*/ 830053 w 838384"/>
              <a:gd name="connsiteY2" fmla="*/ 773211 h 773211"/>
              <a:gd name="connsiteX3" fmla="*/ 712676 w 838384"/>
              <a:gd name="connsiteY3" fmla="*/ 773211 h 773211"/>
              <a:gd name="connsiteX4" fmla="*/ 472560 w 838384"/>
              <a:gd name="connsiteY4" fmla="*/ 577403 h 773211"/>
              <a:gd name="connsiteX5" fmla="*/ 465967 w 838384"/>
              <a:gd name="connsiteY5" fmla="*/ 556164 h 773211"/>
              <a:gd name="connsiteX6" fmla="*/ 200403 w 838384"/>
              <a:gd name="connsiteY6" fmla="*/ 349260 h 773211"/>
              <a:gd name="connsiteX7" fmla="*/ 192015 w 838384"/>
              <a:gd name="connsiteY7" fmla="*/ 348626 h 773211"/>
              <a:gd name="connsiteX8" fmla="*/ 0 w 838384"/>
              <a:gd name="connsiteY8" fmla="*/ 192043 h 773211"/>
              <a:gd name="connsiteX9" fmla="*/ 0 w 838384"/>
              <a:gd name="connsiteY9" fmla="*/ 16715 h 773211"/>
              <a:gd name="connsiteX10" fmla="*/ 8649 w 838384"/>
              <a:gd name="connsiteY10" fmla="*/ 14030 h 773211"/>
              <a:gd name="connsiteX11" fmla="*/ 147821 w 838384"/>
              <a:gd name="connsiteY11" fmla="*/ 0 h 773211"/>
              <a:gd name="connsiteX12" fmla="*/ 533921 w 838384"/>
              <a:gd name="connsiteY12" fmla="*/ 117937 h 773211"/>
            </a:gdLst>
            <a:ahLst/>
            <a:cxnLst/>
            <a:rect l="l" t="t" r="r" b="b"/>
            <a:pathLst>
              <a:path w="838384" h="773211">
                <a:moveTo>
                  <a:pt x="533921" y="117937"/>
                </a:moveTo>
                <a:cubicBezTo>
                  <a:pt x="717612" y="242037"/>
                  <a:pt x="838384" y="452196"/>
                  <a:pt x="838384" y="690563"/>
                </a:cubicBezTo>
                <a:lnTo>
                  <a:pt x="830053" y="773211"/>
                </a:lnTo>
                <a:lnTo>
                  <a:pt x="712676" y="773211"/>
                </a:lnTo>
                <a:lnTo>
                  <a:pt x="472560" y="577403"/>
                </a:lnTo>
                <a:lnTo>
                  <a:pt x="465967" y="556164"/>
                </a:lnTo>
                <a:cubicBezTo>
                  <a:pt x="420103" y="447729"/>
                  <a:pt x="320419" y="367599"/>
                  <a:pt x="200403" y="349260"/>
                </a:cubicBezTo>
                <a:lnTo>
                  <a:pt x="192015" y="348626"/>
                </a:lnTo>
                <a:lnTo>
                  <a:pt x="0" y="192043"/>
                </a:lnTo>
                <a:lnTo>
                  <a:pt x="0" y="16715"/>
                </a:lnTo>
                <a:lnTo>
                  <a:pt x="8649" y="14030"/>
                </a:lnTo>
                <a:cubicBezTo>
                  <a:pt x="53603" y="4831"/>
                  <a:pt x="100148" y="0"/>
                  <a:pt x="147821" y="0"/>
                </a:cubicBezTo>
                <a:cubicBezTo>
                  <a:pt x="290841" y="0"/>
                  <a:pt x="423707" y="43478"/>
                  <a:pt x="533921" y="11793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D4EA0014-1E4F-38EF-8917-A79897E10908}"/>
              </a:ext>
            </a:extLst>
          </p:cNvPr>
          <p:cNvSpPr txBox="1"/>
          <p:nvPr/>
        </p:nvSpPr>
        <p:spPr>
          <a:xfrm>
            <a:off x="678167" y="1919823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91435173-9DEC-A856-96BF-48394F1E3686}"/>
              </a:ext>
            </a:extLst>
          </p:cNvPr>
          <p:cNvSpPr txBox="1"/>
          <p:nvPr/>
        </p:nvSpPr>
        <p:spPr>
          <a:xfrm rot="5400000">
            <a:off x="521281" y="2076708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E92D3F0B-80A7-D924-F7F8-8881BBB44470}"/>
              </a:ext>
            </a:extLst>
          </p:cNvPr>
          <p:cNvSpPr txBox="1"/>
          <p:nvPr/>
        </p:nvSpPr>
        <p:spPr>
          <a:xfrm>
            <a:off x="718503" y="2118528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01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5BEDF660-5B7C-8B88-3AD8-E951B2D734B2}"/>
              </a:ext>
            </a:extLst>
          </p:cNvPr>
          <p:cNvSpPr txBox="1"/>
          <p:nvPr/>
        </p:nvSpPr>
        <p:spPr>
          <a:xfrm>
            <a:off x="1490360" y="1975685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课时信息元素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55641B00-5E7F-9438-B72A-EBD1B771AA1E}"/>
              </a:ext>
            </a:extLst>
          </p:cNvPr>
          <p:cNvSpPr txBox="1"/>
          <p:nvPr/>
        </p:nvSpPr>
        <p:spPr>
          <a:xfrm>
            <a:off x="4359567" y="1919823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6B3C1A0-8A55-3E4A-1150-3FE355C9D092}"/>
              </a:ext>
            </a:extLst>
          </p:cNvPr>
          <p:cNvSpPr txBox="1"/>
          <p:nvPr/>
        </p:nvSpPr>
        <p:spPr>
          <a:xfrm rot="5400000">
            <a:off x="4202681" y="2076708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9D782D2A-B9E5-8DAE-8B55-2BB898ED5221}"/>
              </a:ext>
            </a:extLst>
          </p:cNvPr>
          <p:cNvSpPr txBox="1"/>
          <p:nvPr/>
        </p:nvSpPr>
        <p:spPr>
          <a:xfrm>
            <a:off x="4399903" y="2118528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02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C567BD7-FAAA-368E-9811-1D18720C25A0}"/>
              </a:ext>
            </a:extLst>
          </p:cNvPr>
          <p:cNvSpPr txBox="1"/>
          <p:nvPr/>
        </p:nvSpPr>
        <p:spPr>
          <a:xfrm>
            <a:off x="5171760" y="1975685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学习目标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DF50DD64-CDA2-6931-CE8C-ABB036E63E92}"/>
              </a:ext>
            </a:extLst>
          </p:cNvPr>
          <p:cNvSpPr txBox="1"/>
          <p:nvPr/>
        </p:nvSpPr>
        <p:spPr>
          <a:xfrm>
            <a:off x="8040967" y="1919823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F861B084-3F19-1ED1-DE3E-9F5AB178EC55}"/>
              </a:ext>
            </a:extLst>
          </p:cNvPr>
          <p:cNvSpPr txBox="1"/>
          <p:nvPr/>
        </p:nvSpPr>
        <p:spPr>
          <a:xfrm rot="5400000">
            <a:off x="7884080" y="2076708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24956DB7-C0DB-9225-4356-085F87B54642}"/>
              </a:ext>
            </a:extLst>
          </p:cNvPr>
          <p:cNvSpPr txBox="1"/>
          <p:nvPr/>
        </p:nvSpPr>
        <p:spPr>
          <a:xfrm>
            <a:off x="8081303" y="2118528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03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854720FE-9842-8E75-6500-C8A914E3FE92}"/>
              </a:ext>
            </a:extLst>
          </p:cNvPr>
          <p:cNvSpPr txBox="1"/>
          <p:nvPr/>
        </p:nvSpPr>
        <p:spPr>
          <a:xfrm>
            <a:off x="8853160" y="1975685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主要学习内容及各部分内容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379A94E9-D1E4-15F8-8FA5-500DD1F78A9F}"/>
              </a:ext>
            </a:extLst>
          </p:cNvPr>
          <p:cNvSpPr txBox="1"/>
          <p:nvPr/>
        </p:nvSpPr>
        <p:spPr>
          <a:xfrm>
            <a:off x="678167" y="4110326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A9872031-548B-6BEC-6750-F880BC01460C}"/>
              </a:ext>
            </a:extLst>
          </p:cNvPr>
          <p:cNvSpPr txBox="1"/>
          <p:nvPr/>
        </p:nvSpPr>
        <p:spPr>
          <a:xfrm rot="5400000">
            <a:off x="521281" y="4267211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DDA2AC4B-2448-7832-DAD1-818EF04B6ADB}"/>
              </a:ext>
            </a:extLst>
          </p:cNvPr>
          <p:cNvSpPr txBox="1"/>
          <p:nvPr/>
        </p:nvSpPr>
        <p:spPr>
          <a:xfrm>
            <a:off x="718503" y="4309031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07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873473F7-D3EA-7B37-FB8B-5EDA468C560A}"/>
              </a:ext>
            </a:extLst>
          </p:cNvPr>
          <p:cNvSpPr txBox="1"/>
          <p:nvPr/>
        </p:nvSpPr>
        <p:spPr>
          <a:xfrm>
            <a:off x="1490360" y="4166188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时间分别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684D3CBF-87C3-3206-F7F6-BFFEE4F345E2}"/>
              </a:ext>
            </a:extLst>
          </p:cNvPr>
          <p:cNvSpPr txBox="1"/>
          <p:nvPr/>
        </p:nvSpPr>
        <p:spPr>
          <a:xfrm>
            <a:off x="4359567" y="4110326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D001300F-52CB-86C4-6E8D-DB4B6734B049}"/>
              </a:ext>
            </a:extLst>
          </p:cNvPr>
          <p:cNvSpPr txBox="1"/>
          <p:nvPr/>
        </p:nvSpPr>
        <p:spPr>
          <a:xfrm rot="5400000">
            <a:off x="4202681" y="4267211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6CC95C5D-2C2B-2A66-5B08-D94022BA714B}"/>
              </a:ext>
            </a:extLst>
          </p:cNvPr>
          <p:cNvSpPr txBox="1"/>
          <p:nvPr/>
        </p:nvSpPr>
        <p:spPr>
          <a:xfrm>
            <a:off x="4399903" y="4309031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08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30D4F835-66D0-0164-C122-C1B76625A016}"/>
              </a:ext>
            </a:extLst>
          </p:cNvPr>
          <p:cNvSpPr txBox="1"/>
          <p:nvPr/>
        </p:nvSpPr>
        <p:spPr>
          <a:xfrm>
            <a:off x="5171760" y="4166188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运动负荷预计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20B84878-6182-3F7D-08F3-5EE2D5354963}"/>
              </a:ext>
            </a:extLst>
          </p:cNvPr>
          <p:cNvSpPr txBox="1"/>
          <p:nvPr/>
        </p:nvSpPr>
        <p:spPr>
          <a:xfrm>
            <a:off x="8040967" y="4110326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61C51A0C-54BD-EF5F-EB51-B2FDE5265EA8}"/>
              </a:ext>
            </a:extLst>
          </p:cNvPr>
          <p:cNvSpPr txBox="1"/>
          <p:nvPr/>
        </p:nvSpPr>
        <p:spPr>
          <a:xfrm rot="5400000">
            <a:off x="7884080" y="4267211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74776237-3B54-BEA8-D1C0-8DE773ABADAD}"/>
              </a:ext>
            </a:extLst>
          </p:cNvPr>
          <p:cNvSpPr txBox="1"/>
          <p:nvPr/>
        </p:nvSpPr>
        <p:spPr>
          <a:xfrm>
            <a:off x="8081303" y="4309031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09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D645D77F-AFA6-9AB8-7A8D-E7839D1E42C7}"/>
              </a:ext>
            </a:extLst>
          </p:cNvPr>
          <p:cNvSpPr txBox="1"/>
          <p:nvPr/>
        </p:nvSpPr>
        <p:spPr>
          <a:xfrm>
            <a:off x="8853160" y="4166188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场地器材布置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1BD39DBD-68CC-CEBA-52AF-D5071A69316D}"/>
              </a:ext>
            </a:extLst>
          </p:cNvPr>
          <p:cNvSpPr txBox="1"/>
          <p:nvPr/>
        </p:nvSpPr>
        <p:spPr>
          <a:xfrm>
            <a:off x="678167" y="5205578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id="{3228DFC4-C118-D853-03F5-C2441A4CAB6B}"/>
              </a:ext>
            </a:extLst>
          </p:cNvPr>
          <p:cNvSpPr txBox="1"/>
          <p:nvPr/>
        </p:nvSpPr>
        <p:spPr>
          <a:xfrm rot="5400000">
            <a:off x="521281" y="5362462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9" name="标题 1">
            <a:extLst>
              <a:ext uri="{FF2B5EF4-FFF2-40B4-BE49-F238E27FC236}">
                <a16:creationId xmlns:a16="http://schemas.microsoft.com/office/drawing/2014/main" id="{DE3AC4BF-B5D7-6FE1-8124-E5C186851175}"/>
              </a:ext>
            </a:extLst>
          </p:cNvPr>
          <p:cNvSpPr txBox="1"/>
          <p:nvPr/>
        </p:nvSpPr>
        <p:spPr>
          <a:xfrm>
            <a:off x="718503" y="5404283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10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5BDEC390-CDAD-D0F3-A130-2F48D9B98724}"/>
              </a:ext>
            </a:extLst>
          </p:cNvPr>
          <p:cNvSpPr txBox="1"/>
          <p:nvPr/>
        </p:nvSpPr>
        <p:spPr>
          <a:xfrm>
            <a:off x="1490360" y="5261440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安全措施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id="{6A6FC9CE-5D64-1CE6-831B-D624BF2F8543}"/>
              </a:ext>
            </a:extLst>
          </p:cNvPr>
          <p:cNvSpPr txBox="1"/>
          <p:nvPr/>
        </p:nvSpPr>
        <p:spPr>
          <a:xfrm>
            <a:off x="4359567" y="5205578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id="{FD71E917-FD35-5A38-77F3-25E0FC8C73EB}"/>
              </a:ext>
            </a:extLst>
          </p:cNvPr>
          <p:cNvSpPr txBox="1"/>
          <p:nvPr/>
        </p:nvSpPr>
        <p:spPr>
          <a:xfrm rot="5400000">
            <a:off x="4202681" y="5362462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C52DD21C-5CB8-D115-68A8-89FA5B117737}"/>
              </a:ext>
            </a:extLst>
          </p:cNvPr>
          <p:cNvSpPr txBox="1"/>
          <p:nvPr/>
        </p:nvSpPr>
        <p:spPr>
          <a:xfrm>
            <a:off x="4399903" y="5404283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11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4" name="标题 1">
            <a:extLst>
              <a:ext uri="{FF2B5EF4-FFF2-40B4-BE49-F238E27FC236}">
                <a16:creationId xmlns:a16="http://schemas.microsoft.com/office/drawing/2014/main" id="{785BF11B-2610-F598-5EAB-1AA46A0AEE4E}"/>
              </a:ext>
            </a:extLst>
          </p:cNvPr>
          <p:cNvSpPr txBox="1"/>
          <p:nvPr/>
        </p:nvSpPr>
        <p:spPr>
          <a:xfrm>
            <a:off x="5171760" y="5261440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教学反思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683649DE-8278-3107-6550-943C61B591B0}"/>
              </a:ext>
            </a:extLst>
          </p:cNvPr>
          <p:cNvSpPr txBox="1"/>
          <p:nvPr/>
        </p:nvSpPr>
        <p:spPr>
          <a:xfrm>
            <a:off x="1461033" y="792674"/>
            <a:ext cx="592949" cy="592949"/>
          </a:xfrm>
          <a:prstGeom prst="donut">
            <a:avLst>
              <a:gd name="adj" fmla="val 29065"/>
            </a:avLst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0" name="标题 1">
            <a:extLst>
              <a:ext uri="{FF2B5EF4-FFF2-40B4-BE49-F238E27FC236}">
                <a16:creationId xmlns:a16="http://schemas.microsoft.com/office/drawing/2014/main" id="{4908896A-525A-C82B-57C3-304CCC59330B}"/>
              </a:ext>
            </a:extLst>
          </p:cNvPr>
          <p:cNvSpPr txBox="1"/>
          <p:nvPr/>
        </p:nvSpPr>
        <p:spPr>
          <a:xfrm>
            <a:off x="635489" y="1117079"/>
            <a:ext cx="1674573" cy="584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POSans H"/>
              </a:rPr>
              <a:t>目录</a:t>
            </a:r>
            <a:endParaRPr kumimoji="1"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标题 1">
            <a:extLst>
              <a:ext uri="{FF2B5EF4-FFF2-40B4-BE49-F238E27FC236}">
                <a16:creationId xmlns:a16="http://schemas.microsoft.com/office/drawing/2014/main" id="{1B72A0E5-48FC-4D8C-A98E-EF201D3A88D5}"/>
              </a:ext>
            </a:extLst>
          </p:cNvPr>
          <p:cNvSpPr txBox="1"/>
          <p:nvPr/>
        </p:nvSpPr>
        <p:spPr>
          <a:xfrm>
            <a:off x="678167" y="3015075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2" name="标题 1">
            <a:extLst>
              <a:ext uri="{FF2B5EF4-FFF2-40B4-BE49-F238E27FC236}">
                <a16:creationId xmlns:a16="http://schemas.microsoft.com/office/drawing/2014/main" id="{1CF0275C-DA1F-8DD6-AA38-43FC3CE9E6F0}"/>
              </a:ext>
            </a:extLst>
          </p:cNvPr>
          <p:cNvSpPr txBox="1"/>
          <p:nvPr/>
        </p:nvSpPr>
        <p:spPr>
          <a:xfrm rot="5400000">
            <a:off x="521281" y="3171959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3" name="标题 1">
            <a:extLst>
              <a:ext uri="{FF2B5EF4-FFF2-40B4-BE49-F238E27FC236}">
                <a16:creationId xmlns:a16="http://schemas.microsoft.com/office/drawing/2014/main" id="{7C8C5F62-99C6-3369-63F9-3CD34EC2AC8A}"/>
              </a:ext>
            </a:extLst>
          </p:cNvPr>
          <p:cNvSpPr txBox="1"/>
          <p:nvPr/>
        </p:nvSpPr>
        <p:spPr>
          <a:xfrm>
            <a:off x="718503" y="3213779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04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4" name="标题 1">
            <a:extLst>
              <a:ext uri="{FF2B5EF4-FFF2-40B4-BE49-F238E27FC236}">
                <a16:creationId xmlns:a16="http://schemas.microsoft.com/office/drawing/2014/main" id="{DE187B3D-CEAA-DAA5-B187-48E8D912445D}"/>
              </a:ext>
            </a:extLst>
          </p:cNvPr>
          <p:cNvSpPr txBox="1"/>
          <p:nvPr/>
        </p:nvSpPr>
        <p:spPr>
          <a:xfrm>
            <a:off x="1490360" y="3070937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重难点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5" name="标题 1">
            <a:extLst>
              <a:ext uri="{FF2B5EF4-FFF2-40B4-BE49-F238E27FC236}">
                <a16:creationId xmlns:a16="http://schemas.microsoft.com/office/drawing/2014/main" id="{14BC96EE-4DA7-358E-CF20-8083A3B868E3}"/>
              </a:ext>
            </a:extLst>
          </p:cNvPr>
          <p:cNvSpPr txBox="1"/>
          <p:nvPr/>
        </p:nvSpPr>
        <p:spPr>
          <a:xfrm>
            <a:off x="4359567" y="3015075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6" name="标题 1">
            <a:extLst>
              <a:ext uri="{FF2B5EF4-FFF2-40B4-BE49-F238E27FC236}">
                <a16:creationId xmlns:a16="http://schemas.microsoft.com/office/drawing/2014/main" id="{A27428F6-81EB-0B88-1B9D-B4E032D0BC6F}"/>
              </a:ext>
            </a:extLst>
          </p:cNvPr>
          <p:cNvSpPr txBox="1"/>
          <p:nvPr/>
        </p:nvSpPr>
        <p:spPr>
          <a:xfrm rot="5400000">
            <a:off x="4202681" y="3171959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7" name="标题 1">
            <a:extLst>
              <a:ext uri="{FF2B5EF4-FFF2-40B4-BE49-F238E27FC236}">
                <a16:creationId xmlns:a16="http://schemas.microsoft.com/office/drawing/2014/main" id="{F95E146B-AE02-DAAB-7023-E8A63B0C20DF}"/>
              </a:ext>
            </a:extLst>
          </p:cNvPr>
          <p:cNvSpPr txBox="1"/>
          <p:nvPr/>
        </p:nvSpPr>
        <p:spPr>
          <a:xfrm>
            <a:off x="4399903" y="3213779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05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8" name="标题 1">
            <a:extLst>
              <a:ext uri="{FF2B5EF4-FFF2-40B4-BE49-F238E27FC236}">
                <a16:creationId xmlns:a16="http://schemas.microsoft.com/office/drawing/2014/main" id="{7CC460CD-96A4-5C54-5301-E9F93B15690E}"/>
              </a:ext>
            </a:extLst>
          </p:cNvPr>
          <p:cNvSpPr txBox="1"/>
          <p:nvPr/>
        </p:nvSpPr>
        <p:spPr>
          <a:xfrm>
            <a:off x="5171760" y="3070937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组织形式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9" name="标题 1">
            <a:extLst>
              <a:ext uri="{FF2B5EF4-FFF2-40B4-BE49-F238E27FC236}">
                <a16:creationId xmlns:a16="http://schemas.microsoft.com/office/drawing/2014/main" id="{00038346-8F45-B42F-E9A5-E0E40DCB7247}"/>
              </a:ext>
            </a:extLst>
          </p:cNvPr>
          <p:cNvSpPr txBox="1"/>
          <p:nvPr/>
        </p:nvSpPr>
        <p:spPr>
          <a:xfrm>
            <a:off x="8040967" y="3015075"/>
            <a:ext cx="3508400" cy="91490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0" name="标题 1">
            <a:extLst>
              <a:ext uri="{FF2B5EF4-FFF2-40B4-BE49-F238E27FC236}">
                <a16:creationId xmlns:a16="http://schemas.microsoft.com/office/drawing/2014/main" id="{D858CC6B-36AB-CAE2-9BFB-9C72566F9602}"/>
              </a:ext>
            </a:extLst>
          </p:cNvPr>
          <p:cNvSpPr txBox="1"/>
          <p:nvPr/>
        </p:nvSpPr>
        <p:spPr>
          <a:xfrm rot="5400000">
            <a:off x="7884080" y="3171959"/>
            <a:ext cx="914901" cy="6011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1" name="标题 1">
            <a:extLst>
              <a:ext uri="{FF2B5EF4-FFF2-40B4-BE49-F238E27FC236}">
                <a16:creationId xmlns:a16="http://schemas.microsoft.com/office/drawing/2014/main" id="{AE7DB636-4393-D125-792C-7FD94F934F11}"/>
              </a:ext>
            </a:extLst>
          </p:cNvPr>
          <p:cNvSpPr txBox="1"/>
          <p:nvPr/>
        </p:nvSpPr>
        <p:spPr>
          <a:xfrm>
            <a:off x="8081303" y="3213779"/>
            <a:ext cx="496394" cy="49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06</a:t>
            </a:r>
            <a:endParaRPr kumimoji="1" lang="zh-CN" altLang="en-US" sz="20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2" name="标题 1">
            <a:extLst>
              <a:ext uri="{FF2B5EF4-FFF2-40B4-BE49-F238E27FC236}">
                <a16:creationId xmlns:a16="http://schemas.microsoft.com/office/drawing/2014/main" id="{17EDE8C6-CF53-DA20-934B-7F27B79FC833}"/>
              </a:ext>
            </a:extLst>
          </p:cNvPr>
          <p:cNvSpPr txBox="1"/>
          <p:nvPr/>
        </p:nvSpPr>
        <p:spPr>
          <a:xfrm>
            <a:off x="8853160" y="3070937"/>
            <a:ext cx="2407473" cy="8031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  <a:cs typeface="OPPOSans H"/>
              </a:rPr>
              <a:t>教与学的方法与手段</a:t>
            </a:r>
            <a:endParaRPr kumimoji="1"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3900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B6FE-E735-9A21-BBC0-4D3386277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615B83C3-5D37-4244-F998-9FA04D7EDDA6}"/>
              </a:ext>
            </a:extLst>
          </p:cNvPr>
          <p:cNvSpPr/>
          <p:nvPr/>
        </p:nvSpPr>
        <p:spPr>
          <a:xfrm>
            <a:off x="0" y="0"/>
            <a:ext cx="12192000" cy="10692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8D1AB9-52C2-D62B-70A5-23EDDB5A853D}"/>
              </a:ext>
            </a:extLst>
          </p:cNvPr>
          <p:cNvSpPr txBox="1"/>
          <p:nvPr/>
        </p:nvSpPr>
        <p:spPr>
          <a:xfrm>
            <a:off x="2813605" y="242229"/>
            <a:ext cx="753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水平三</a:t>
            </a:r>
            <a:r>
              <a:rPr lang="en-US" altLang="zh-CN" sz="3200" b="1" dirty="0">
                <a:solidFill>
                  <a:schemeClr val="bg1"/>
                </a:solidFill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</a:rPr>
              <a:t>排球大单元课时教学计划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4F121D1-25EB-4077-1486-1F90C1EAC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14371"/>
              </p:ext>
            </p:extLst>
          </p:nvPr>
        </p:nvGraphicFramePr>
        <p:xfrm>
          <a:off x="0" y="1069232"/>
          <a:ext cx="12192000" cy="57887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561893808"/>
                    </a:ext>
                  </a:extLst>
                </a:gridCol>
                <a:gridCol w="10134600">
                  <a:extLst>
                    <a:ext uri="{9D8B030D-6E8A-4147-A177-3AD203B41FA5}">
                      <a16:colId xmlns:a16="http://schemas.microsoft.com/office/drawing/2014/main" val="2298015729"/>
                    </a:ext>
                  </a:extLst>
                </a:gridCol>
              </a:tblGrid>
              <a:tr h="9702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课时信息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课    题：                                      课    次：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18-</a:t>
                      </a:r>
                    </a:p>
                    <a:p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年    级：                                      班级人数：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40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人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授课教师：                                      授课日期：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2025.7.9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5893"/>
                  </a:ext>
                </a:extLst>
              </a:tr>
              <a:tr h="28561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学习目标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86"/>
                  </a:ext>
                </a:extLst>
              </a:tr>
              <a:tr h="8190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重  难  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4438"/>
                  </a:ext>
                </a:extLst>
              </a:tr>
              <a:tr h="11433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教法学法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104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778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F05B9-CC25-FDE4-E5BC-081542E2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0B5E05A-BB56-B2D9-63EC-90982BB5F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535972"/>
              </p:ext>
            </p:extLst>
          </p:nvPr>
        </p:nvGraphicFramePr>
        <p:xfrm>
          <a:off x="0" y="-3176"/>
          <a:ext cx="12192000" cy="686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>
                  <a:extLst>
                    <a:ext uri="{9D8B030D-6E8A-4147-A177-3AD203B41FA5}">
                      <a16:colId xmlns:a16="http://schemas.microsoft.com/office/drawing/2014/main" val="920562255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4040136704"/>
                    </a:ext>
                  </a:extLst>
                </a:gridCol>
                <a:gridCol w="3705225">
                  <a:extLst>
                    <a:ext uri="{9D8B030D-6E8A-4147-A177-3AD203B41FA5}">
                      <a16:colId xmlns:a16="http://schemas.microsoft.com/office/drawing/2014/main" val="288305630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4145016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00956442"/>
                    </a:ext>
                  </a:extLst>
                </a:gridCol>
              </a:tblGrid>
              <a:tr h="8272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157125"/>
                  </a:ext>
                </a:extLst>
              </a:tr>
              <a:tr h="30169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开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始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90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79209"/>
                  </a:ext>
                </a:extLst>
              </a:tr>
              <a:tr h="30169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热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身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130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80%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1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488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A34CF-01BF-A0C0-0CE3-955FA55B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5E80F37C-FB17-956E-7784-0D8A429D8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48214"/>
              </p:ext>
            </p:extLst>
          </p:nvPr>
        </p:nvGraphicFramePr>
        <p:xfrm>
          <a:off x="0" y="-3176"/>
          <a:ext cx="12192000" cy="686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>
                  <a:extLst>
                    <a:ext uri="{9D8B030D-6E8A-4147-A177-3AD203B41FA5}">
                      <a16:colId xmlns:a16="http://schemas.microsoft.com/office/drawing/2014/main" val="920562255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4040136704"/>
                    </a:ext>
                  </a:extLst>
                </a:gridCol>
                <a:gridCol w="3705225">
                  <a:extLst>
                    <a:ext uri="{9D8B030D-6E8A-4147-A177-3AD203B41FA5}">
                      <a16:colId xmlns:a16="http://schemas.microsoft.com/office/drawing/2014/main" val="288305630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4145016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00956442"/>
                    </a:ext>
                  </a:extLst>
                </a:gridCol>
              </a:tblGrid>
              <a:tr h="8272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157125"/>
                  </a:ext>
                </a:extLst>
              </a:tr>
              <a:tr h="3016954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  <a:p>
                      <a:pPr marL="0" algn="ctr" defTabSz="914400" rtl="0" eaLnBrk="1" latinLnBrk="0" hangingPunct="1"/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学练活动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3′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）：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140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67%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79209"/>
                  </a:ext>
                </a:extLst>
              </a:tr>
              <a:tr h="301695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学练活动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2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5′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）：</a:t>
                      </a: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145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80%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1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532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571AE-9698-BEBE-F586-8F5A84F2C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8395C5F-7F5A-11A9-D592-FC9A05CAD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41714"/>
              </p:ext>
            </p:extLst>
          </p:nvPr>
        </p:nvGraphicFramePr>
        <p:xfrm>
          <a:off x="0" y="-3176"/>
          <a:ext cx="12192000" cy="686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>
                  <a:extLst>
                    <a:ext uri="{9D8B030D-6E8A-4147-A177-3AD203B41FA5}">
                      <a16:colId xmlns:a16="http://schemas.microsoft.com/office/drawing/2014/main" val="920562255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4040136704"/>
                    </a:ext>
                  </a:extLst>
                </a:gridCol>
                <a:gridCol w="3705225">
                  <a:extLst>
                    <a:ext uri="{9D8B030D-6E8A-4147-A177-3AD203B41FA5}">
                      <a16:colId xmlns:a16="http://schemas.microsoft.com/office/drawing/2014/main" val="288305630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4145016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00956442"/>
                    </a:ext>
                  </a:extLst>
                </a:gridCol>
              </a:tblGrid>
              <a:tr h="82726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157125"/>
                  </a:ext>
                </a:extLst>
              </a:tr>
              <a:tr h="3016954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  <a:p>
                      <a:pPr marL="0" algn="ctr" defTabSz="914400" rtl="0" eaLnBrk="1" latinLnBrk="0" hangingPunct="1"/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学练活动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3</a:t>
                      </a: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5′</a:t>
                      </a:r>
                      <a:r>
                        <a:rPr lang="zh-CN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）：</a:t>
                      </a: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150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80%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79209"/>
                  </a:ext>
                </a:extLst>
              </a:tr>
              <a:tr h="3016954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比赛活动（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7′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）：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155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86%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1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13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 dirty="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Source Han Sans CN Bold"/>
                <a:cs typeface="Source Han Sans CN Bold"/>
              </a:rPr>
              <a:t>PART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单元目标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ED7B1-1534-DFC9-8C6D-B7F2F1F3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72D8AA0-ED64-23BA-16D8-072F5E2B6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091335"/>
              </p:ext>
            </p:extLst>
          </p:nvPr>
        </p:nvGraphicFramePr>
        <p:xfrm>
          <a:off x="0" y="9524"/>
          <a:ext cx="12192000" cy="68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>
                  <a:extLst>
                    <a:ext uri="{9D8B030D-6E8A-4147-A177-3AD203B41FA5}">
                      <a16:colId xmlns:a16="http://schemas.microsoft.com/office/drawing/2014/main" val="920562255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4040136704"/>
                    </a:ext>
                  </a:extLst>
                </a:gridCol>
                <a:gridCol w="3705225">
                  <a:extLst>
                    <a:ext uri="{9D8B030D-6E8A-4147-A177-3AD203B41FA5}">
                      <a16:colId xmlns:a16="http://schemas.microsoft.com/office/drawing/2014/main" val="288305630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4145016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900956442"/>
                    </a:ext>
                  </a:extLst>
                </a:gridCol>
              </a:tblGrid>
              <a:tr h="783737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157125"/>
                  </a:ext>
                </a:extLst>
              </a:tr>
              <a:tr h="35941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体能练习（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10′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）：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165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90%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79209"/>
                  </a:ext>
                </a:extLst>
              </a:tr>
              <a:tr h="24705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束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110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</a:t>
                      </a: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endParaRPr lang="en-US" altLang="zh-CN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67%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1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740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6F4A5-599C-7588-83D4-E20970EF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EDA538A-649B-28CD-F0C3-EF8206F610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2992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010">
                  <a:extLst>
                    <a:ext uri="{9D8B030D-6E8A-4147-A177-3AD203B41FA5}">
                      <a16:colId xmlns:a16="http://schemas.microsoft.com/office/drawing/2014/main" val="2725008430"/>
                    </a:ext>
                  </a:extLst>
                </a:gridCol>
                <a:gridCol w="9984990">
                  <a:extLst>
                    <a:ext uri="{9D8B030D-6E8A-4147-A177-3AD203B41FA5}">
                      <a16:colId xmlns:a16="http://schemas.microsoft.com/office/drawing/2014/main" val="679060951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运动负荷预计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群体运动密度：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77.5%</a:t>
                      </a: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个体运动密度：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55%</a:t>
                      </a:r>
                    </a:p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平均心率：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145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次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分钟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966899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场地器材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必须要用到多媒体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91753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安全措施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94724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教学反思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96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379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22831" y="1792824"/>
            <a:ext cx="5778578" cy="20105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谢谢大家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flipH="1">
            <a:off x="554157" y="4110065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92447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50863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655467" y="4684276"/>
            <a:ext cx="781452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756116" y="4684276"/>
            <a:ext cx="8993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主讲人</a:t>
            </a:r>
            <a:r>
              <a:rPr kumimoji="1" lang="en-US" altLang="zh-CN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：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3252669" y="4693696"/>
            <a:ext cx="67955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936408" y="4693696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937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a typeface="OPPOSans H"/>
                <a:cs typeface="OPPOSans H"/>
              </a:rPr>
              <a:t>2025.7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1038115" y="4152081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39911" y="126880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39911" y="126880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758467" y="1351541"/>
            <a:ext cx="47681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体能状况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4317054" y="1357164"/>
            <a:ext cx="3064030" cy="15321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 flipH="1" flipV="1">
            <a:off x="7883981" y="128042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0996" y="138379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113030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 dirty="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ea typeface="Source Han Sans CN Bold"/>
                <a:cs typeface="Source Han Sans CN Bold"/>
              </a:rPr>
              <a:t>01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717902" y="192546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1969385" y="215831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2284756" y="2990144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7977929" y="2990144"/>
            <a:ext cx="1767500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77268" y="3050045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技战术运用</a:t>
            </a:r>
          </a:p>
        </p:txBody>
      </p:sp>
      <p:sp>
        <p:nvSpPr>
          <p:cNvPr id="16" name="标题 1"/>
          <p:cNvSpPr txBox="1"/>
          <p:nvPr/>
        </p:nvSpPr>
        <p:spPr>
          <a:xfrm flipV="1">
            <a:off x="2340129" y="3001757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57526" y="3105127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65436" y="2851635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12252" y="3646796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 flipH="1">
            <a:off x="8398966" y="3879652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032023" y="471147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032023" y="471147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ahLst/>
            <a:cxnLst/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050579" y="4782636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展示或比赛</a:t>
            </a:r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11176093" y="472309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4073108" y="482646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ahLst/>
            <a:cxnLst/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3952512" y="457297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5010014" y="536813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>
            <a:off x="5261497" y="560098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运动能力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3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34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>
            <a:extLst>
              <a:ext uri="{FF2B5EF4-FFF2-40B4-BE49-F238E27FC236}">
                <a16:creationId xmlns:a16="http://schemas.microsoft.com/office/drawing/2014/main" id="{F179A0FA-5257-EB2F-0E5E-074A5C84CAD3}"/>
              </a:ext>
            </a:extLst>
          </p:cNvPr>
          <p:cNvSpPr txBox="1"/>
          <p:nvPr/>
        </p:nvSpPr>
        <p:spPr>
          <a:xfrm>
            <a:off x="0" y="781561"/>
            <a:ext cx="12192000" cy="607643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513720" y="1003078"/>
            <a:ext cx="5139160" cy="5139160"/>
          </a:xfrm>
          <a:prstGeom prst="donut">
            <a:avLst>
              <a:gd name="adj" fmla="val 14414"/>
            </a:avLst>
          </a:prstGeom>
          <a:solidFill>
            <a:schemeClr val="bg1">
              <a:lumMod val="95000"/>
            </a:schemeClr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821763" y="2311047"/>
            <a:ext cx="1238679" cy="1238752"/>
          </a:xfrm>
          <a:custGeom>
            <a:avLst/>
            <a:gdLst>
              <a:gd name="connsiteX0" fmla="*/ 1238679 w 1238679"/>
              <a:gd name="connsiteY0" fmla="*/ 0 h 1238752"/>
              <a:gd name="connsiteX1" fmla="*/ 1238679 w 1238679"/>
              <a:gd name="connsiteY1" fmla="*/ 615666 h 1238752"/>
              <a:gd name="connsiteX2" fmla="*/ 1146837 w 1238679"/>
              <a:gd name="connsiteY2" fmla="*/ 623770 h 1238752"/>
              <a:gd name="connsiteX3" fmla="*/ 626741 w 1238679"/>
              <a:gd name="connsiteY3" fmla="*/ 1131023 h 1238752"/>
              <a:gd name="connsiteX4" fmla="*/ 615881 w 1238679"/>
              <a:gd name="connsiteY4" fmla="*/ 1238752 h 1238752"/>
              <a:gd name="connsiteX5" fmla="*/ 0 w 1238679"/>
              <a:gd name="connsiteY5" fmla="*/ 1238752 h 1238752"/>
              <a:gd name="connsiteX6" fmla="*/ 5364 w 1238679"/>
              <a:gd name="connsiteY6" fmla="*/ 1132508 h 1238752"/>
              <a:gd name="connsiteX7" fmla="*/ 1140402 w 1238679"/>
              <a:gd name="connsiteY7" fmla="*/ 4654 h 1238752"/>
              <a:gd name="connsiteX8" fmla="*/ 1238679 w 1238679"/>
              <a:gd name="connsiteY8" fmla="*/ 0 h 1238752"/>
            </a:gdLst>
            <a:ahLst/>
            <a:cxnLst/>
            <a:rect l="l" t="t" r="r" b="b"/>
            <a:pathLst>
              <a:path w="1238679" h="1238752">
                <a:moveTo>
                  <a:pt x="1238679" y="0"/>
                </a:moveTo>
                <a:lnTo>
                  <a:pt x="1238679" y="615666"/>
                </a:lnTo>
                <a:lnTo>
                  <a:pt x="1146837" y="623770"/>
                </a:lnTo>
                <a:cubicBezTo>
                  <a:pt x="886236" y="670320"/>
                  <a:pt x="679608" y="872667"/>
                  <a:pt x="626741" y="1131023"/>
                </a:cubicBezTo>
                <a:lnTo>
                  <a:pt x="615881" y="1238752"/>
                </a:lnTo>
                <a:lnTo>
                  <a:pt x="0" y="1238752"/>
                </a:lnTo>
                <a:lnTo>
                  <a:pt x="5364" y="1132508"/>
                </a:lnTo>
                <a:cubicBezTo>
                  <a:pt x="65985" y="535583"/>
                  <a:pt x="542389" y="61573"/>
                  <a:pt x="1140402" y="4654"/>
                </a:cubicBezTo>
                <a:lnTo>
                  <a:pt x="1238679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106161" y="2311049"/>
            <a:ext cx="1238679" cy="1238751"/>
          </a:xfrm>
          <a:custGeom>
            <a:avLst/>
            <a:gdLst>
              <a:gd name="connsiteX0" fmla="*/ 0 w 1238679"/>
              <a:gd name="connsiteY0" fmla="*/ 0 h 1238751"/>
              <a:gd name="connsiteX1" fmla="*/ 98277 w 1238679"/>
              <a:gd name="connsiteY1" fmla="*/ 4653 h 1238751"/>
              <a:gd name="connsiteX2" fmla="*/ 1233314 w 1238679"/>
              <a:gd name="connsiteY2" fmla="*/ 1132507 h 1238751"/>
              <a:gd name="connsiteX3" fmla="*/ 1238679 w 1238679"/>
              <a:gd name="connsiteY3" fmla="*/ 1238751 h 1238751"/>
              <a:gd name="connsiteX4" fmla="*/ 622796 w 1238679"/>
              <a:gd name="connsiteY4" fmla="*/ 1238751 h 1238751"/>
              <a:gd name="connsiteX5" fmla="*/ 611936 w 1238679"/>
              <a:gd name="connsiteY5" fmla="*/ 1131022 h 1238751"/>
              <a:gd name="connsiteX6" fmla="*/ 91839 w 1238679"/>
              <a:gd name="connsiteY6" fmla="*/ 623769 h 1238751"/>
              <a:gd name="connsiteX7" fmla="*/ 0 w 1238679"/>
              <a:gd name="connsiteY7" fmla="*/ 615665 h 1238751"/>
              <a:gd name="connsiteX8" fmla="*/ 0 w 1238679"/>
              <a:gd name="connsiteY8" fmla="*/ 0 h 1238751"/>
            </a:gdLst>
            <a:ahLst/>
            <a:cxnLst/>
            <a:rect l="l" t="t" r="r" b="b"/>
            <a:pathLst>
              <a:path w="1238679" h="1238751">
                <a:moveTo>
                  <a:pt x="0" y="0"/>
                </a:moveTo>
                <a:lnTo>
                  <a:pt x="98277" y="4653"/>
                </a:lnTo>
                <a:cubicBezTo>
                  <a:pt x="696289" y="61572"/>
                  <a:pt x="1172693" y="535582"/>
                  <a:pt x="1233314" y="1132507"/>
                </a:cubicBezTo>
                <a:lnTo>
                  <a:pt x="1238679" y="1238751"/>
                </a:lnTo>
                <a:lnTo>
                  <a:pt x="622796" y="1238751"/>
                </a:lnTo>
                <a:lnTo>
                  <a:pt x="611936" y="1131022"/>
                </a:lnTo>
                <a:cubicBezTo>
                  <a:pt x="559069" y="872666"/>
                  <a:pt x="352440" y="670319"/>
                  <a:pt x="91839" y="623769"/>
                </a:cubicBezTo>
                <a:lnTo>
                  <a:pt x="0" y="6156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21763" y="3595519"/>
            <a:ext cx="1238679" cy="1238751"/>
          </a:xfrm>
          <a:custGeom>
            <a:avLst/>
            <a:gdLst>
              <a:gd name="connsiteX0" fmla="*/ 0 w 1238679"/>
              <a:gd name="connsiteY0" fmla="*/ 0 h 1238751"/>
              <a:gd name="connsiteX1" fmla="*/ 615881 w 1238679"/>
              <a:gd name="connsiteY1" fmla="*/ 0 h 1238751"/>
              <a:gd name="connsiteX2" fmla="*/ 626741 w 1238679"/>
              <a:gd name="connsiteY2" fmla="*/ 107726 h 1238751"/>
              <a:gd name="connsiteX3" fmla="*/ 1146837 w 1238679"/>
              <a:gd name="connsiteY3" fmla="*/ 614980 h 1238751"/>
              <a:gd name="connsiteX4" fmla="*/ 1238679 w 1238679"/>
              <a:gd name="connsiteY4" fmla="*/ 623083 h 1238751"/>
              <a:gd name="connsiteX5" fmla="*/ 1238679 w 1238679"/>
              <a:gd name="connsiteY5" fmla="*/ 1238751 h 1238751"/>
              <a:gd name="connsiteX6" fmla="*/ 1140402 w 1238679"/>
              <a:gd name="connsiteY6" fmla="*/ 1234098 h 1238751"/>
              <a:gd name="connsiteX7" fmla="*/ 5364 w 1238679"/>
              <a:gd name="connsiteY7" fmla="*/ 106243 h 1238751"/>
              <a:gd name="connsiteX8" fmla="*/ 0 w 1238679"/>
              <a:gd name="connsiteY8" fmla="*/ 0 h 1238751"/>
            </a:gdLst>
            <a:ahLst/>
            <a:cxnLst/>
            <a:rect l="l" t="t" r="r" b="b"/>
            <a:pathLst>
              <a:path w="1238679" h="1238751">
                <a:moveTo>
                  <a:pt x="0" y="0"/>
                </a:moveTo>
                <a:lnTo>
                  <a:pt x="615881" y="0"/>
                </a:lnTo>
                <a:lnTo>
                  <a:pt x="626741" y="107726"/>
                </a:lnTo>
                <a:cubicBezTo>
                  <a:pt x="679608" y="366083"/>
                  <a:pt x="886236" y="568430"/>
                  <a:pt x="1146837" y="614980"/>
                </a:cubicBezTo>
                <a:lnTo>
                  <a:pt x="1238679" y="623083"/>
                </a:lnTo>
                <a:lnTo>
                  <a:pt x="1238679" y="1238751"/>
                </a:lnTo>
                <a:lnTo>
                  <a:pt x="1140402" y="1234098"/>
                </a:lnTo>
                <a:cubicBezTo>
                  <a:pt x="542389" y="1177178"/>
                  <a:pt x="65985" y="703169"/>
                  <a:pt x="5364" y="1062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106161" y="3595519"/>
            <a:ext cx="1238679" cy="1238751"/>
          </a:xfrm>
          <a:custGeom>
            <a:avLst/>
            <a:gdLst>
              <a:gd name="connsiteX0" fmla="*/ 622796 w 1238679"/>
              <a:gd name="connsiteY0" fmla="*/ 0 h 1238751"/>
              <a:gd name="connsiteX1" fmla="*/ 1238679 w 1238679"/>
              <a:gd name="connsiteY1" fmla="*/ 0 h 1238751"/>
              <a:gd name="connsiteX2" fmla="*/ 1233314 w 1238679"/>
              <a:gd name="connsiteY2" fmla="*/ 106243 h 1238751"/>
              <a:gd name="connsiteX3" fmla="*/ 98277 w 1238679"/>
              <a:gd name="connsiteY3" fmla="*/ 1234098 h 1238751"/>
              <a:gd name="connsiteX4" fmla="*/ 0 w 1238679"/>
              <a:gd name="connsiteY4" fmla="*/ 1238751 h 1238751"/>
              <a:gd name="connsiteX5" fmla="*/ 0 w 1238679"/>
              <a:gd name="connsiteY5" fmla="*/ 623083 h 1238751"/>
              <a:gd name="connsiteX6" fmla="*/ 91839 w 1238679"/>
              <a:gd name="connsiteY6" fmla="*/ 614980 h 1238751"/>
              <a:gd name="connsiteX7" fmla="*/ 611936 w 1238679"/>
              <a:gd name="connsiteY7" fmla="*/ 107726 h 1238751"/>
              <a:gd name="connsiteX8" fmla="*/ 622796 w 1238679"/>
              <a:gd name="connsiteY8" fmla="*/ 0 h 1238751"/>
            </a:gdLst>
            <a:ahLst/>
            <a:cxnLst/>
            <a:rect l="l" t="t" r="r" b="b"/>
            <a:pathLst>
              <a:path w="1238679" h="1238751">
                <a:moveTo>
                  <a:pt x="622796" y="0"/>
                </a:moveTo>
                <a:lnTo>
                  <a:pt x="1238679" y="0"/>
                </a:lnTo>
                <a:lnTo>
                  <a:pt x="1233314" y="106243"/>
                </a:lnTo>
                <a:cubicBezTo>
                  <a:pt x="1172693" y="703169"/>
                  <a:pt x="696289" y="1177178"/>
                  <a:pt x="98277" y="1234098"/>
                </a:cubicBezTo>
                <a:lnTo>
                  <a:pt x="0" y="1238751"/>
                </a:lnTo>
                <a:lnTo>
                  <a:pt x="0" y="623083"/>
                </a:lnTo>
                <a:lnTo>
                  <a:pt x="91839" y="614980"/>
                </a:lnTo>
                <a:cubicBezTo>
                  <a:pt x="352440" y="568430"/>
                  <a:pt x="559069" y="366083"/>
                  <a:pt x="611936" y="107726"/>
                </a:cubicBezTo>
                <a:lnTo>
                  <a:pt x="62279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83140" y="1610386"/>
            <a:ext cx="2975610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ahLst/>
            <a:cxnLst/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1185690" y="5386321"/>
            <a:ext cx="3245480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ahLst/>
            <a:cxnLst/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8036382" y="1519153"/>
            <a:ext cx="2975610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ahLst/>
            <a:cxnLst/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 flipV="1">
            <a:off x="7735429" y="5386321"/>
            <a:ext cx="3245481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ahLst/>
            <a:cxnLst/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 flipV="1">
            <a:off x="5706570" y="3238672"/>
            <a:ext cx="744004" cy="72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828169" y="26051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</a:rPr>
              <a:t>内容空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128241" y="1034995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内容空1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9638061" y="1014166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内容空2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7924169" y="26051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</a:rPr>
              <a:t>内容空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7924169" y="38751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</a:rPr>
              <a:t>内容空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828169" y="38751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</a:rPr>
              <a:t>内容空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128241" y="6102999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内容空3</a:t>
            </a:r>
            <a:endParaRPr kumimoji="1" lang="zh-CN" altLang="en-US" sz="32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a typeface="Source Han Sans CN Bold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9358169" y="6102999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内容空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4</a:t>
            </a:r>
            <a:endParaRPr kumimoji="1" lang="zh-CN" altLang="en-US" dirty="0"/>
          </a:p>
        </p:txBody>
      </p:sp>
      <p:cxnSp>
        <p:nvCxnSpPr>
          <p:cNvPr id="31" name="线条 1">
            <a:extLst>
              <a:ext uri="{FF2B5EF4-FFF2-40B4-BE49-F238E27FC236}">
                <a16:creationId xmlns:a16="http://schemas.microsoft.com/office/drawing/2014/main" id="{C8F4BA15-F48F-B607-2A62-3EF401C0467B}"/>
              </a:ext>
            </a:extLst>
          </p:cNvPr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sp>
        <p:nvSpPr>
          <p:cNvPr id="33" name="标题 1">
            <a:extLst>
              <a:ext uri="{FF2B5EF4-FFF2-40B4-BE49-F238E27FC236}">
                <a16:creationId xmlns:a16="http://schemas.microsoft.com/office/drawing/2014/main" id="{3B0462CA-B9D0-4BB9-34E4-D8357462AF79}"/>
              </a:ext>
            </a:extLst>
          </p:cNvPr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33127518-085A-67B9-E41E-3E1C34214709}"/>
              </a:ext>
            </a:extLst>
          </p:cNvPr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zh-CN" altLang="en-US" sz="32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健康行为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742200"/>
            <a:ext cx="3420000" cy="378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70691" y="2034653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30400" y="2123206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体育精神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930400" y="2750004"/>
            <a:ext cx="2880000" cy="23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4379650" y="1742200"/>
            <a:ext cx="3420000" cy="378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89941" y="2034653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49650" y="2123206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体育道德</a:t>
            </a:r>
          </a:p>
        </p:txBody>
      </p:sp>
      <p:sp>
        <p:nvSpPr>
          <p:cNvPr id="10" name="标题 1"/>
          <p:cNvSpPr txBox="1"/>
          <p:nvPr/>
        </p:nvSpPr>
        <p:spPr>
          <a:xfrm>
            <a:off x="4649650" y="2750004"/>
            <a:ext cx="2880000" cy="23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8098899" y="1742200"/>
            <a:ext cx="3420000" cy="378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309190" y="2034653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68900" y="2123206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zh-CN" altLang="en-US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a typeface="Source Han Sans CN Bold"/>
              </a:rPr>
              <a:t>体育品格</a:t>
            </a:r>
          </a:p>
        </p:txBody>
      </p:sp>
      <p:sp>
        <p:nvSpPr>
          <p:cNvPr id="14" name="标题 1"/>
          <p:cNvSpPr txBox="1"/>
          <p:nvPr/>
        </p:nvSpPr>
        <p:spPr>
          <a:xfrm>
            <a:off x="8368900" y="2750004"/>
            <a:ext cx="2880000" cy="23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0" y="-1"/>
            <a:ext cx="12192000" cy="7760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1300" y="228600"/>
            <a:ext cx="1112492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体育品德</a:t>
            </a:r>
            <a:endParaRPr kumimoji="1" lang="zh-CN" altLang="en-US" sz="3200" b="1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 flipH="1" flipV="1">
            <a:off x="293341" y="289559"/>
            <a:ext cx="173236" cy="124921"/>
          </a:xfrm>
          <a:custGeom>
            <a:avLst/>
            <a:gdLst/>
            <a:ahLst/>
            <a:cxnLst/>
            <a:rect l="l" t="t" r="r" b="b"/>
            <a:pathLst>
              <a:path w="121644" h="124921">
                <a:moveTo>
                  <a:pt x="86420" y="0"/>
                </a:moveTo>
                <a:lnTo>
                  <a:pt x="106489" y="0"/>
                </a:lnTo>
                <a:cubicBezTo>
                  <a:pt x="111131" y="0"/>
                  <a:pt x="114817" y="1297"/>
                  <a:pt x="117548" y="3891"/>
                </a:cubicBezTo>
                <a:cubicBezTo>
                  <a:pt x="120278" y="6485"/>
                  <a:pt x="121644" y="10103"/>
                  <a:pt x="121644" y="14745"/>
                </a:cubicBezTo>
                <a:lnTo>
                  <a:pt x="121644" y="61846"/>
                </a:lnTo>
                <a:cubicBezTo>
                  <a:pt x="121644" y="80413"/>
                  <a:pt x="117548" y="95568"/>
                  <a:pt x="109356" y="107309"/>
                </a:cubicBezTo>
                <a:cubicBezTo>
                  <a:pt x="101165" y="119050"/>
                  <a:pt x="88331" y="124921"/>
                  <a:pt x="70856" y="124921"/>
                </a:cubicBezTo>
                <a:lnTo>
                  <a:pt x="70856" y="104442"/>
                </a:lnTo>
                <a:cubicBezTo>
                  <a:pt x="85601" y="101711"/>
                  <a:pt x="93246" y="88195"/>
                  <a:pt x="93792" y="63894"/>
                </a:cubicBezTo>
                <a:lnTo>
                  <a:pt x="83143" y="63894"/>
                </a:lnTo>
                <a:cubicBezTo>
                  <a:pt x="74952" y="63894"/>
                  <a:pt x="70856" y="60071"/>
                  <a:pt x="70856" y="52426"/>
                </a:cubicBezTo>
                <a:lnTo>
                  <a:pt x="70856" y="14745"/>
                </a:lnTo>
                <a:cubicBezTo>
                  <a:pt x="70856" y="4915"/>
                  <a:pt x="76044" y="0"/>
                  <a:pt x="86420" y="0"/>
                </a:cubicBezTo>
                <a:close/>
                <a:moveTo>
                  <a:pt x="15564" y="0"/>
                </a:moveTo>
                <a:lnTo>
                  <a:pt x="35633" y="0"/>
                </a:lnTo>
                <a:cubicBezTo>
                  <a:pt x="40275" y="0"/>
                  <a:pt x="43961" y="1297"/>
                  <a:pt x="46691" y="3891"/>
                </a:cubicBezTo>
                <a:cubicBezTo>
                  <a:pt x="49422" y="6485"/>
                  <a:pt x="50787" y="10103"/>
                  <a:pt x="50787" y="14745"/>
                </a:cubicBezTo>
                <a:lnTo>
                  <a:pt x="50787" y="61846"/>
                </a:lnTo>
                <a:cubicBezTo>
                  <a:pt x="50787" y="80413"/>
                  <a:pt x="46691" y="95568"/>
                  <a:pt x="38500" y="107309"/>
                </a:cubicBezTo>
                <a:cubicBezTo>
                  <a:pt x="30308" y="119050"/>
                  <a:pt x="17475" y="124921"/>
                  <a:pt x="0" y="124921"/>
                </a:cubicBezTo>
                <a:lnTo>
                  <a:pt x="0" y="104442"/>
                </a:lnTo>
                <a:cubicBezTo>
                  <a:pt x="14744" y="101711"/>
                  <a:pt x="22390" y="88195"/>
                  <a:pt x="22936" y="63894"/>
                </a:cubicBezTo>
                <a:lnTo>
                  <a:pt x="12287" y="63894"/>
                </a:lnTo>
                <a:cubicBezTo>
                  <a:pt x="4095" y="63894"/>
                  <a:pt x="0" y="60071"/>
                  <a:pt x="0" y="52426"/>
                </a:cubicBezTo>
                <a:lnTo>
                  <a:pt x="0" y="14745"/>
                </a:lnTo>
                <a:cubicBezTo>
                  <a:pt x="0" y="4915"/>
                  <a:pt x="5188" y="0"/>
                  <a:pt x="1556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>
            <a:off x="293341" y="781562"/>
            <a:ext cx="11898659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9" name="线条 1"/>
          <p:cNvCxnSpPr/>
          <p:nvPr/>
        </p:nvCxnSpPr>
        <p:spPr>
          <a:xfrm>
            <a:off x="293341" y="842522"/>
            <a:ext cx="11898659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3600" b="1" dirty="0" err="1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单元教材分析</a:t>
            </a:r>
            <a:endParaRPr kumimoji="1" lang="zh-CN" altLang="en-US" sz="3600" b="1" dirty="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E48312"/>
      </a:accent3>
      <a:accent4>
        <a:srgbClr val="BD582C"/>
      </a:accent4>
      <a:accent5>
        <a:srgbClr val="E48312"/>
      </a:accent5>
      <a:accent6>
        <a:srgbClr val="BD582C"/>
      </a:accent6>
      <a:hlink>
        <a:srgbClr val="E48312"/>
      </a:hlink>
      <a:folHlink>
        <a:srgbClr val="BD582C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954</Words>
  <Application>Microsoft Office PowerPoint</Application>
  <PresentationFormat>宽屏</PresentationFormat>
  <Paragraphs>419</Paragraphs>
  <Slides>52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2" baseType="lpstr">
      <vt:lpstr>宋体</vt:lpstr>
      <vt:lpstr>Source Han Sans CN Bold</vt:lpstr>
      <vt:lpstr>Source Han Sans</vt:lpstr>
      <vt:lpstr>仿宋</vt:lpstr>
      <vt:lpstr>微软雅黑</vt:lpstr>
      <vt:lpstr>黑体</vt:lpstr>
      <vt:lpstr>OPPOSans H</vt:lpstr>
      <vt:lpstr>等线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内容的前后关联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white-asmart@outlook.com</cp:lastModifiedBy>
  <cp:revision>65</cp:revision>
  <dcterms:modified xsi:type="dcterms:W3CDTF">2025-07-08T09:37:14Z</dcterms:modified>
</cp:coreProperties>
</file>