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1" r:id="rId7"/>
    <p:sldId id="262" r:id="rId8"/>
    <p:sldId id="300" r:id="rId9"/>
    <p:sldId id="301" r:id="rId10"/>
    <p:sldId id="263" r:id="rId11"/>
    <p:sldId id="302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18" r:id="rId23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4" r:id="rId32"/>
    <p:sldId id="303" r:id="rId33"/>
    <p:sldId id="304" r:id="rId34"/>
    <p:sldId id="306" r:id="rId35"/>
    <p:sldId id="307" r:id="rId36"/>
    <p:sldId id="305" r:id="rId37"/>
    <p:sldId id="308" r:id="rId38"/>
    <p:sldId id="286" r:id="rId39"/>
    <p:sldId id="311" r:id="rId40"/>
    <p:sldId id="289" r:id="rId41"/>
    <p:sldId id="290" r:id="rId42"/>
    <p:sldId id="293" r:id="rId43"/>
    <p:sldId id="294" r:id="rId44"/>
    <p:sldId id="295" r:id="rId45"/>
    <p:sldId id="297" r:id="rId46"/>
    <p:sldId id="298" r:id="rId47"/>
    <p:sldId id="312" r:id="rId48"/>
    <p:sldId id="313" r:id="rId49"/>
    <p:sldId id="314" r:id="rId50"/>
    <p:sldId id="315" r:id="rId51"/>
    <p:sldId id="316" r:id="rId52"/>
    <p:sldId id="299" r:id="rId53"/>
  </p:sldIdLst>
  <p:sldSz cx="12192000" cy="6858000"/>
  <p:notesSz cx="6858000" cy="9144000"/>
  <p:embeddedFontLst>
    <p:embeddedFont>
      <p:font typeface="Source Han Sans CN Bold" panose="020B0800000000000000"/>
      <p:bold r:id="rId57"/>
    </p:embeddedFont>
    <p:embeddedFont>
      <p:font typeface="OPPOSans H" panose="00020600040101010101"/>
      <p:regular r:id="rId58"/>
    </p:embeddedFont>
    <p:embeddedFont>
      <p:font typeface="OPPOSans R" panose="00020600040101010101"/>
      <p:regular r:id="rId59"/>
    </p:embeddedFont>
    <p:embeddedFont>
      <p:font typeface="Source Han Sans" panose="020B0400000000000000"/>
      <p:regular r:id="rId60"/>
    </p:embeddedFont>
    <p:embeddedFont>
      <p:font typeface="OPPOSans B" panose="00020600040101010101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font" Target="fonts/font9.fntdata"/><Relationship Id="rId64" Type="http://schemas.openxmlformats.org/officeDocument/2006/relationships/font" Target="fonts/font8.fntdata"/><Relationship Id="rId63" Type="http://schemas.openxmlformats.org/officeDocument/2006/relationships/font" Target="fonts/font7.fntdata"/><Relationship Id="rId62" Type="http://schemas.openxmlformats.org/officeDocument/2006/relationships/font" Target="fonts/font6.fntdata"/><Relationship Id="rId61" Type="http://schemas.openxmlformats.org/officeDocument/2006/relationships/font" Target="fonts/font5.fntdata"/><Relationship Id="rId60" Type="http://schemas.openxmlformats.org/officeDocument/2006/relationships/font" Target="fonts/font4.fntdata"/><Relationship Id="rId6" Type="http://schemas.openxmlformats.org/officeDocument/2006/relationships/slide" Target="slides/slide4.xml"/><Relationship Id="rId59" Type="http://schemas.openxmlformats.org/officeDocument/2006/relationships/font" Target="fonts/font3.fntdata"/><Relationship Id="rId58" Type="http://schemas.openxmlformats.org/officeDocument/2006/relationships/font" Target="fonts/font2.fntdata"/><Relationship Id="rId57" Type="http://schemas.openxmlformats.org/officeDocument/2006/relationships/font" Target="fonts/font1.fntdata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4545136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4752555"/>
            <a:ext cx="12188825" cy="2105446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" y="4365105"/>
            <a:ext cx="12258392" cy="2492898"/>
          </a:xfrm>
          <a:custGeom>
            <a:avLst/>
            <a:gdLst>
              <a:gd name="T0" fmla="*/ 0 w 4016"/>
              <a:gd name="T1" fmla="*/ 248 h 923"/>
              <a:gd name="T2" fmla="*/ 1242 w 4016"/>
              <a:gd name="T3" fmla="*/ 338 h 923"/>
              <a:gd name="T4" fmla="*/ 3528 w 4016"/>
              <a:gd name="T5" fmla="*/ 544 h 923"/>
              <a:gd name="T6" fmla="*/ 4016 w 4016"/>
              <a:gd name="T7" fmla="*/ 404 h 923"/>
              <a:gd name="T8" fmla="*/ 4016 w 4016"/>
              <a:gd name="T9" fmla="*/ 923 h 923"/>
              <a:gd name="T10" fmla="*/ 0 w 4016"/>
              <a:gd name="T11" fmla="*/ 923 h 923"/>
              <a:gd name="T12" fmla="*/ 0 w 4016"/>
              <a:gd name="T13" fmla="*/ 248 h 923"/>
            </a:gdLst>
            <a:ahLst/>
            <a:cxnLst/>
            <a:rect l="0" t="0" r="r" b="b"/>
            <a:pathLst>
              <a:path w="4016" h="923">
                <a:moveTo>
                  <a:pt x="0" y="248"/>
                </a:moveTo>
                <a:cubicBezTo>
                  <a:pt x="0" y="248"/>
                  <a:pt x="340" y="0"/>
                  <a:pt x="1242" y="338"/>
                </a:cubicBezTo>
                <a:cubicBezTo>
                  <a:pt x="2121" y="667"/>
                  <a:pt x="3231" y="572"/>
                  <a:pt x="3528" y="544"/>
                </a:cubicBezTo>
                <a:cubicBezTo>
                  <a:pt x="3802" y="518"/>
                  <a:pt x="4016" y="404"/>
                  <a:pt x="4016" y="404"/>
                </a:cubicBezTo>
                <a:cubicBezTo>
                  <a:pt x="4016" y="923"/>
                  <a:pt x="4016" y="923"/>
                  <a:pt x="4016" y="923"/>
                </a:cubicBezTo>
                <a:cubicBezTo>
                  <a:pt x="0" y="923"/>
                  <a:pt x="0" y="923"/>
                  <a:pt x="0" y="923"/>
                </a:cubicBezTo>
                <a:lnTo>
                  <a:pt x="0" y="24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744072" y="548680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518900" y="3586133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259432" y="-142032"/>
            <a:ext cx="1272332" cy="12723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12693" y="2478546"/>
            <a:ext cx="631185" cy="61322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906359" y="2483822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16287" y="2354729"/>
            <a:ext cx="295810" cy="28959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550034" y="4379608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112032" y="5781466"/>
            <a:ext cx="1367845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67081" y="5781466"/>
            <a:ext cx="1643141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329946" y="5781466"/>
            <a:ext cx="12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609824" y="5781466"/>
            <a:ext cx="12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536160" y="548680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07888" y="1959673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31768" y="1341168"/>
            <a:ext cx="5736282" cy="24617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水平五体操模块一教学设计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112032" y="5781466"/>
            <a:ext cx="1367845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/>
              <a:t>王月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267081" y="5781466"/>
            <a:ext cx="1643141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2025.7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329946" y="5781466"/>
            <a:ext cx="1260000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汇报人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3609824" y="5781466"/>
            <a:ext cx="1260000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汇报时间</a:t>
            </a:r>
            <a:endParaRPr kumimoji="1" lang="zh-CN" altLang="en-US"/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313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>
            <a:off x="844216" y="1336026"/>
            <a:ext cx="10503568" cy="4918724"/>
          </a:xfrm>
          <a:custGeom>
            <a:avLst/>
            <a:gdLst>
              <a:gd name="connsiteX0" fmla="*/ 730581 w 9952004"/>
              <a:gd name="connsiteY0" fmla="*/ 0 h 4918724"/>
              <a:gd name="connsiteX1" fmla="*/ 2895765 w 9952004"/>
              <a:gd name="connsiteY1" fmla="*/ 0 h 4918724"/>
              <a:gd name="connsiteX2" fmla="*/ 7604879 w 9952004"/>
              <a:gd name="connsiteY2" fmla="*/ 0 h 4918724"/>
              <a:gd name="connsiteX3" fmla="*/ 9770063 w 9952004"/>
              <a:gd name="connsiteY3" fmla="*/ 0 h 4918724"/>
              <a:gd name="connsiteX4" fmla="*/ 9952004 w 9952004"/>
              <a:gd name="connsiteY4" fmla="*/ 141168 h 4918724"/>
              <a:gd name="connsiteX5" fmla="*/ 9952004 w 9952004"/>
              <a:gd name="connsiteY5" fmla="*/ 641192 h 4918724"/>
              <a:gd name="connsiteX6" fmla="*/ 9952004 w 9952004"/>
              <a:gd name="connsiteY6" fmla="*/ 913027 h 4918724"/>
              <a:gd name="connsiteX7" fmla="*/ 9952004 w 9952004"/>
              <a:gd name="connsiteY7" fmla="*/ 1135263 h 4918724"/>
              <a:gd name="connsiteX8" fmla="*/ 9952004 w 9952004"/>
              <a:gd name="connsiteY8" fmla="*/ 1413051 h 4918724"/>
              <a:gd name="connsiteX9" fmla="*/ 9952004 w 9952004"/>
              <a:gd name="connsiteY9" fmla="*/ 1635287 h 4918724"/>
              <a:gd name="connsiteX10" fmla="*/ 9952004 w 9952004"/>
              <a:gd name="connsiteY10" fmla="*/ 1907122 h 4918724"/>
              <a:gd name="connsiteX11" fmla="*/ 9952004 w 9952004"/>
              <a:gd name="connsiteY11" fmla="*/ 2011842 h 4918724"/>
              <a:gd name="connsiteX12" fmla="*/ 9952004 w 9952004"/>
              <a:gd name="connsiteY12" fmla="*/ 2407146 h 4918724"/>
              <a:gd name="connsiteX13" fmla="*/ 9952004 w 9952004"/>
              <a:gd name="connsiteY13" fmla="*/ 2511866 h 4918724"/>
              <a:gd name="connsiteX14" fmla="*/ 9952004 w 9952004"/>
              <a:gd name="connsiteY14" fmla="*/ 2783701 h 4918724"/>
              <a:gd name="connsiteX15" fmla="*/ 9952004 w 9952004"/>
              <a:gd name="connsiteY15" fmla="*/ 3005937 h 4918724"/>
              <a:gd name="connsiteX16" fmla="*/ 9952004 w 9952004"/>
              <a:gd name="connsiteY16" fmla="*/ 3283725 h 4918724"/>
              <a:gd name="connsiteX17" fmla="*/ 9952004 w 9952004"/>
              <a:gd name="connsiteY17" fmla="*/ 3505961 h 4918724"/>
              <a:gd name="connsiteX18" fmla="*/ 9952004 w 9952004"/>
              <a:gd name="connsiteY18" fmla="*/ 3777796 h 4918724"/>
              <a:gd name="connsiteX19" fmla="*/ 9952004 w 9952004"/>
              <a:gd name="connsiteY19" fmla="*/ 4277820 h 4918724"/>
              <a:gd name="connsiteX20" fmla="*/ 9951909 w 9952004"/>
              <a:gd name="connsiteY20" fmla="*/ 4277747 h 4918724"/>
              <a:gd name="connsiteX21" fmla="*/ 9876390 w 9952004"/>
              <a:gd name="connsiteY21" fmla="*/ 4440779 h 4918724"/>
              <a:gd name="connsiteX22" fmla="*/ 9466485 w 9952004"/>
              <a:gd name="connsiteY22" fmla="*/ 4825802 h 4918724"/>
              <a:gd name="connsiteX23" fmla="*/ 9212123 w 9952004"/>
              <a:gd name="connsiteY23" fmla="*/ 4918724 h 4918724"/>
              <a:gd name="connsiteX24" fmla="*/ 7046940 w 9952004"/>
              <a:gd name="connsiteY24" fmla="*/ 4918724 h 4918724"/>
              <a:gd name="connsiteX25" fmla="*/ 2347125 w 9952004"/>
              <a:gd name="connsiteY25" fmla="*/ 4918724 h 4918724"/>
              <a:gd name="connsiteX26" fmla="*/ 181941 w 9952004"/>
              <a:gd name="connsiteY26" fmla="*/ 4918724 h 4918724"/>
              <a:gd name="connsiteX27" fmla="*/ 0 w 9952004"/>
              <a:gd name="connsiteY27" fmla="*/ 4777556 h 4918724"/>
              <a:gd name="connsiteX28" fmla="*/ 0 w 9952004"/>
              <a:gd name="connsiteY28" fmla="*/ 4277532 h 4918724"/>
              <a:gd name="connsiteX29" fmla="*/ 0 w 9952004"/>
              <a:gd name="connsiteY29" fmla="*/ 4005697 h 4918724"/>
              <a:gd name="connsiteX30" fmla="*/ 0 w 9952004"/>
              <a:gd name="connsiteY30" fmla="*/ 3783461 h 4918724"/>
              <a:gd name="connsiteX31" fmla="*/ 0 w 9952004"/>
              <a:gd name="connsiteY31" fmla="*/ 3505673 h 4918724"/>
              <a:gd name="connsiteX32" fmla="*/ 0 w 9952004"/>
              <a:gd name="connsiteY32" fmla="*/ 3283437 h 4918724"/>
              <a:gd name="connsiteX33" fmla="*/ 0 w 9952004"/>
              <a:gd name="connsiteY33" fmla="*/ 3011602 h 4918724"/>
              <a:gd name="connsiteX34" fmla="*/ 0 w 9952004"/>
              <a:gd name="connsiteY34" fmla="*/ 2819208 h 4918724"/>
              <a:gd name="connsiteX35" fmla="*/ 0 w 9952004"/>
              <a:gd name="connsiteY35" fmla="*/ 2511578 h 4918724"/>
              <a:gd name="connsiteX36" fmla="*/ 0 w 9952004"/>
              <a:gd name="connsiteY36" fmla="*/ 2319184 h 4918724"/>
              <a:gd name="connsiteX37" fmla="*/ 0 w 9952004"/>
              <a:gd name="connsiteY37" fmla="*/ 2047349 h 4918724"/>
              <a:gd name="connsiteX38" fmla="*/ 0 w 9952004"/>
              <a:gd name="connsiteY38" fmla="*/ 1825112 h 4918724"/>
              <a:gd name="connsiteX39" fmla="*/ 0 w 9952004"/>
              <a:gd name="connsiteY39" fmla="*/ 1547325 h 4918724"/>
              <a:gd name="connsiteX40" fmla="*/ 0 w 9952004"/>
              <a:gd name="connsiteY40" fmla="*/ 1325088 h 4918724"/>
              <a:gd name="connsiteX41" fmla="*/ 0 w 9952004"/>
              <a:gd name="connsiteY41" fmla="*/ 1053253 h 4918724"/>
              <a:gd name="connsiteX42" fmla="*/ 0 w 9952004"/>
              <a:gd name="connsiteY42" fmla="*/ 553229 h 4918724"/>
              <a:gd name="connsiteX43" fmla="*/ 101914 w 9952004"/>
              <a:gd name="connsiteY43" fmla="*/ 368261 h 4918724"/>
              <a:gd name="connsiteX44" fmla="*/ 502521 w 9952004"/>
              <a:gd name="connsiteY44" fmla="*/ 70985 h 4918724"/>
              <a:gd name="connsiteX45" fmla="*/ 730581 w 9952004"/>
              <a:gd name="connsiteY45" fmla="*/ 0 h 4918724"/>
            </a:gdLst>
            <a:ahLst/>
            <a:cxnLst/>
            <a:rect l="l" t="t" r="r" b="b"/>
            <a:pathLst>
              <a:path w="9952004" h="4918724">
                <a:moveTo>
                  <a:pt x="730581" y="0"/>
                </a:moveTo>
                <a:lnTo>
                  <a:pt x="2895765" y="0"/>
                </a:lnTo>
                <a:lnTo>
                  <a:pt x="7604879" y="0"/>
                </a:lnTo>
                <a:lnTo>
                  <a:pt x="9770063" y="0"/>
                </a:lnTo>
                <a:cubicBezTo>
                  <a:pt x="9870567" y="0"/>
                  <a:pt x="9952004" y="63187"/>
                  <a:pt x="9952004" y="141168"/>
                </a:cubicBezTo>
                <a:lnTo>
                  <a:pt x="9952004" y="641192"/>
                </a:lnTo>
                <a:lnTo>
                  <a:pt x="9952004" y="913027"/>
                </a:lnTo>
                <a:lnTo>
                  <a:pt x="9952004" y="1135263"/>
                </a:lnTo>
                <a:lnTo>
                  <a:pt x="9952004" y="1413051"/>
                </a:lnTo>
                <a:lnTo>
                  <a:pt x="9952004" y="1635287"/>
                </a:lnTo>
                <a:lnTo>
                  <a:pt x="9952004" y="1907122"/>
                </a:lnTo>
                <a:lnTo>
                  <a:pt x="9952004" y="2011842"/>
                </a:lnTo>
                <a:lnTo>
                  <a:pt x="9952004" y="2407146"/>
                </a:lnTo>
                <a:lnTo>
                  <a:pt x="9952004" y="2511866"/>
                </a:lnTo>
                <a:lnTo>
                  <a:pt x="9952004" y="2783701"/>
                </a:lnTo>
                <a:lnTo>
                  <a:pt x="9952004" y="3005937"/>
                </a:lnTo>
                <a:lnTo>
                  <a:pt x="9952004" y="3283725"/>
                </a:lnTo>
                <a:lnTo>
                  <a:pt x="9952004" y="3505961"/>
                </a:lnTo>
                <a:lnTo>
                  <a:pt x="9952004" y="3777796"/>
                </a:lnTo>
                <a:lnTo>
                  <a:pt x="9952004" y="4277820"/>
                </a:lnTo>
                <a:lnTo>
                  <a:pt x="9951909" y="4277747"/>
                </a:lnTo>
                <a:cubicBezTo>
                  <a:pt x="9951909" y="4337291"/>
                  <a:pt x="9925234" y="4394938"/>
                  <a:pt x="9876390" y="4440779"/>
                </a:cubicBezTo>
                <a:lnTo>
                  <a:pt x="9466485" y="4825802"/>
                </a:lnTo>
                <a:cubicBezTo>
                  <a:pt x="9403834" y="4884616"/>
                  <a:pt x="9310562" y="4918724"/>
                  <a:pt x="9212123" y="4918724"/>
                </a:cubicBezTo>
                <a:lnTo>
                  <a:pt x="7046940" y="4918724"/>
                </a:lnTo>
                <a:lnTo>
                  <a:pt x="2347125" y="4918724"/>
                </a:lnTo>
                <a:lnTo>
                  <a:pt x="181941" y="4918724"/>
                </a:lnTo>
                <a:cubicBezTo>
                  <a:pt x="81437" y="4918724"/>
                  <a:pt x="0" y="4855538"/>
                  <a:pt x="0" y="4777556"/>
                </a:cubicBezTo>
                <a:lnTo>
                  <a:pt x="0" y="4277532"/>
                </a:lnTo>
                <a:lnTo>
                  <a:pt x="0" y="4005697"/>
                </a:lnTo>
                <a:lnTo>
                  <a:pt x="0" y="3783461"/>
                </a:lnTo>
                <a:lnTo>
                  <a:pt x="0" y="3505673"/>
                </a:lnTo>
                <a:lnTo>
                  <a:pt x="0" y="3283437"/>
                </a:lnTo>
                <a:lnTo>
                  <a:pt x="0" y="3011602"/>
                </a:lnTo>
                <a:lnTo>
                  <a:pt x="0" y="2819208"/>
                </a:lnTo>
                <a:lnTo>
                  <a:pt x="0" y="2511578"/>
                </a:lnTo>
                <a:lnTo>
                  <a:pt x="0" y="2319184"/>
                </a:lnTo>
                <a:lnTo>
                  <a:pt x="0" y="2047349"/>
                </a:lnTo>
                <a:lnTo>
                  <a:pt x="0" y="1825112"/>
                </a:lnTo>
                <a:lnTo>
                  <a:pt x="0" y="1547325"/>
                </a:lnTo>
                <a:lnTo>
                  <a:pt x="0" y="1325088"/>
                </a:lnTo>
                <a:lnTo>
                  <a:pt x="0" y="1053253"/>
                </a:lnTo>
                <a:lnTo>
                  <a:pt x="0" y="553229"/>
                </a:lnTo>
                <a:cubicBezTo>
                  <a:pt x="0" y="483411"/>
                  <a:pt x="36820" y="416580"/>
                  <a:pt x="101914" y="368261"/>
                </a:cubicBezTo>
                <a:lnTo>
                  <a:pt x="502521" y="70985"/>
                </a:lnTo>
                <a:cubicBezTo>
                  <a:pt x="563951" y="25435"/>
                  <a:pt x="645669" y="0"/>
                  <a:pt x="7305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70000"/>
              </a:lnSpc>
            </a:pPr>
            <a:r>
              <a:rPr kumimoji="1" lang="zh-CN" altLang="en-US" sz="2000" b="1"/>
              <a:t>情绪调控：</a:t>
            </a:r>
            <a:r>
              <a:rPr kumimoji="1" lang="zh-CN" altLang="en-US" sz="2000"/>
              <a:t>引导学生在体操训练和比赛中学会调节情绪，面对训练中的困难和挫折（如难以掌握高难度动作、比赛失误等），能够保持积极乐观的心态，采用正确的方法（如自我鼓励、深呼吸放松等）缓解焦虑、沮丧等负面情绪；在取得进步和成绩时，能够保持冷静和谦逊，避免骄傲自满，以平和、稳定的情绪状态投入到体操学习和锻炼中。​</a:t>
            </a:r>
            <a:endParaRPr kumimoji="1" lang="zh-CN" altLang="en-US" sz="2000"/>
          </a:p>
          <a:p>
            <a:pPr algn="l">
              <a:lnSpc>
                <a:spcPct val="170000"/>
              </a:lnSpc>
            </a:pPr>
            <a:r>
              <a:rPr kumimoji="1" lang="zh-CN" altLang="en-US" sz="2000" b="1"/>
              <a:t>环境适应</a:t>
            </a:r>
            <a:r>
              <a:rPr kumimoji="1" lang="zh-CN" altLang="en-US" sz="2000"/>
              <a:t>：培养学生在不同环境下进行体操训练和比赛的适应能力，无论是室内体操馆、室外场地，还是面对不同的天气条件、比赛氛围等，都能迅速调整状态，发挥出应有的水平。同时，学生能够适应与不同性格、技能水平的队友合作训练和比赛，在团队环境中保持良好的心态和协作能力，共同应对各种挑战。</a:t>
            </a:r>
            <a:endParaRPr kumimoji="1" lang="zh-CN" altLang="en-US" sz="2000"/>
          </a:p>
        </p:txBody>
      </p:sp>
      <p:sp>
        <p:nvSpPr>
          <p:cNvPr id="2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健康行为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60000"/>
              </a:lnSpc>
            </a:pPr>
            <a:endParaRPr kumimoji="1" lang="zh-CN" altLang="en-US" sz="2000" b="1"/>
          </a:p>
          <a:p>
            <a:pPr algn="l">
              <a:lnSpc>
                <a:spcPct val="160000"/>
              </a:lnSpc>
            </a:pPr>
            <a:r>
              <a:rPr kumimoji="1" lang="zh-CN" altLang="en-US" sz="2000" b="1"/>
              <a:t>    体育精神：</a:t>
            </a:r>
            <a:r>
              <a:rPr kumimoji="1" lang="zh-CN" altLang="en-US" sz="2000"/>
              <a:t>在体操训练和比赛中，培养学生勇于挑战自我、超越极限的体育精神。面对高难度的体操动作和复杂的训练任务，鼓励学生克服恐惧心理，勇敢尝试，坚持不懈地追求进步；在遇到困难和挫折时，培养学生坚韧不拔的意志品质，不轻易放弃，通过不断努力和坚持，突破自我，展现出顽强拼搏、永不言败的体育精神风貌。​</a:t>
            </a:r>
            <a:endParaRPr kumimoji="1" lang="zh-CN" altLang="en-US" sz="2000"/>
          </a:p>
          <a:p>
            <a:pPr algn="l">
              <a:lnSpc>
                <a:spcPct val="160000"/>
              </a:lnSpc>
            </a:pPr>
            <a:r>
              <a:rPr kumimoji="1" lang="zh-CN" altLang="en-US" sz="2000" b="1"/>
              <a:t>    体育道德：</a:t>
            </a:r>
            <a:r>
              <a:rPr kumimoji="1" lang="zh-CN" altLang="en-US" sz="2000"/>
              <a:t>强化学生的体育道德观念，使其严格遵守体操比赛规则和体育道德规范。在训练和比赛中，尊重裁判的判罚，尊重对手和队友，杜绝任何作弊、恶意犯规、不文明言行等行为；倡导公平竞争，以良好的体育道德风尚参与体操活动，树立正确的胜负观，认识到比赛的过程和体育道德的重要性不亚于比赛结果。​</a:t>
            </a:r>
            <a:endParaRPr kumimoji="1" lang="zh-CN" altLang="en-US" sz="2000"/>
          </a:p>
          <a:p>
            <a:pPr algn="l">
              <a:lnSpc>
                <a:spcPct val="160000"/>
              </a:lnSpc>
            </a:pPr>
            <a:r>
              <a:rPr kumimoji="1" lang="zh-CN" altLang="en-US" sz="2000" b="1"/>
              <a:t>    体育品德：</a:t>
            </a:r>
            <a:r>
              <a:rPr kumimoji="1" lang="zh-CN" altLang="en-US" sz="2000"/>
              <a:t>通过体操学习和集体活动，培养学生的责任感、团队合作精神和集体荣誉感。在集体项目中，学生能够明确自己的角色和责任，积极主动地与队友沟通协作，相互支持和帮助，为实现团队目标共同努力；在团队面临困难时，勇于承担责任，发挥自己的优势，带领团队克服困难；同时，珍惜团队荣誉，将个人的表现与团队的利益紧密结合，为团队的成功贡献力量 ，在体操运动中塑造良好的体育品德。</a:t>
            </a:r>
            <a:endParaRPr kumimoji="1" lang="zh-CN" altLang="en-US" sz="2000"/>
          </a:p>
        </p:txBody>
      </p:sp>
      <p:sp>
        <p:nvSpPr>
          <p:cNvPr id="24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体育品德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模块教材分析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175539">
            <a:off x="239562" y="1869507"/>
            <a:ext cx="811289" cy="732196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239789" y="1797638"/>
            <a:ext cx="811292" cy="732198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32535" y="1593850"/>
            <a:ext cx="9973945" cy="44335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（一）教材价值与地位​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体操教材在高中体育与健康课程中具有独特而重要的价值与地位。体操运动作为一种综合性的身体运动形式，能够全面锻炼学生的身体，促进身体各部位的协调发展，提高学生的身体素质和运动能力。同时，体操对学生的身体姿态、动作协调性、节奏感和表现力等方面有着极高的要求，通过体操学习，学生能够塑造优美的身体形态，培养良好的审美情趣和艺术修养。此外，体操运动所蕴含的挑战自我、追求卓越的精神以及严格的规则意识，对于培养学生的体育品德和意志品质具有不可替代的作用。它不仅是学生强身健体的重要手段，更是促进学生全面发展、培养健全人格的有效途径，在整个高中体育课程体系中占据着不可或缺的核心地位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32890" y="1966669"/>
            <a:ext cx="310572" cy="28157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313899" y="5677468"/>
            <a:ext cx="1323177" cy="1194179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5300000" flipH="1">
            <a:off x="8978594" y="-1769827"/>
            <a:ext cx="6426811" cy="5800254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5300000" flipH="1">
            <a:off x="6341722" y="5173722"/>
            <a:ext cx="6112410" cy="5516504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900000" flipH="1">
            <a:off x="9361952" y="3210393"/>
            <a:ext cx="894585" cy="807371"/>
          </a:xfrm>
          <a:custGeom>
            <a:avLst/>
            <a:gdLst>
              <a:gd name="connsiteX0" fmla="*/ 24571 w 1213863"/>
              <a:gd name="connsiteY0" fmla="*/ 825210 h 1095519"/>
              <a:gd name="connsiteX1" fmla="*/ 451226 w 1213863"/>
              <a:gd name="connsiteY1" fmla="*/ 89598 h 1095519"/>
              <a:gd name="connsiteX2" fmla="*/ 762638 w 1213863"/>
              <a:gd name="connsiteY2" fmla="*/ 89598 h 1095519"/>
              <a:gd name="connsiteX3" fmla="*/ 1189293 w 1213863"/>
              <a:gd name="connsiteY3" fmla="*/ 825210 h 1095519"/>
              <a:gd name="connsiteX4" fmla="*/ 1033587 w 1213863"/>
              <a:gd name="connsiteY4" fmla="*/ 1095519 h 1095519"/>
              <a:gd name="connsiteX5" fmla="*/ 180277 w 1213863"/>
              <a:gd name="connsiteY5" fmla="*/ 1095519 h 1095519"/>
              <a:gd name="connsiteX6" fmla="*/ 24571 w 1213863"/>
              <a:gd name="connsiteY6" fmla="*/ 825210 h 1095519"/>
            </a:gdLst>
            <a:ahLst/>
            <a:cxnLst/>
            <a:rect l="l" t="t" r="r" b="b"/>
            <a:pathLst>
              <a:path w="1213863" h="1095519">
                <a:moveTo>
                  <a:pt x="24571" y="825210"/>
                </a:moveTo>
                <a:lnTo>
                  <a:pt x="451226" y="89598"/>
                </a:lnTo>
                <a:cubicBezTo>
                  <a:pt x="520515" y="-29866"/>
                  <a:pt x="693349" y="-29866"/>
                  <a:pt x="762638" y="89598"/>
                </a:cubicBezTo>
                <a:lnTo>
                  <a:pt x="1189293" y="825210"/>
                </a:lnTo>
                <a:cubicBezTo>
                  <a:pt x="1258903" y="945227"/>
                  <a:pt x="1172330" y="1095519"/>
                  <a:pt x="1033587" y="1095519"/>
                </a:cubicBezTo>
                <a:lnTo>
                  <a:pt x="180277" y="1095519"/>
                </a:lnTo>
                <a:cubicBezTo>
                  <a:pt x="41534" y="1095519"/>
                  <a:pt x="-45039" y="945227"/>
                  <a:pt x="24571" y="825210"/>
                </a:cubicBezTo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86868" tIns="43434" rIns="86868" bIns="4343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教材价值</a:t>
            </a:r>
            <a:r>
              <a:rPr kumimoji="1" lang="zh-CN" altLang="en-US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与地位</a:t>
            </a:r>
            <a:endParaRPr kumimoji="1" lang="zh-CN" altLang="en-US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>
            <a:off x="6182419" y="1966959"/>
            <a:ext cx="4710" cy="3529601"/>
          </a:xfrm>
          <a:prstGeom prst="line">
            <a:avLst/>
          </a:prstGeom>
          <a:noFill/>
          <a:ln w="9525" cap="sq">
            <a:solidFill>
              <a:schemeClr val="tx2">
                <a:alpha val="100000"/>
              </a:schemeClr>
            </a:solidFill>
            <a:miter/>
          </a:ln>
        </p:spPr>
      </p:cxnSp>
      <p:sp>
        <p:nvSpPr>
          <p:cNvPr id="4" name="标题 1"/>
          <p:cNvSpPr txBox="1"/>
          <p:nvPr/>
        </p:nvSpPr>
        <p:spPr>
          <a:xfrm>
            <a:off x="5861414" y="2704293"/>
            <a:ext cx="642010" cy="6420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61414" y="1324949"/>
            <a:ext cx="642010" cy="64201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61414" y="3912503"/>
            <a:ext cx="642010" cy="64201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861414" y="5365909"/>
            <a:ext cx="642010" cy="6420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14689" y="5519184"/>
            <a:ext cx="335460" cy="33546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003403" y="1466912"/>
            <a:ext cx="358032" cy="35808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98783" y="2852217"/>
            <a:ext cx="367272" cy="34616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018611" y="4074985"/>
            <a:ext cx="327616" cy="31704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30477" y="1761197"/>
            <a:ext cx="4966223" cy="916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精确性与规范性：体操动作对身体各部位的位置、角度、力度和运动轨迹都有极为精确的要求，学生必须严格按照动作规范进行练习，才能准确完成动作，展现出体操的美感和技巧性。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30477" y="4271470"/>
            <a:ext cx="4966223" cy="916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节奏感与表现力：体操运动注重动作的节奏感和表现力，学生需要根据音乐的节奏或动作本身的内在节奏，合理安排动作的速度、力度和停顿，使动作富有韵律感和美感。同时，学生还要通过面部表情、肢体语言等方式展现出自信、积极的精神风貌，赋予体操动作以生命力和感染力，使观众能够感受到体操运动的独特魅力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68138" y="2835710"/>
            <a:ext cx="4966223" cy="916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综合性与协调性：体操动作往往涉及身体多个部位的协同运动，需要学生具备良好的身体协调性和平衡能力。一个简单的体操动作可能需要上肢、下肢、躯干以及头部等部位的密切配合，共同完成复杂的动作组合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68138" y="2499506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特点 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8138" y="5365668"/>
            <a:ext cx="4966223" cy="916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渐进性与挑战性：体操技能的学习具有明显的渐进性，学生需要从简单的基础动作开始练习，逐步掌握难度更高、技术更复杂的动作。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68138" y="5029464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特点 4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0" y="6670040"/>
            <a:ext cx="12192000" cy="187960"/>
          </a:xfrm>
          <a:custGeom>
            <a:avLst/>
            <a:gdLst>
              <a:gd name="connsiteX0" fmla="*/ 0 w 12192000"/>
              <a:gd name="connsiteY0" fmla="*/ 0 h 276447"/>
              <a:gd name="connsiteX1" fmla="*/ 12192000 w 12192000"/>
              <a:gd name="connsiteY1" fmla="*/ 0 h 276447"/>
              <a:gd name="connsiteX2" fmla="*/ 12192000 w 12192000"/>
              <a:gd name="connsiteY2" fmla="*/ 276447 h 276447"/>
              <a:gd name="connsiteX3" fmla="*/ 0 w 12192000"/>
              <a:gd name="connsiteY3" fmla="*/ 276447 h 276447"/>
            </a:gdLst>
            <a:ahLst/>
            <a:cxnLst/>
            <a:rect l="l" t="t" r="r" b="b"/>
            <a:pathLst>
              <a:path w="12192000" h="276447">
                <a:moveTo>
                  <a:pt x="0" y="0"/>
                </a:moveTo>
                <a:lnTo>
                  <a:pt x="12192000" y="0"/>
                </a:lnTo>
                <a:lnTo>
                  <a:pt x="12192000" y="276447"/>
                </a:lnTo>
                <a:lnTo>
                  <a:pt x="0" y="27644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730477" y="1424861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特点 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730477" y="3935134"/>
            <a:ext cx="4966223" cy="336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特点 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技能特点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436360" y="1591310"/>
            <a:ext cx="5260975" cy="108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6436360" y="4101465"/>
            <a:ext cx="5260975" cy="108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373380" y="2678430"/>
            <a:ext cx="5260975" cy="17252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278765" y="5029200"/>
            <a:ext cx="5260975" cy="108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50000"/>
              </a:lnSpc>
            </a:pP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模块学情分析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2334019" flipH="1">
            <a:off x="7581213" y="-1883340"/>
            <a:ext cx="5653505" cy="5653505"/>
          </a:xfrm>
          <a:prstGeom prst="donut">
            <a:avLst>
              <a:gd name="adj" fmla="val 19507"/>
            </a:avLst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  <a:alpha val="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-1301169" y="3068936"/>
            <a:ext cx="7656723" cy="7656723"/>
          </a:xfrm>
          <a:prstGeom prst="ellipse">
            <a:avLst/>
          </a:prstGeom>
          <a:gradFill>
            <a:gsLst>
              <a:gs pos="23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  <a:alpha val="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3462270" y="1741847"/>
            <a:ext cx="2981681" cy="651838"/>
          </a:xfrm>
          <a:custGeom>
            <a:avLst/>
            <a:gdLst>
              <a:gd name="connsiteX0" fmla="*/ 0 w 3351206"/>
              <a:gd name="connsiteY0" fmla="*/ 732622 h 732622"/>
              <a:gd name="connsiteX1" fmla="*/ 897661 w 3351206"/>
              <a:gd name="connsiteY1" fmla="*/ 0 h 732622"/>
              <a:gd name="connsiteX2" fmla="*/ 3351206 w 3351206"/>
              <a:gd name="connsiteY2" fmla="*/ 0 h 732622"/>
              <a:gd name="connsiteX3" fmla="*/ 2826524 w 3351206"/>
              <a:gd name="connsiteY3" fmla="*/ 732622 h 732622"/>
              <a:gd name="connsiteX4" fmla="*/ 0 w 3351206"/>
              <a:gd name="connsiteY4" fmla="*/ 732622 h 732622"/>
            </a:gdLst>
            <a:ahLst/>
            <a:cxnLst/>
            <a:rect l="l" t="t" r="r" b="b"/>
            <a:pathLst>
              <a:path w="3351206" h="732622">
                <a:moveTo>
                  <a:pt x="0" y="732622"/>
                </a:moveTo>
                <a:cubicBezTo>
                  <a:pt x="331304" y="548573"/>
                  <a:pt x="482136" y="3575"/>
                  <a:pt x="897661" y="0"/>
                </a:cubicBezTo>
                <a:lnTo>
                  <a:pt x="3351206" y="0"/>
                </a:lnTo>
                <a:lnTo>
                  <a:pt x="2826524" y="732622"/>
                </a:lnTo>
                <a:lnTo>
                  <a:pt x="0" y="732622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85424" y="1741847"/>
            <a:ext cx="2280618" cy="965505"/>
          </a:xfrm>
          <a:prstGeom prst="roundRect">
            <a:avLst>
              <a:gd name="adj" fmla="val 28142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85424" y="2109425"/>
            <a:ext cx="8221153" cy="3752687"/>
          </a:xfrm>
          <a:prstGeom prst="roundRect">
            <a:avLst>
              <a:gd name="adj" fmla="val 10501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143234" y="2300569"/>
            <a:ext cx="7886520" cy="3403456"/>
          </a:xfrm>
          <a:prstGeom prst="roundRect">
            <a:avLst>
              <a:gd name="adj" fmla="val 10501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527193" y="1939520"/>
            <a:ext cx="988388" cy="163376"/>
          </a:xfrm>
          <a:custGeom>
            <a:avLst/>
            <a:gdLst>
              <a:gd name="connsiteX0" fmla="*/ 978537 w 1110881"/>
              <a:gd name="connsiteY0" fmla="*/ 0 h 183624"/>
              <a:gd name="connsiteX1" fmla="*/ 1060331 w 1110881"/>
              <a:gd name="connsiteY1" fmla="*/ 0 h 183624"/>
              <a:gd name="connsiteX2" fmla="*/ 1110881 w 1110881"/>
              <a:gd name="connsiteY2" fmla="*/ 91885 h 183624"/>
              <a:gd name="connsiteX3" fmla="*/ 1060331 w 1110881"/>
              <a:gd name="connsiteY3" fmla="*/ 183624 h 183624"/>
              <a:gd name="connsiteX4" fmla="*/ 978537 w 1110881"/>
              <a:gd name="connsiteY4" fmla="*/ 183624 h 183624"/>
              <a:gd name="connsiteX5" fmla="*/ 1029087 w 1110881"/>
              <a:gd name="connsiteY5" fmla="*/ 91885 h 183624"/>
              <a:gd name="connsiteX6" fmla="*/ 841366 w 1110881"/>
              <a:gd name="connsiteY6" fmla="*/ 0 h 183624"/>
              <a:gd name="connsiteX7" fmla="*/ 923415 w 1110881"/>
              <a:gd name="connsiteY7" fmla="*/ 0 h 183624"/>
              <a:gd name="connsiteX8" fmla="*/ 973965 w 1110881"/>
              <a:gd name="connsiteY8" fmla="*/ 91885 h 183624"/>
              <a:gd name="connsiteX9" fmla="*/ 923415 w 1110881"/>
              <a:gd name="connsiteY9" fmla="*/ 183624 h 183624"/>
              <a:gd name="connsiteX10" fmla="*/ 841366 w 1110881"/>
              <a:gd name="connsiteY10" fmla="*/ 183624 h 183624"/>
              <a:gd name="connsiteX11" fmla="*/ 892170 w 1110881"/>
              <a:gd name="connsiteY11" fmla="*/ 91885 h 183624"/>
              <a:gd name="connsiteX12" fmla="*/ 704450 w 1110881"/>
              <a:gd name="connsiteY12" fmla="*/ 0 h 183624"/>
              <a:gd name="connsiteX13" fmla="*/ 786244 w 1110881"/>
              <a:gd name="connsiteY13" fmla="*/ 0 h 183624"/>
              <a:gd name="connsiteX14" fmla="*/ 836794 w 1110881"/>
              <a:gd name="connsiteY14" fmla="*/ 91885 h 183624"/>
              <a:gd name="connsiteX15" fmla="*/ 786244 w 1110881"/>
              <a:gd name="connsiteY15" fmla="*/ 183624 h 183624"/>
              <a:gd name="connsiteX16" fmla="*/ 704450 w 1110881"/>
              <a:gd name="connsiteY16" fmla="*/ 183624 h 183624"/>
              <a:gd name="connsiteX17" fmla="*/ 755000 w 1110881"/>
              <a:gd name="connsiteY17" fmla="*/ 91885 h 183624"/>
              <a:gd name="connsiteX18" fmla="*/ 567279 w 1110881"/>
              <a:gd name="connsiteY18" fmla="*/ 0 h 183624"/>
              <a:gd name="connsiteX19" fmla="*/ 649074 w 1110881"/>
              <a:gd name="connsiteY19" fmla="*/ 0 h 183624"/>
              <a:gd name="connsiteX20" fmla="*/ 699623 w 1110881"/>
              <a:gd name="connsiteY20" fmla="*/ 91885 h 183624"/>
              <a:gd name="connsiteX21" fmla="*/ 649074 w 1110881"/>
              <a:gd name="connsiteY21" fmla="*/ 183624 h 183624"/>
              <a:gd name="connsiteX22" fmla="*/ 567279 w 1110881"/>
              <a:gd name="connsiteY22" fmla="*/ 183624 h 183624"/>
              <a:gd name="connsiteX23" fmla="*/ 617829 w 1110881"/>
              <a:gd name="connsiteY23" fmla="*/ 91885 h 183624"/>
              <a:gd name="connsiteX24" fmla="*/ 411258 w 1110881"/>
              <a:gd name="connsiteY24" fmla="*/ 0 h 183624"/>
              <a:gd name="connsiteX25" fmla="*/ 493052 w 1110881"/>
              <a:gd name="connsiteY25" fmla="*/ 0 h 183624"/>
              <a:gd name="connsiteX26" fmla="*/ 543602 w 1110881"/>
              <a:gd name="connsiteY26" fmla="*/ 91885 h 183624"/>
              <a:gd name="connsiteX27" fmla="*/ 493052 w 1110881"/>
              <a:gd name="connsiteY27" fmla="*/ 183624 h 183624"/>
              <a:gd name="connsiteX28" fmla="*/ 411258 w 1110881"/>
              <a:gd name="connsiteY28" fmla="*/ 183624 h 183624"/>
              <a:gd name="connsiteX29" fmla="*/ 461808 w 1110881"/>
              <a:gd name="connsiteY29" fmla="*/ 91885 h 183624"/>
              <a:gd name="connsiteX30" fmla="*/ 274087 w 1110881"/>
              <a:gd name="connsiteY30" fmla="*/ 0 h 183624"/>
              <a:gd name="connsiteX31" fmla="*/ 356135 w 1110881"/>
              <a:gd name="connsiteY31" fmla="*/ 0 h 183624"/>
              <a:gd name="connsiteX32" fmla="*/ 406685 w 1110881"/>
              <a:gd name="connsiteY32" fmla="*/ 91885 h 183624"/>
              <a:gd name="connsiteX33" fmla="*/ 356135 w 1110881"/>
              <a:gd name="connsiteY33" fmla="*/ 183624 h 183624"/>
              <a:gd name="connsiteX34" fmla="*/ 274087 w 1110881"/>
              <a:gd name="connsiteY34" fmla="*/ 183624 h 183624"/>
              <a:gd name="connsiteX35" fmla="*/ 324891 w 1110881"/>
              <a:gd name="connsiteY35" fmla="*/ 91885 h 183624"/>
              <a:gd name="connsiteX36" fmla="*/ 137170 w 1110881"/>
              <a:gd name="connsiteY36" fmla="*/ 0 h 183624"/>
              <a:gd name="connsiteX37" fmla="*/ 218965 w 1110881"/>
              <a:gd name="connsiteY37" fmla="*/ 0 h 183624"/>
              <a:gd name="connsiteX38" fmla="*/ 269515 w 1110881"/>
              <a:gd name="connsiteY38" fmla="*/ 91885 h 183624"/>
              <a:gd name="connsiteX39" fmla="*/ 218965 w 1110881"/>
              <a:gd name="connsiteY39" fmla="*/ 183624 h 183624"/>
              <a:gd name="connsiteX40" fmla="*/ 137170 w 1110881"/>
              <a:gd name="connsiteY40" fmla="*/ 183624 h 183624"/>
              <a:gd name="connsiteX41" fmla="*/ 187721 w 1110881"/>
              <a:gd name="connsiteY41" fmla="*/ 91885 h 183624"/>
              <a:gd name="connsiteX42" fmla="*/ 0 w 1110881"/>
              <a:gd name="connsiteY42" fmla="*/ 0 h 183624"/>
              <a:gd name="connsiteX43" fmla="*/ 81794 w 1110881"/>
              <a:gd name="connsiteY43" fmla="*/ 0 h 183624"/>
              <a:gd name="connsiteX44" fmla="*/ 132344 w 1110881"/>
              <a:gd name="connsiteY44" fmla="*/ 91885 h 183624"/>
              <a:gd name="connsiteX45" fmla="*/ 81794 w 1110881"/>
              <a:gd name="connsiteY45" fmla="*/ 183624 h 183624"/>
              <a:gd name="connsiteX46" fmla="*/ 0 w 1110881"/>
              <a:gd name="connsiteY46" fmla="*/ 183624 h 183624"/>
              <a:gd name="connsiteX47" fmla="*/ 50550 w 1110881"/>
              <a:gd name="connsiteY47" fmla="*/ 91885 h 183624"/>
            </a:gdLst>
            <a:ahLst/>
            <a:cxnLst/>
            <a:rect l="l" t="t" r="r" b="b"/>
            <a:pathLst>
              <a:path w="1110881" h="183624">
                <a:moveTo>
                  <a:pt x="978537" y="0"/>
                </a:moveTo>
                <a:lnTo>
                  <a:pt x="1060331" y="0"/>
                </a:lnTo>
                <a:lnTo>
                  <a:pt x="1110881" y="91885"/>
                </a:lnTo>
                <a:lnTo>
                  <a:pt x="1060331" y="183624"/>
                </a:lnTo>
                <a:lnTo>
                  <a:pt x="978537" y="183624"/>
                </a:lnTo>
                <a:lnTo>
                  <a:pt x="1029087" y="91885"/>
                </a:lnTo>
                <a:close/>
                <a:moveTo>
                  <a:pt x="841366" y="0"/>
                </a:moveTo>
                <a:lnTo>
                  <a:pt x="923415" y="0"/>
                </a:lnTo>
                <a:lnTo>
                  <a:pt x="973965" y="91885"/>
                </a:lnTo>
                <a:lnTo>
                  <a:pt x="923415" y="183624"/>
                </a:lnTo>
                <a:lnTo>
                  <a:pt x="841366" y="183624"/>
                </a:lnTo>
                <a:lnTo>
                  <a:pt x="892170" y="91885"/>
                </a:lnTo>
                <a:close/>
                <a:moveTo>
                  <a:pt x="704450" y="0"/>
                </a:moveTo>
                <a:lnTo>
                  <a:pt x="786244" y="0"/>
                </a:lnTo>
                <a:lnTo>
                  <a:pt x="836794" y="91885"/>
                </a:lnTo>
                <a:lnTo>
                  <a:pt x="786244" y="183624"/>
                </a:lnTo>
                <a:lnTo>
                  <a:pt x="704450" y="183624"/>
                </a:lnTo>
                <a:lnTo>
                  <a:pt x="755000" y="91885"/>
                </a:lnTo>
                <a:close/>
                <a:moveTo>
                  <a:pt x="567279" y="0"/>
                </a:moveTo>
                <a:lnTo>
                  <a:pt x="649074" y="0"/>
                </a:lnTo>
                <a:lnTo>
                  <a:pt x="699623" y="91885"/>
                </a:lnTo>
                <a:lnTo>
                  <a:pt x="649074" y="183624"/>
                </a:lnTo>
                <a:lnTo>
                  <a:pt x="567279" y="183624"/>
                </a:lnTo>
                <a:lnTo>
                  <a:pt x="617829" y="91885"/>
                </a:lnTo>
                <a:close/>
                <a:moveTo>
                  <a:pt x="411258" y="0"/>
                </a:moveTo>
                <a:lnTo>
                  <a:pt x="493052" y="0"/>
                </a:lnTo>
                <a:lnTo>
                  <a:pt x="543602" y="91885"/>
                </a:lnTo>
                <a:lnTo>
                  <a:pt x="493052" y="183624"/>
                </a:lnTo>
                <a:lnTo>
                  <a:pt x="411258" y="183624"/>
                </a:lnTo>
                <a:lnTo>
                  <a:pt x="461808" y="91885"/>
                </a:lnTo>
                <a:close/>
                <a:moveTo>
                  <a:pt x="274087" y="0"/>
                </a:moveTo>
                <a:lnTo>
                  <a:pt x="356135" y="0"/>
                </a:lnTo>
                <a:lnTo>
                  <a:pt x="406685" y="91885"/>
                </a:lnTo>
                <a:lnTo>
                  <a:pt x="356135" y="183624"/>
                </a:lnTo>
                <a:lnTo>
                  <a:pt x="274087" y="183624"/>
                </a:lnTo>
                <a:lnTo>
                  <a:pt x="324891" y="91885"/>
                </a:lnTo>
                <a:close/>
                <a:moveTo>
                  <a:pt x="137170" y="0"/>
                </a:moveTo>
                <a:lnTo>
                  <a:pt x="218965" y="0"/>
                </a:lnTo>
                <a:lnTo>
                  <a:pt x="269515" y="91885"/>
                </a:lnTo>
                <a:lnTo>
                  <a:pt x="218965" y="183624"/>
                </a:lnTo>
                <a:lnTo>
                  <a:pt x="137170" y="183624"/>
                </a:lnTo>
                <a:lnTo>
                  <a:pt x="187721" y="91885"/>
                </a:lnTo>
                <a:close/>
                <a:moveTo>
                  <a:pt x="0" y="0"/>
                </a:moveTo>
                <a:lnTo>
                  <a:pt x="81794" y="0"/>
                </a:lnTo>
                <a:lnTo>
                  <a:pt x="132344" y="91885"/>
                </a:lnTo>
                <a:lnTo>
                  <a:pt x="81794" y="183624"/>
                </a:lnTo>
                <a:lnTo>
                  <a:pt x="0" y="183624"/>
                </a:lnTo>
                <a:lnTo>
                  <a:pt x="50550" y="9188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 w="912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441575" y="2543810"/>
            <a:ext cx="7374890" cy="27597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（一）认知特点​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一年级学生正处于从形象思维向抽象思维加速过渡的关键时期，他们对新鲜事物充满好奇心和探索欲望，具备较强的学习能力和求知欲。在体操学习中，学生能够理解较为复杂的体操理论知识和技术原理，但需要通过直观的演示、生动的案例和实际的操作来加深对知识的理解和掌握。他们开始注重对动作技术的分析和思考，能够在教师的引导下，对自己和他人的体操动作进行评价和反思，具有一定的自主学习和探究学习的能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认知特点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40170" y="1673225"/>
            <a:ext cx="5259705" cy="4766310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71323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8597265" y="-250825"/>
            <a:ext cx="946150" cy="526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29590" y="1673225"/>
            <a:ext cx="5209540" cy="4766310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71323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92150" y="3096895"/>
            <a:ext cx="4899660" cy="20110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 panose="020B0400000000000000"/>
              </a:rPr>
              <a:t>高一年级学生身体发育迅速，各项身体素质处于快速增长阶段。他们的肌肉力量逐渐增强，尤其是大肌肉群的发育较为明显，但小肌肉群的控制能力和协调性还有待进一步提高。学生的心肺功能不断提升，具备了一定的耐力基础，但在进行高强度、长时间的体操训练时，仍容易出现疲劳。此外，学生的骨骼硬度较小、韧性较大，关节活动范围相对较大，但骨骼和关节的稳定性相对较弱，在进行体操训练时需要注意合理安排训练强度和保护措施，避免运动损伤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7" name="标题 1"/>
          <p:cNvSpPr txBox="1"/>
          <p:nvPr/>
        </p:nvSpPr>
        <p:spPr>
          <a:xfrm rot="16200000">
            <a:off x="2645410" y="-209550"/>
            <a:ext cx="977265" cy="52095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189054" y="2104774"/>
            <a:ext cx="3407618" cy="746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  <a:sym typeface="+mn-ea"/>
              </a:rPr>
              <a:t>生理特点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61785" y="3096895"/>
            <a:ext cx="4805045" cy="22586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 panose="020B0400000000000000"/>
              </a:rPr>
              <a:t>在心理方面，高一年级学生的自我意识进一步增强，自尊心和自信心较为强烈，渴望在体育活动中展现自己的能力，获得他人的认可和尊重。他们对体育活动的兴趣逐渐分化，部分学生对体操运动表现出浓厚的兴趣，而另一部分学生可能由于对体操的认知不足或自身身体素质等原因，对体操学习存在一定的畏难情绪。同时，学生的情绪波动较大，在面对体操训练中的困难和挫折时，容易出现焦虑、沮丧等负面情绪，需要教师及时给予关注和引导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722659" y="2104774"/>
            <a:ext cx="3419656" cy="746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心理</a:t>
            </a: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特点</a:t>
            </a:r>
            <a:endParaRPr kumimoji="1" lang="zh-CN" altLang="en-US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身心发展特点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9175" y="1984375"/>
            <a:ext cx="10179050" cy="4422775"/>
          </a:xfrm>
          <a:prstGeom prst="roundRect">
            <a:avLst>
              <a:gd name="adj" fmla="val 293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67485" y="2445385"/>
            <a:ext cx="9283065" cy="3267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2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一年级学生在初中阶段可能接触过一些简单的体操内容，如广播体操、韵律操等，对体操运动有一定的初步认识和基础。但由于初中阶段体育教学的侧重点和课时安排等因素的影响，学生的体操技能水平参差不齐，部分学生可能仅掌握了一些最基本的体操动作，动作的规范性和准确性有待提高；而少数有体操特长或参加过相关训练的学生，则具备相对较高的技能水平。总体而言，学生在进入高中阶段的体操学习时，需要教师根据学生的实际技能基础，进行有针对性的分层教学和个性化指导，满足不同学生的学习需求，促进全体学生的共同发展。</a:t>
            </a:r>
            <a:endParaRPr kumimoji="1" lang="zh-CN" altLang="en-US" sz="20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5663225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ahLst/>
            <a:cxnLst/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58477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ahLst/>
            <a:cxnLst/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653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143016" y="2053778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ahLst/>
            <a:cxnLst/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663225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技能基础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模块主要教学内容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>
              <a:alpha val="4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63473" y="1028700"/>
            <a:ext cx="9848070" cy="522242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dist="38100" dir="540000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798325" y="3449138"/>
            <a:ext cx="1819620" cy="2801983"/>
          </a:xfrm>
          <a:prstGeom prst="rect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087743" y="3802848"/>
            <a:ext cx="1240784" cy="203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464353" y="2759420"/>
            <a:ext cx="487564" cy="48756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dist="381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573781" y="2873182"/>
            <a:ext cx="268709" cy="26004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002426" y="1215327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模块信息元素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392991" y="1408305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34816" y="1489890"/>
            <a:ext cx="458182" cy="378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75797" y="1215327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模块目标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4166362" y="1408305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208145" y="1489710"/>
            <a:ext cx="458470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501542" y="1215327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模块教材分析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6892107" y="1408305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934200" y="1489710"/>
            <a:ext cx="499110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02426" y="2429206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模块学情分析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392991" y="2622184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435100" y="2703830"/>
            <a:ext cx="458470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775797" y="2429206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模块主要教学内容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166362" y="2622184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208145" y="2703830"/>
            <a:ext cx="499110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05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501542" y="2429206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模块教学重难点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6892107" y="2622184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933932" y="2703769"/>
            <a:ext cx="458182" cy="378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06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002426" y="3643085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模块开放式学习环境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1392991" y="3836063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435100" y="3917950"/>
            <a:ext cx="499110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07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4775797" y="3643085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模块过程结构图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flipH="1">
            <a:off x="4166362" y="3836063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208145" y="3917950"/>
            <a:ext cx="498475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08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7501542" y="3643085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模块检测内容及评价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>
            <a:off x="6892107" y="3836063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934200" y="3917950"/>
            <a:ext cx="498475" cy="37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09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2002426" y="4856964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模块教学反思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flipH="1">
            <a:off x="1392991" y="5049942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434816" y="5131527"/>
            <a:ext cx="458182" cy="378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10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4775797" y="4856964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模块作业设计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flipH="1">
            <a:off x="4166362" y="5049942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4208187" y="5131527"/>
            <a:ext cx="458182" cy="378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11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7501542" y="4856964"/>
            <a:ext cx="2080608" cy="9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课时教学设计</a:t>
            </a: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 flipH="1">
            <a:off x="6892107" y="5049942"/>
            <a:ext cx="541832" cy="54183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933932" y="5131527"/>
            <a:ext cx="458182" cy="378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12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21030" y="335280"/>
          <a:ext cx="11169015" cy="62661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591310"/>
                <a:gridCol w="3818890"/>
                <a:gridCol w="1722755"/>
                <a:gridCol w="4036060"/>
              </a:tblGrid>
              <a:tr h="46482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800"/>
                        <a:t>内容要求</a:t>
                      </a:r>
                      <a:endParaRPr lang="en-US" altLang="en-US" sz="18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800"/>
                        <a:t>主要核心内容</a:t>
                      </a:r>
                      <a:endParaRPr lang="en-US" altLang="en-US" sz="18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800"/>
                        <a:t>课时分布</a:t>
                      </a:r>
                      <a:endParaRPr lang="en-US" altLang="en-US" sz="18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800"/>
                        <a:t>课时结构化体现</a:t>
                      </a:r>
                      <a:endParaRPr lang="en-US" altLang="en-US" sz="18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116903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基本知识与技能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基础知识：- 体操安全准则与运动文化- 项目分类与特点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基本技能：- 支撑类（双杠支撑移行）- 摆动类（单杠悬垂摆动）- 滚翻类（前滚翻直腿起）- 空翻诱导训练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1、2、4、7、13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课时1：安全知识+器材检查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课时2：双杠支撑移行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课时4：单杠悬垂摆动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课时7：蹦床团身跳课时13：自选项目高难度突破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6207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技战术运用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 组合动作衔接（前滚翻→纵叉）- 器械组合应用（双杠前摆下→滚翻）- 成套编排策略- 创编实践（音乐-动作契合）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3、5、8、9、12、14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课时3：前滚翻直腿起→纵叉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课时5：双杠前摆下→前滚翻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课时8：单杠组合技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课时9：平衡木综合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课时12：成套编排原则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课时14：小组创编实践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8105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一般体能和专项体能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专项体能：- 推撑力量（倒立爬行）- 空中定向（转体反应）- 成套动作耐力- 爆发力补偿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4、10、11、15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课时10：倒立爬行+转体反应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课时15：成套耐力+爆发力（注：课时4、11为技能类）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6903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展示与比赛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课课赛：- 支撑耐力接力- 动作质量评分赛- 连贯性计时赛小赛季：- 班级体操锦标赛（预赛/决赛）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7、12、16-18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课时6：单项技能挑战赛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课时11：体操模拟全能赛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课时16：锦标赛预赛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课时17：锦标赛决赛</a:t>
                      </a:r>
                      <a:endParaRPr lang="en-US" sz="1200"/>
                    </a:p>
                    <a:p>
                      <a:pPr marL="0" indent="0" algn="l">
                        <a:buNone/>
                      </a:pPr>
                      <a:r>
                        <a:rPr lang="en-US" sz="1200"/>
                        <a:t>课时18：颁奖反思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8168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规则与裁判方法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- FIG简化规则（难度/完成分）- 保护帮助规范- 创编评分维度（技术/艺术/表现力）- 赛事流程管理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渗透在“基本知识与技能、技战术运用、一般体能和专项体能、展示与比赛” 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rowSpan="2"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</a:tcPr>
                </a:tc>
              </a:tr>
              <a:tr h="60833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200"/>
                        <a:t>观赏与评价</a:t>
                      </a:r>
                      <a:endParaRPr lang="en-US" altLang="en-US" sz="1200"/>
                    </a:p>
                  </a:txBody>
                  <a:tcPr marL="0" marR="95250" marT="95250" marB="9525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/>
                        <a:t>- 奥运经典动作解析- 小组创编成果互评- 赛事表现分析- "3星1建议"评价法</a:t>
                      </a:r>
                      <a:endParaRPr lang="en-US" altLang="en-US" sz="1200"/>
                    </a:p>
                  </a:txBody>
                  <a:tcPr marL="95250" marR="95250" marT="95250" marB="95250"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vMerge="1" gridSpan="2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vMerge="1"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036413" y="13113"/>
            <a:ext cx="3051175" cy="6270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48895" y="0"/>
            <a:ext cx="3092450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8812529" y="0"/>
            <a:ext cx="3379471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5365" y="0"/>
            <a:ext cx="3051810" cy="628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18486" y="6258147"/>
            <a:ext cx="3093085" cy="586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基本知识与</a:t>
            </a:r>
            <a:r>
              <a:rPr lang="zh-CN" altLang="en-US" sz="2000" b="1" dirty="0">
                <a:solidFill>
                  <a:schemeClr val="bg1"/>
                </a:solidFill>
              </a:rPr>
              <a:t>技能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044190" y="6270625"/>
            <a:ext cx="3051175" cy="586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技战术运用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40825" y="6272530"/>
            <a:ext cx="3051175" cy="586105"/>
          </a:xfrm>
          <a:prstGeom prst="rect">
            <a:avLst/>
          </a:prstGeom>
          <a:solidFill>
            <a:srgbClr val="00B0F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体育</a:t>
            </a:r>
            <a:r>
              <a:rPr lang="zh-CN" altLang="en-US" sz="2000" b="1" dirty="0">
                <a:solidFill>
                  <a:schemeClr val="bg1"/>
                </a:solidFill>
              </a:rPr>
              <a:t>展示与</a:t>
            </a:r>
            <a:r>
              <a:rPr lang="zh-CN" altLang="en-US" sz="2000" b="1" dirty="0">
                <a:solidFill>
                  <a:schemeClr val="bg1"/>
                </a:solidFill>
              </a:rPr>
              <a:t>比赛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-241" y="5822160"/>
            <a:ext cx="2988000" cy="3398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1.体操安全与运动文化</a:t>
            </a:r>
            <a:endParaRPr lang="en-US" altLang="zh-CN" sz="14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029895" y="4899491"/>
            <a:ext cx="2988000" cy="578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3.</a:t>
            </a:r>
            <a:r>
              <a:rPr sz="1400" dirty="0"/>
              <a:t>组合动作初阶：前滚翻直腿起→纵叉</a:t>
            </a:r>
            <a:endParaRPr sz="1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-241" y="4547974"/>
            <a:ext cx="2988000" cy="5786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</a:t>
            </a:r>
            <a:r>
              <a:rPr lang="zh-CN" altLang="en-US" sz="1400" dirty="0">
                <a:sym typeface="+mn-ea"/>
              </a:rPr>
              <a:t> </a:t>
            </a:r>
            <a:r>
              <a:rPr sz="1400" dirty="0">
                <a:sym typeface="+mn-ea"/>
              </a:rPr>
              <a:t>摆动类技能：• 单杠悬垂摆动</a:t>
            </a:r>
            <a:endParaRPr sz="1400" dirty="0">
              <a:sym typeface="+mn-ea"/>
            </a:endParaRPr>
          </a:p>
          <a:p>
            <a:pPr algn="ctr"/>
            <a:r>
              <a:rPr sz="1400" dirty="0">
                <a:sym typeface="+mn-ea"/>
              </a:rPr>
              <a:t>• 跳箱分腿腾越预摆</a:t>
            </a:r>
            <a:endParaRPr sz="1400" dirty="0"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029895" y="4198421"/>
            <a:ext cx="2988000" cy="5782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  <a:r>
              <a:rPr sz="1400" dirty="0">
                <a:sym typeface="+mn-ea"/>
              </a:rPr>
              <a:t>器械组合应用： 双杠支撑前摆下→前滚翻</a:t>
            </a:r>
            <a:endParaRPr sz="1400" dirty="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180802" y="3949252"/>
            <a:ext cx="2988000" cy="36295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6.</a:t>
            </a:r>
            <a:r>
              <a:rPr sz="1400" dirty="0"/>
              <a:t>单项技能挑战赛</a:t>
            </a:r>
            <a:endParaRPr sz="1400" dirty="0"/>
          </a:p>
        </p:txBody>
      </p:sp>
      <p:sp>
        <p:nvSpPr>
          <p:cNvPr id="43" name="文本框 42"/>
          <p:cNvSpPr txBox="1"/>
          <p:nvPr/>
        </p:nvSpPr>
        <p:spPr>
          <a:xfrm>
            <a:off x="-241" y="3463022"/>
            <a:ext cx="2988000" cy="3629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</a:t>
            </a:r>
            <a:r>
              <a:rPr lang="zh-CN" altLang="en-US" sz="1400" dirty="0"/>
              <a:t>空翻诱导训练： 蹦床团身跳</a:t>
            </a:r>
            <a:endParaRPr lang="zh-CN" altLang="en-US" sz="1400" dirty="0"/>
          </a:p>
        </p:txBody>
      </p:sp>
      <p:sp>
        <p:nvSpPr>
          <p:cNvPr id="45" name="文本框 44"/>
          <p:cNvSpPr txBox="1"/>
          <p:nvPr/>
        </p:nvSpPr>
        <p:spPr>
          <a:xfrm>
            <a:off x="6126972" y="2447381"/>
            <a:ext cx="2988000" cy="5782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10.</a:t>
            </a:r>
            <a:r>
              <a:rPr sz="1400" dirty="0"/>
              <a:t>体操专项体能：</a:t>
            </a:r>
            <a:endParaRPr sz="1400" dirty="0"/>
          </a:p>
          <a:p>
            <a:r>
              <a:rPr sz="1400" dirty="0"/>
              <a:t>推撑力量（倒立爬行）</a:t>
            </a:r>
            <a:endParaRPr sz="1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9180802" y="2002165"/>
            <a:ext cx="2988000" cy="57824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11.</a:t>
            </a:r>
            <a:r>
              <a:rPr sz="1400" dirty="0"/>
              <a:t>体操模拟全能赛</a:t>
            </a:r>
            <a:endParaRPr sz="1400" dirty="0"/>
          </a:p>
          <a:p>
            <a:r>
              <a:rPr sz="1400" dirty="0"/>
              <a:t>自选2项器械+1项技巧</a:t>
            </a:r>
            <a:endParaRPr sz="1400" dirty="0"/>
          </a:p>
        </p:txBody>
      </p:sp>
      <p:cxnSp>
        <p:nvCxnSpPr>
          <p:cNvPr id="62" name="直接箭头连接符 61"/>
          <p:cNvCxnSpPr>
            <a:stCxn id="38" idx="0"/>
            <a:endCxn id="2" idx="2"/>
          </p:cNvCxnSpPr>
          <p:nvPr/>
        </p:nvCxnSpPr>
        <p:spPr>
          <a:xfrm flipV="1">
            <a:off x="1494394" y="5564985"/>
            <a:ext cx="0" cy="25717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3074599" y="3303782"/>
            <a:ext cx="2988000" cy="5784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r>
              <a:rPr sz="1400" dirty="0"/>
              <a:t>单杠组合技：翻身上→支撑后回环→弧形下</a:t>
            </a:r>
            <a:endParaRPr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-241" y="5225152"/>
            <a:ext cx="2988000" cy="3398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2.</a:t>
            </a:r>
            <a:r>
              <a:rPr sz="1400" dirty="0"/>
              <a:t>支撑类基础技能</a:t>
            </a:r>
            <a:endParaRPr sz="1400" dirty="0"/>
          </a:p>
        </p:txBody>
      </p:sp>
      <p:sp>
        <p:nvSpPr>
          <p:cNvPr id="11" name="矩形 10"/>
          <p:cNvSpPr/>
          <p:nvPr/>
        </p:nvSpPr>
        <p:spPr>
          <a:xfrm>
            <a:off x="6095365" y="6272530"/>
            <a:ext cx="3051175" cy="586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一般体能与</a:t>
            </a:r>
            <a:r>
              <a:rPr lang="zh-CN" altLang="en-US" sz="2000" b="1" dirty="0">
                <a:solidFill>
                  <a:schemeClr val="bg1"/>
                </a:solidFill>
              </a:rPr>
              <a:t>专项体能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074599" y="901455"/>
            <a:ext cx="2988000" cy="3631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14.</a:t>
            </a:r>
            <a:r>
              <a:rPr sz="1400" dirty="0"/>
              <a:t>创编实践：小组自编成套动作</a:t>
            </a:r>
            <a:endParaRPr sz="1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-241" y="1290420"/>
            <a:ext cx="2988000" cy="585798"/>
          </a:xfrm>
          <a:prstGeom prst="roundRect">
            <a:avLst>
              <a:gd name="adj" fmla="val 1868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13.</a:t>
            </a:r>
            <a:r>
              <a:rPr lang="zh-CN" altLang="en-US" sz="1400" dirty="0">
                <a:sym typeface="+mn-ea"/>
              </a:rPr>
              <a:t>专长深化： 自选项目高难度动作突破</a:t>
            </a:r>
            <a:endParaRPr lang="zh-CN" altLang="en-US" sz="1400" dirty="0"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074599" y="1687893"/>
            <a:ext cx="2988000" cy="6017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r>
              <a:rPr sz="1400" dirty="0"/>
              <a:t>战术应用：成套动作编排原则</a:t>
            </a:r>
            <a:endParaRPr sz="1400" dirty="0"/>
          </a:p>
          <a:p>
            <a:pPr algn="ctr"/>
            <a:r>
              <a:rPr sz="1400" dirty="0"/>
              <a:t>难度动作分布策略</a:t>
            </a:r>
            <a:endParaRPr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9180802" y="66662"/>
            <a:ext cx="2988000" cy="986323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16-18</a:t>
            </a:r>
            <a:r>
              <a:rPr sz="1400" dirty="0"/>
              <a:t>班级体操锦标赛</a:t>
            </a:r>
            <a:endParaRPr sz="1400" dirty="0"/>
          </a:p>
          <a:p>
            <a:pPr algn="ctr"/>
            <a:r>
              <a:rPr sz="1400" dirty="0"/>
              <a:t>• 16课时：预赛（规定动作）</a:t>
            </a:r>
            <a:endParaRPr sz="1400" dirty="0"/>
          </a:p>
          <a:p>
            <a:pPr algn="ctr"/>
            <a:r>
              <a:rPr sz="1400" dirty="0"/>
              <a:t>• 17课时：决赛（自编成套）</a:t>
            </a:r>
            <a:endParaRPr sz="1400" dirty="0"/>
          </a:p>
          <a:p>
            <a:pPr algn="ctr"/>
            <a:r>
              <a:rPr sz="1400" dirty="0"/>
              <a:t>• 18课时：颁奖与反思</a:t>
            </a:r>
            <a:endParaRPr sz="1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6126972" y="498662"/>
            <a:ext cx="2988000" cy="5784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15.</a:t>
            </a:r>
            <a:r>
              <a:rPr lang="zh-CN" altLang="en-US" sz="1400" dirty="0"/>
              <a:t>赛前体能储备：成套动作耐力训练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099364" y="2581459"/>
            <a:ext cx="2988000" cy="5784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r>
              <a:rPr sz="1400" dirty="0"/>
              <a:t>平衡类综合：平衡木交叉步+转体180°</a:t>
            </a:r>
            <a:endParaRPr sz="1400" dirty="0"/>
          </a:p>
        </p:txBody>
      </p:sp>
      <p:cxnSp>
        <p:nvCxnSpPr>
          <p:cNvPr id="93" name="连接符: 肘形 92"/>
          <p:cNvCxnSpPr>
            <a:stCxn id="43" idx="3"/>
            <a:endCxn id="44" idx="2"/>
          </p:cNvCxnSpPr>
          <p:nvPr/>
        </p:nvCxnSpPr>
        <p:spPr>
          <a:xfrm>
            <a:off x="2988310" y="3644900"/>
            <a:ext cx="1580515" cy="237490"/>
          </a:xfrm>
          <a:prstGeom prst="bentConnector4">
            <a:avLst>
              <a:gd name="adj1" fmla="val 2732"/>
              <a:gd name="adj2" fmla="val 200267"/>
            </a:avLst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连接符: 肘形 9"/>
          <p:cNvCxnSpPr>
            <a:stCxn id="2" idx="3"/>
            <a:endCxn id="39" idx="2"/>
          </p:cNvCxnSpPr>
          <p:nvPr/>
        </p:nvCxnSpPr>
        <p:spPr>
          <a:xfrm>
            <a:off x="2988310" y="5395595"/>
            <a:ext cx="1535430" cy="82550"/>
          </a:xfrm>
          <a:prstGeom prst="bentConnector4">
            <a:avLst>
              <a:gd name="adj1" fmla="val 1365"/>
              <a:gd name="adj2" fmla="val 493846"/>
            </a:avLst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连接符: 肘形 13"/>
          <p:cNvCxnSpPr>
            <a:stCxn id="39" idx="1"/>
            <a:endCxn id="40" idx="2"/>
          </p:cNvCxnSpPr>
          <p:nvPr/>
        </p:nvCxnSpPr>
        <p:spPr>
          <a:xfrm rot="10800000">
            <a:off x="1494155" y="5126355"/>
            <a:ext cx="1535430" cy="628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连接符: 肘形 15"/>
          <p:cNvCxnSpPr>
            <a:stCxn id="40" idx="3"/>
            <a:endCxn id="41" idx="2"/>
          </p:cNvCxnSpPr>
          <p:nvPr/>
        </p:nvCxnSpPr>
        <p:spPr>
          <a:xfrm flipV="1">
            <a:off x="2988310" y="4777105"/>
            <a:ext cx="1535430" cy="6032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连接符: 肘形 23"/>
          <p:cNvCxnSpPr>
            <a:stCxn id="41" idx="3"/>
            <a:endCxn id="42" idx="2"/>
          </p:cNvCxnSpPr>
          <p:nvPr/>
        </p:nvCxnSpPr>
        <p:spPr>
          <a:xfrm flipV="1">
            <a:off x="6017895" y="4312285"/>
            <a:ext cx="4657090" cy="1758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连接符: 肘形 26"/>
          <p:cNvCxnSpPr>
            <a:stCxn id="42" idx="1"/>
            <a:endCxn id="43" idx="2"/>
          </p:cNvCxnSpPr>
          <p:nvPr/>
        </p:nvCxnSpPr>
        <p:spPr>
          <a:xfrm rot="10800000">
            <a:off x="1494155" y="3826510"/>
            <a:ext cx="7686675" cy="3041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44" idx="0"/>
            <a:endCxn id="12" idx="2"/>
          </p:cNvCxnSpPr>
          <p:nvPr/>
        </p:nvCxnSpPr>
        <p:spPr>
          <a:xfrm flipV="1">
            <a:off x="4568599" y="3159637"/>
            <a:ext cx="24765" cy="144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连接符: 肘形 32"/>
          <p:cNvCxnSpPr>
            <a:stCxn id="12" idx="3"/>
            <a:endCxn id="45" idx="2"/>
          </p:cNvCxnSpPr>
          <p:nvPr/>
        </p:nvCxnSpPr>
        <p:spPr>
          <a:xfrm>
            <a:off x="6087745" y="2870835"/>
            <a:ext cx="1533525" cy="154940"/>
          </a:xfrm>
          <a:prstGeom prst="bentConnector4">
            <a:avLst>
              <a:gd name="adj1" fmla="val 1284"/>
              <a:gd name="adj2" fmla="val 340164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连接符: 肘形 34"/>
          <p:cNvCxnSpPr>
            <a:stCxn id="45" idx="3"/>
            <a:endCxn id="46" idx="2"/>
          </p:cNvCxnSpPr>
          <p:nvPr/>
        </p:nvCxnSpPr>
        <p:spPr>
          <a:xfrm flipV="1">
            <a:off x="9115425" y="2580640"/>
            <a:ext cx="1559560" cy="1562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连接符: 肘形 36"/>
          <p:cNvCxnSpPr>
            <a:stCxn id="46" idx="1"/>
            <a:endCxn id="47" idx="2"/>
          </p:cNvCxnSpPr>
          <p:nvPr/>
        </p:nvCxnSpPr>
        <p:spPr>
          <a:xfrm rot="10800000">
            <a:off x="4568825" y="2289810"/>
            <a:ext cx="4612005" cy="1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连接符: 肘形 51"/>
          <p:cNvCxnSpPr>
            <a:stCxn id="47" idx="1"/>
            <a:endCxn id="48" idx="2"/>
          </p:cNvCxnSpPr>
          <p:nvPr/>
        </p:nvCxnSpPr>
        <p:spPr>
          <a:xfrm rot="10800000">
            <a:off x="1494155" y="1876425"/>
            <a:ext cx="1580515" cy="1123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连接符: 肘形 53"/>
          <p:cNvCxnSpPr>
            <a:stCxn id="48" idx="3"/>
            <a:endCxn id="50" idx="2"/>
          </p:cNvCxnSpPr>
          <p:nvPr/>
        </p:nvCxnSpPr>
        <p:spPr>
          <a:xfrm flipV="1">
            <a:off x="2988310" y="1264920"/>
            <a:ext cx="1580515" cy="3187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连接符: 肘形 56"/>
          <p:cNvCxnSpPr>
            <a:stCxn id="50" idx="3"/>
            <a:endCxn id="51" idx="2"/>
          </p:cNvCxnSpPr>
          <p:nvPr/>
        </p:nvCxnSpPr>
        <p:spPr>
          <a:xfrm flipV="1">
            <a:off x="6062980" y="1076960"/>
            <a:ext cx="1558290" cy="63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连接符: 肘形 65"/>
          <p:cNvCxnSpPr>
            <a:stCxn id="51" idx="3"/>
            <a:endCxn id="55" idx="2"/>
          </p:cNvCxnSpPr>
          <p:nvPr/>
        </p:nvCxnSpPr>
        <p:spPr>
          <a:xfrm>
            <a:off x="9115425" y="788035"/>
            <a:ext cx="1559560" cy="264795"/>
          </a:xfrm>
          <a:prstGeom prst="bentConnector4">
            <a:avLst>
              <a:gd name="adj1" fmla="val 2117"/>
              <a:gd name="adj2" fmla="val 199041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86664" y="901455"/>
            <a:ext cx="2988000" cy="3631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400" dirty="0"/>
              <a:t>14.</a:t>
            </a:r>
            <a:r>
              <a:rPr sz="1400" dirty="0"/>
              <a:t>创编实践：小组自编成套动作</a:t>
            </a:r>
            <a:endParaRPr sz="1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086664" y="1687893"/>
            <a:ext cx="2988000" cy="6017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r>
              <a:rPr sz="1400" dirty="0"/>
              <a:t>战术应用：成套动作编排原则</a:t>
            </a:r>
            <a:endParaRPr sz="1400" dirty="0"/>
          </a:p>
          <a:p>
            <a:pPr algn="ctr"/>
            <a:r>
              <a:rPr sz="1400" dirty="0"/>
              <a:t>难度动作分布策略</a:t>
            </a:r>
            <a:endParaRPr sz="1400" dirty="0"/>
          </a:p>
        </p:txBody>
      </p:sp>
      <p:sp>
        <p:nvSpPr>
          <p:cNvPr id="15" name="矩形 14"/>
          <p:cNvSpPr/>
          <p:nvPr/>
        </p:nvSpPr>
        <p:spPr>
          <a:xfrm>
            <a:off x="3056255" y="6270625"/>
            <a:ext cx="3051175" cy="5861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技战术运用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41960" y="4899491"/>
            <a:ext cx="2988000" cy="578444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3.</a:t>
            </a:r>
            <a:r>
              <a:rPr sz="1400" dirty="0"/>
              <a:t>组合动作初阶：前滚翻直腿起→纵叉</a:t>
            </a:r>
            <a:endParaRPr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041960" y="4198421"/>
            <a:ext cx="2988000" cy="57822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  <a:r>
              <a:rPr sz="1400" dirty="0">
                <a:sym typeface="+mn-ea"/>
              </a:rPr>
              <a:t>器械组合应用： 双杠支撑前摆下→前滚翻</a:t>
            </a:r>
            <a:endParaRPr sz="1400" dirty="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86664" y="3303782"/>
            <a:ext cx="2988000" cy="57842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r>
              <a:rPr sz="1400" dirty="0"/>
              <a:t>单杠组合技：翻身上→支撑后回环→弧形下</a:t>
            </a:r>
            <a:endParaRPr sz="1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111429" y="2581459"/>
            <a:ext cx="2988000" cy="57842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r>
              <a:rPr sz="1400" dirty="0"/>
              <a:t>平衡类综合：平衡木交叉步+转体180°</a:t>
            </a:r>
            <a:endParaRPr sz="1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3098729" y="901455"/>
            <a:ext cx="2988000" cy="363157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400" dirty="0"/>
              <a:t>14.</a:t>
            </a:r>
            <a:r>
              <a:rPr sz="1400" dirty="0"/>
              <a:t>创编实践：小组自编成套动作</a:t>
            </a:r>
            <a:endParaRPr sz="1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3098729" y="1687893"/>
            <a:ext cx="2988000" cy="601734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r>
              <a:rPr sz="1400" dirty="0"/>
              <a:t>战术应用：成套动作编排原则</a:t>
            </a:r>
            <a:endParaRPr sz="1400" dirty="0"/>
          </a:p>
          <a:p>
            <a:pPr algn="ctr"/>
            <a:r>
              <a:rPr sz="1400" dirty="0"/>
              <a:t>难度动作分布策略</a:t>
            </a:r>
            <a:endParaRPr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模块教学重难点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06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50830" y="1661289"/>
            <a:ext cx="5258520" cy="3776846"/>
          </a:xfrm>
          <a:custGeom>
            <a:avLst/>
            <a:gdLst>
              <a:gd name="connsiteX0" fmla="*/ 350238 w 5258520"/>
              <a:gd name="connsiteY0" fmla="*/ 0 h 3776846"/>
              <a:gd name="connsiteX1" fmla="*/ 1421748 w 5258520"/>
              <a:gd name="connsiteY1" fmla="*/ 0 h 3776846"/>
              <a:gd name="connsiteX2" fmla="*/ 1595841 w 5258520"/>
              <a:gd name="connsiteY2" fmla="*/ 0 h 3776846"/>
              <a:gd name="connsiteX3" fmla="*/ 2506321 w 5258520"/>
              <a:gd name="connsiteY3" fmla="*/ 0 h 3776846"/>
              <a:gd name="connsiteX4" fmla="*/ 2667351 w 5258520"/>
              <a:gd name="connsiteY4" fmla="*/ 0 h 3776846"/>
              <a:gd name="connsiteX5" fmla="*/ 3662679 w 5258520"/>
              <a:gd name="connsiteY5" fmla="*/ 0 h 3776846"/>
              <a:gd name="connsiteX6" fmla="*/ 3751924 w 5258520"/>
              <a:gd name="connsiteY6" fmla="*/ 0 h 3776846"/>
              <a:gd name="connsiteX7" fmla="*/ 4908282 w 5258520"/>
              <a:gd name="connsiteY7" fmla="*/ 0 h 3776846"/>
              <a:gd name="connsiteX8" fmla="*/ 5258520 w 5258520"/>
              <a:gd name="connsiteY8" fmla="*/ 361656 h 3776846"/>
              <a:gd name="connsiteX9" fmla="*/ 5258520 w 5258520"/>
              <a:gd name="connsiteY9" fmla="*/ 972817 h 3776846"/>
              <a:gd name="connsiteX10" fmla="*/ 5258520 w 5258520"/>
              <a:gd name="connsiteY10" fmla="*/ 3165685 h 3776846"/>
              <a:gd name="connsiteX11" fmla="*/ 5258520 w 5258520"/>
              <a:gd name="connsiteY11" fmla="*/ 3776846 h 3776846"/>
              <a:gd name="connsiteX12" fmla="*/ 4102162 w 5258520"/>
              <a:gd name="connsiteY12" fmla="*/ 3776846 h 3776846"/>
              <a:gd name="connsiteX13" fmla="*/ 4013945 w 5258520"/>
              <a:gd name="connsiteY13" fmla="*/ 3776846 h 3776846"/>
              <a:gd name="connsiteX14" fmla="*/ 3017589 w 5258520"/>
              <a:gd name="connsiteY14" fmla="*/ 3776846 h 3776846"/>
              <a:gd name="connsiteX15" fmla="*/ 2857587 w 5258520"/>
              <a:gd name="connsiteY15" fmla="*/ 3776846 h 3776846"/>
              <a:gd name="connsiteX16" fmla="*/ 1946079 w 5258520"/>
              <a:gd name="connsiteY16" fmla="*/ 3776846 h 3776846"/>
              <a:gd name="connsiteX17" fmla="*/ 1773014 w 5258520"/>
              <a:gd name="connsiteY17" fmla="*/ 3776846 h 3776846"/>
              <a:gd name="connsiteX18" fmla="*/ 701504 w 5258520"/>
              <a:gd name="connsiteY18" fmla="*/ 3776846 h 3776846"/>
              <a:gd name="connsiteX19" fmla="*/ 0 w 5258520"/>
              <a:gd name="connsiteY19" fmla="*/ 3052462 h 3776846"/>
              <a:gd name="connsiteX20" fmla="*/ 0 w 5258520"/>
              <a:gd name="connsiteY20" fmla="*/ 2441301 h 3776846"/>
              <a:gd name="connsiteX21" fmla="*/ 0 w 5258520"/>
              <a:gd name="connsiteY21" fmla="*/ 972817 h 3776846"/>
              <a:gd name="connsiteX22" fmla="*/ 0 w 5258520"/>
              <a:gd name="connsiteY22" fmla="*/ 361656 h 3776846"/>
              <a:gd name="connsiteX23" fmla="*/ 350238 w 5258520"/>
              <a:gd name="connsiteY23" fmla="*/ 0 h 3776846"/>
            </a:gdLst>
            <a:ahLst/>
            <a:cxnLst/>
            <a:rect l="l" t="t" r="r" b="b"/>
            <a:pathLst>
              <a:path w="5258520" h="3776846">
                <a:moveTo>
                  <a:pt x="350238" y="0"/>
                </a:moveTo>
                <a:lnTo>
                  <a:pt x="1421748" y="0"/>
                </a:lnTo>
                <a:lnTo>
                  <a:pt x="1595841" y="0"/>
                </a:lnTo>
                <a:lnTo>
                  <a:pt x="2506321" y="0"/>
                </a:lnTo>
                <a:lnTo>
                  <a:pt x="2667351" y="0"/>
                </a:lnTo>
                <a:lnTo>
                  <a:pt x="3662679" y="0"/>
                </a:lnTo>
                <a:lnTo>
                  <a:pt x="3751924" y="0"/>
                </a:lnTo>
                <a:lnTo>
                  <a:pt x="4908282" y="0"/>
                </a:lnTo>
                <a:cubicBezTo>
                  <a:pt x="5101663" y="0"/>
                  <a:pt x="5258520" y="161928"/>
                  <a:pt x="5258520" y="361656"/>
                </a:cubicBezTo>
                <a:lnTo>
                  <a:pt x="5258520" y="972817"/>
                </a:lnTo>
                <a:lnTo>
                  <a:pt x="5258520" y="3165685"/>
                </a:lnTo>
                <a:lnTo>
                  <a:pt x="5258520" y="3776846"/>
                </a:lnTo>
                <a:lnTo>
                  <a:pt x="4102162" y="3776846"/>
                </a:lnTo>
                <a:lnTo>
                  <a:pt x="4013945" y="3776846"/>
                </a:lnTo>
                <a:lnTo>
                  <a:pt x="3017589" y="3776846"/>
                </a:lnTo>
                <a:lnTo>
                  <a:pt x="2857587" y="3776846"/>
                </a:lnTo>
                <a:lnTo>
                  <a:pt x="1946079" y="3776846"/>
                </a:lnTo>
                <a:lnTo>
                  <a:pt x="1773014" y="3776846"/>
                </a:lnTo>
                <a:lnTo>
                  <a:pt x="701504" y="3776846"/>
                </a:lnTo>
                <a:cubicBezTo>
                  <a:pt x="314056" y="3776846"/>
                  <a:pt x="0" y="3452495"/>
                  <a:pt x="0" y="3052462"/>
                </a:cubicBezTo>
                <a:lnTo>
                  <a:pt x="0" y="2441301"/>
                </a:lnTo>
                <a:lnTo>
                  <a:pt x="0" y="972817"/>
                </a:lnTo>
                <a:lnTo>
                  <a:pt x="0" y="361656"/>
                </a:lnTo>
                <a:cubicBezTo>
                  <a:pt x="0" y="161928"/>
                  <a:pt x="156788" y="0"/>
                  <a:pt x="350238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7409" y="1661289"/>
            <a:ext cx="5258520" cy="3776846"/>
          </a:xfrm>
          <a:custGeom>
            <a:avLst/>
            <a:gdLst>
              <a:gd name="connsiteX0" fmla="*/ 350238 w 5258520"/>
              <a:gd name="connsiteY0" fmla="*/ 0 h 3776846"/>
              <a:gd name="connsiteX1" fmla="*/ 1421748 w 5258520"/>
              <a:gd name="connsiteY1" fmla="*/ 0 h 3776846"/>
              <a:gd name="connsiteX2" fmla="*/ 1595841 w 5258520"/>
              <a:gd name="connsiteY2" fmla="*/ 0 h 3776846"/>
              <a:gd name="connsiteX3" fmla="*/ 2506321 w 5258520"/>
              <a:gd name="connsiteY3" fmla="*/ 0 h 3776846"/>
              <a:gd name="connsiteX4" fmla="*/ 2667351 w 5258520"/>
              <a:gd name="connsiteY4" fmla="*/ 0 h 3776846"/>
              <a:gd name="connsiteX5" fmla="*/ 3662679 w 5258520"/>
              <a:gd name="connsiteY5" fmla="*/ 0 h 3776846"/>
              <a:gd name="connsiteX6" fmla="*/ 3751924 w 5258520"/>
              <a:gd name="connsiteY6" fmla="*/ 0 h 3776846"/>
              <a:gd name="connsiteX7" fmla="*/ 4908282 w 5258520"/>
              <a:gd name="connsiteY7" fmla="*/ 0 h 3776846"/>
              <a:gd name="connsiteX8" fmla="*/ 5258520 w 5258520"/>
              <a:gd name="connsiteY8" fmla="*/ 361656 h 3776846"/>
              <a:gd name="connsiteX9" fmla="*/ 5258520 w 5258520"/>
              <a:gd name="connsiteY9" fmla="*/ 972817 h 3776846"/>
              <a:gd name="connsiteX10" fmla="*/ 5258520 w 5258520"/>
              <a:gd name="connsiteY10" fmla="*/ 3165685 h 3776846"/>
              <a:gd name="connsiteX11" fmla="*/ 5258520 w 5258520"/>
              <a:gd name="connsiteY11" fmla="*/ 3776846 h 3776846"/>
              <a:gd name="connsiteX12" fmla="*/ 4102162 w 5258520"/>
              <a:gd name="connsiteY12" fmla="*/ 3776846 h 3776846"/>
              <a:gd name="connsiteX13" fmla="*/ 4013945 w 5258520"/>
              <a:gd name="connsiteY13" fmla="*/ 3776846 h 3776846"/>
              <a:gd name="connsiteX14" fmla="*/ 3017589 w 5258520"/>
              <a:gd name="connsiteY14" fmla="*/ 3776846 h 3776846"/>
              <a:gd name="connsiteX15" fmla="*/ 2857587 w 5258520"/>
              <a:gd name="connsiteY15" fmla="*/ 3776846 h 3776846"/>
              <a:gd name="connsiteX16" fmla="*/ 1946079 w 5258520"/>
              <a:gd name="connsiteY16" fmla="*/ 3776846 h 3776846"/>
              <a:gd name="connsiteX17" fmla="*/ 1773014 w 5258520"/>
              <a:gd name="connsiteY17" fmla="*/ 3776846 h 3776846"/>
              <a:gd name="connsiteX18" fmla="*/ 701504 w 5258520"/>
              <a:gd name="connsiteY18" fmla="*/ 3776846 h 3776846"/>
              <a:gd name="connsiteX19" fmla="*/ 0 w 5258520"/>
              <a:gd name="connsiteY19" fmla="*/ 3052462 h 3776846"/>
              <a:gd name="connsiteX20" fmla="*/ 0 w 5258520"/>
              <a:gd name="connsiteY20" fmla="*/ 2441301 h 3776846"/>
              <a:gd name="connsiteX21" fmla="*/ 0 w 5258520"/>
              <a:gd name="connsiteY21" fmla="*/ 972817 h 3776846"/>
              <a:gd name="connsiteX22" fmla="*/ 0 w 5258520"/>
              <a:gd name="connsiteY22" fmla="*/ 361656 h 3776846"/>
              <a:gd name="connsiteX23" fmla="*/ 350238 w 5258520"/>
              <a:gd name="connsiteY23" fmla="*/ 0 h 3776846"/>
            </a:gdLst>
            <a:ahLst/>
            <a:cxnLst/>
            <a:rect l="l" t="t" r="r" b="b"/>
            <a:pathLst>
              <a:path w="5258520" h="3776846">
                <a:moveTo>
                  <a:pt x="350238" y="0"/>
                </a:moveTo>
                <a:lnTo>
                  <a:pt x="1421748" y="0"/>
                </a:lnTo>
                <a:lnTo>
                  <a:pt x="1595841" y="0"/>
                </a:lnTo>
                <a:lnTo>
                  <a:pt x="2506321" y="0"/>
                </a:lnTo>
                <a:lnTo>
                  <a:pt x="2667351" y="0"/>
                </a:lnTo>
                <a:lnTo>
                  <a:pt x="3662679" y="0"/>
                </a:lnTo>
                <a:lnTo>
                  <a:pt x="3751924" y="0"/>
                </a:lnTo>
                <a:lnTo>
                  <a:pt x="4908282" y="0"/>
                </a:lnTo>
                <a:cubicBezTo>
                  <a:pt x="5101663" y="0"/>
                  <a:pt x="5258520" y="161928"/>
                  <a:pt x="5258520" y="361656"/>
                </a:cubicBezTo>
                <a:lnTo>
                  <a:pt x="5258520" y="972817"/>
                </a:lnTo>
                <a:lnTo>
                  <a:pt x="5258520" y="3165685"/>
                </a:lnTo>
                <a:lnTo>
                  <a:pt x="5258520" y="3776846"/>
                </a:lnTo>
                <a:lnTo>
                  <a:pt x="4102162" y="3776846"/>
                </a:lnTo>
                <a:lnTo>
                  <a:pt x="4013945" y="3776846"/>
                </a:lnTo>
                <a:lnTo>
                  <a:pt x="3017589" y="3776846"/>
                </a:lnTo>
                <a:lnTo>
                  <a:pt x="2857587" y="3776846"/>
                </a:lnTo>
                <a:lnTo>
                  <a:pt x="1946079" y="3776846"/>
                </a:lnTo>
                <a:lnTo>
                  <a:pt x="1773014" y="3776846"/>
                </a:lnTo>
                <a:lnTo>
                  <a:pt x="701504" y="3776846"/>
                </a:lnTo>
                <a:cubicBezTo>
                  <a:pt x="314056" y="3776846"/>
                  <a:pt x="0" y="3452495"/>
                  <a:pt x="0" y="3052462"/>
                </a:cubicBezTo>
                <a:lnTo>
                  <a:pt x="0" y="2441301"/>
                </a:lnTo>
                <a:lnTo>
                  <a:pt x="0" y="972817"/>
                </a:lnTo>
                <a:lnTo>
                  <a:pt x="0" y="361656"/>
                </a:lnTo>
                <a:cubicBezTo>
                  <a:pt x="0" y="161928"/>
                  <a:pt x="156788" y="0"/>
                  <a:pt x="350238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>
            <a:off x="727393" y="5686976"/>
            <a:ext cx="10737215" cy="0"/>
          </a:xfrm>
          <a:prstGeom prst="line">
            <a:avLst/>
          </a:prstGeom>
          <a:noFill/>
          <a:ln w="63500" cap="rnd">
            <a:solidFill>
              <a:schemeClr val="bg1">
                <a:lumMod val="85000"/>
              </a:schemeClr>
            </a:solidFill>
            <a:round/>
          </a:ln>
        </p:spPr>
      </p:cxnSp>
      <p:sp>
        <p:nvSpPr>
          <p:cNvPr id="6" name="标题 1"/>
          <p:cNvSpPr txBox="1"/>
          <p:nvPr/>
        </p:nvSpPr>
        <p:spPr>
          <a:xfrm>
            <a:off x="6250830" y="1661290"/>
            <a:ext cx="5258521" cy="563305"/>
          </a:xfrm>
          <a:custGeom>
            <a:avLst/>
            <a:gdLst>
              <a:gd name="connsiteX0" fmla="*/ 350238 w 5258521"/>
              <a:gd name="connsiteY0" fmla="*/ 0 h 563305"/>
              <a:gd name="connsiteX1" fmla="*/ 1526690 w 5258521"/>
              <a:gd name="connsiteY1" fmla="*/ 0 h 563305"/>
              <a:gd name="connsiteX2" fmla="*/ 1595841 w 5258521"/>
              <a:gd name="connsiteY2" fmla="*/ 0 h 563305"/>
              <a:gd name="connsiteX3" fmla="*/ 2772293 w 5258521"/>
              <a:gd name="connsiteY3" fmla="*/ 0 h 563305"/>
              <a:gd name="connsiteX4" fmla="*/ 2798192 w 5258521"/>
              <a:gd name="connsiteY4" fmla="*/ 2694 h 563305"/>
              <a:gd name="connsiteX5" fmla="*/ 2824091 w 5258521"/>
              <a:gd name="connsiteY5" fmla="*/ 0 h 563305"/>
              <a:gd name="connsiteX6" fmla="*/ 3662680 w 5258521"/>
              <a:gd name="connsiteY6" fmla="*/ 0 h 563305"/>
              <a:gd name="connsiteX7" fmla="*/ 4069694 w 5258521"/>
              <a:gd name="connsiteY7" fmla="*/ 0 h 563305"/>
              <a:gd name="connsiteX8" fmla="*/ 4908283 w 5258521"/>
              <a:gd name="connsiteY8" fmla="*/ 0 h 563305"/>
              <a:gd name="connsiteX9" fmla="*/ 5258521 w 5258521"/>
              <a:gd name="connsiteY9" fmla="*/ 361406 h 563305"/>
              <a:gd name="connsiteX10" fmla="*/ 5258521 w 5258521"/>
              <a:gd name="connsiteY10" fmla="*/ 563305 h 563305"/>
              <a:gd name="connsiteX11" fmla="*/ 4419932 w 5258521"/>
              <a:gd name="connsiteY11" fmla="*/ 563305 h 563305"/>
              <a:gd name="connsiteX12" fmla="*/ 3312442 w 5258521"/>
              <a:gd name="connsiteY12" fmla="*/ 563305 h 563305"/>
              <a:gd name="connsiteX13" fmla="*/ 3122531 w 5258521"/>
              <a:gd name="connsiteY13" fmla="*/ 563305 h 563305"/>
              <a:gd name="connsiteX14" fmla="*/ 2473853 w 5258521"/>
              <a:gd name="connsiteY14" fmla="*/ 563305 h 563305"/>
              <a:gd name="connsiteX15" fmla="*/ 1946079 w 5258521"/>
              <a:gd name="connsiteY15" fmla="*/ 563305 h 563305"/>
              <a:gd name="connsiteX16" fmla="*/ 1176452 w 5258521"/>
              <a:gd name="connsiteY16" fmla="*/ 563305 h 563305"/>
              <a:gd name="connsiteX17" fmla="*/ 0 w 5258521"/>
              <a:gd name="connsiteY17" fmla="*/ 563305 h 563305"/>
              <a:gd name="connsiteX18" fmla="*/ 0 w 5258521"/>
              <a:gd name="connsiteY18" fmla="*/ 361406 h 563305"/>
              <a:gd name="connsiteX19" fmla="*/ 350238 w 5258521"/>
              <a:gd name="connsiteY19" fmla="*/ 0 h 563305"/>
            </a:gdLst>
            <a:ahLst/>
            <a:cxnLst/>
            <a:rect l="l" t="t" r="r" b="b"/>
            <a:pathLst>
              <a:path w="5258521" h="563305">
                <a:moveTo>
                  <a:pt x="350238" y="0"/>
                </a:moveTo>
                <a:lnTo>
                  <a:pt x="1526690" y="0"/>
                </a:lnTo>
                <a:lnTo>
                  <a:pt x="1595841" y="0"/>
                </a:lnTo>
                <a:lnTo>
                  <a:pt x="2772293" y="0"/>
                </a:lnTo>
                <a:lnTo>
                  <a:pt x="2798192" y="2694"/>
                </a:lnTo>
                <a:lnTo>
                  <a:pt x="2824091" y="0"/>
                </a:lnTo>
                <a:lnTo>
                  <a:pt x="3662680" y="0"/>
                </a:lnTo>
                <a:lnTo>
                  <a:pt x="4069694" y="0"/>
                </a:lnTo>
                <a:lnTo>
                  <a:pt x="4908283" y="0"/>
                </a:lnTo>
                <a:cubicBezTo>
                  <a:pt x="5101732" y="0"/>
                  <a:pt x="5258521" y="161816"/>
                  <a:pt x="5258521" y="361406"/>
                </a:cubicBezTo>
                <a:lnTo>
                  <a:pt x="5258521" y="563305"/>
                </a:lnTo>
                <a:lnTo>
                  <a:pt x="4419932" y="563305"/>
                </a:lnTo>
                <a:lnTo>
                  <a:pt x="3312442" y="563305"/>
                </a:lnTo>
                <a:lnTo>
                  <a:pt x="3122531" y="563305"/>
                </a:lnTo>
                <a:lnTo>
                  <a:pt x="2473853" y="563305"/>
                </a:lnTo>
                <a:lnTo>
                  <a:pt x="1946079" y="563305"/>
                </a:lnTo>
                <a:lnTo>
                  <a:pt x="1176452" y="563305"/>
                </a:lnTo>
                <a:lnTo>
                  <a:pt x="0" y="563305"/>
                </a:lnTo>
                <a:lnTo>
                  <a:pt x="0" y="361406"/>
                </a:lnTo>
                <a:cubicBezTo>
                  <a:pt x="0" y="161816"/>
                  <a:pt x="156788" y="0"/>
                  <a:pt x="35023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80494" y="145131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477093" y="1548024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581640" y="5469976"/>
            <a:ext cx="596900" cy="596305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676678" y="1730627"/>
            <a:ext cx="406825" cy="44069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86597" y="2365055"/>
            <a:ext cx="4586986" cy="6074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388735" y="2791460"/>
            <a:ext cx="5120640" cy="2256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 panose="020B0400000000000000"/>
                <a:sym typeface="+mn-ea"/>
              </a:rPr>
              <a:t>提高学生在复杂动作和高难度动作中的身体控制能力和协调性，确保动作的准确性和稳定性；培养学生的体操表现力和艺术感染力，使其能够在展示或比赛中充分展现出体操运动的美感和魅力；克服学生在学习过程中可能出现的畏难情绪和心理障碍，增强学生的自信心和毅力，保持持续的学习动力。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67409" y="1661290"/>
            <a:ext cx="5258521" cy="563305"/>
          </a:xfrm>
          <a:custGeom>
            <a:avLst/>
            <a:gdLst>
              <a:gd name="connsiteX0" fmla="*/ 350238 w 5258521"/>
              <a:gd name="connsiteY0" fmla="*/ 0 h 563305"/>
              <a:gd name="connsiteX1" fmla="*/ 1526690 w 5258521"/>
              <a:gd name="connsiteY1" fmla="*/ 0 h 563305"/>
              <a:gd name="connsiteX2" fmla="*/ 1595841 w 5258521"/>
              <a:gd name="connsiteY2" fmla="*/ 0 h 563305"/>
              <a:gd name="connsiteX3" fmla="*/ 2772293 w 5258521"/>
              <a:gd name="connsiteY3" fmla="*/ 0 h 563305"/>
              <a:gd name="connsiteX4" fmla="*/ 2798192 w 5258521"/>
              <a:gd name="connsiteY4" fmla="*/ 2694 h 563305"/>
              <a:gd name="connsiteX5" fmla="*/ 2824091 w 5258521"/>
              <a:gd name="connsiteY5" fmla="*/ 0 h 563305"/>
              <a:gd name="connsiteX6" fmla="*/ 3662680 w 5258521"/>
              <a:gd name="connsiteY6" fmla="*/ 0 h 563305"/>
              <a:gd name="connsiteX7" fmla="*/ 4069694 w 5258521"/>
              <a:gd name="connsiteY7" fmla="*/ 0 h 563305"/>
              <a:gd name="connsiteX8" fmla="*/ 4908283 w 5258521"/>
              <a:gd name="connsiteY8" fmla="*/ 0 h 563305"/>
              <a:gd name="connsiteX9" fmla="*/ 5258521 w 5258521"/>
              <a:gd name="connsiteY9" fmla="*/ 361406 h 563305"/>
              <a:gd name="connsiteX10" fmla="*/ 5258521 w 5258521"/>
              <a:gd name="connsiteY10" fmla="*/ 563305 h 563305"/>
              <a:gd name="connsiteX11" fmla="*/ 4419932 w 5258521"/>
              <a:gd name="connsiteY11" fmla="*/ 563305 h 563305"/>
              <a:gd name="connsiteX12" fmla="*/ 3312442 w 5258521"/>
              <a:gd name="connsiteY12" fmla="*/ 563305 h 563305"/>
              <a:gd name="connsiteX13" fmla="*/ 3122531 w 5258521"/>
              <a:gd name="connsiteY13" fmla="*/ 563305 h 563305"/>
              <a:gd name="connsiteX14" fmla="*/ 2473853 w 5258521"/>
              <a:gd name="connsiteY14" fmla="*/ 563305 h 563305"/>
              <a:gd name="connsiteX15" fmla="*/ 1946079 w 5258521"/>
              <a:gd name="connsiteY15" fmla="*/ 563305 h 563305"/>
              <a:gd name="connsiteX16" fmla="*/ 1176452 w 5258521"/>
              <a:gd name="connsiteY16" fmla="*/ 563305 h 563305"/>
              <a:gd name="connsiteX17" fmla="*/ 0 w 5258521"/>
              <a:gd name="connsiteY17" fmla="*/ 563305 h 563305"/>
              <a:gd name="connsiteX18" fmla="*/ 0 w 5258521"/>
              <a:gd name="connsiteY18" fmla="*/ 361406 h 563305"/>
              <a:gd name="connsiteX19" fmla="*/ 350238 w 5258521"/>
              <a:gd name="connsiteY19" fmla="*/ 0 h 563305"/>
            </a:gdLst>
            <a:ahLst/>
            <a:cxnLst/>
            <a:rect l="l" t="t" r="r" b="b"/>
            <a:pathLst>
              <a:path w="5258521" h="563305">
                <a:moveTo>
                  <a:pt x="350238" y="0"/>
                </a:moveTo>
                <a:lnTo>
                  <a:pt x="1526690" y="0"/>
                </a:lnTo>
                <a:lnTo>
                  <a:pt x="1595841" y="0"/>
                </a:lnTo>
                <a:lnTo>
                  <a:pt x="2772293" y="0"/>
                </a:lnTo>
                <a:lnTo>
                  <a:pt x="2798192" y="2694"/>
                </a:lnTo>
                <a:lnTo>
                  <a:pt x="2824091" y="0"/>
                </a:lnTo>
                <a:lnTo>
                  <a:pt x="3662680" y="0"/>
                </a:lnTo>
                <a:lnTo>
                  <a:pt x="4069694" y="0"/>
                </a:lnTo>
                <a:lnTo>
                  <a:pt x="4908283" y="0"/>
                </a:lnTo>
                <a:cubicBezTo>
                  <a:pt x="5101732" y="0"/>
                  <a:pt x="5258521" y="161816"/>
                  <a:pt x="5258521" y="361406"/>
                </a:cubicBezTo>
                <a:lnTo>
                  <a:pt x="5258521" y="563305"/>
                </a:lnTo>
                <a:lnTo>
                  <a:pt x="4419932" y="563305"/>
                </a:lnTo>
                <a:lnTo>
                  <a:pt x="3312442" y="563305"/>
                </a:lnTo>
                <a:lnTo>
                  <a:pt x="3122531" y="563305"/>
                </a:lnTo>
                <a:lnTo>
                  <a:pt x="2473853" y="563305"/>
                </a:lnTo>
                <a:lnTo>
                  <a:pt x="1946079" y="563305"/>
                </a:lnTo>
                <a:lnTo>
                  <a:pt x="1176452" y="563305"/>
                </a:lnTo>
                <a:lnTo>
                  <a:pt x="0" y="563305"/>
                </a:lnTo>
                <a:lnTo>
                  <a:pt x="0" y="361406"/>
                </a:lnTo>
                <a:cubicBezTo>
                  <a:pt x="0" y="161816"/>
                  <a:pt x="156788" y="0"/>
                  <a:pt x="35023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97073" y="145131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893672" y="1548024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3176" y="2362200"/>
            <a:ext cx="4586986" cy="610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33120" y="2791460"/>
            <a:ext cx="5013325" cy="24555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学生能够熟练掌握体操的基本技术动作，形成正确的动作定型；理解和运用体操的技战术知识，提高在展示或比赛中的运动表现；通过体能训练，有效提升身体素质，满足体操运动的需求；培养学生对体操运动的兴趣和积极参与的态度，形成良好的运动习惯。​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044986" y="1730627"/>
            <a:ext cx="503367" cy="44069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998219" y="5469976"/>
            <a:ext cx="596900" cy="596305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692276" y="5588000"/>
            <a:ext cx="1221486" cy="343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/>
                <a:ea typeface="OPPOSans B" panose="00020600040101010101"/>
                <a:cs typeface="OPPOSans B" panose="00020600040101010101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267576" y="5588000"/>
            <a:ext cx="1221486" cy="343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/>
                <a:ea typeface="OPPOSans B" panose="00020600040101010101"/>
                <a:cs typeface="OPPOSans B" panose="00020600040101010101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学生学习的重难点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26270" y="1479202"/>
            <a:ext cx="4855167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26150" y="2271395"/>
            <a:ext cx="5507990" cy="1356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技巧项目中的滚翻、倒立、平衡和翻腾动作，以及器械体操项目（如双杠）中的支撑、摆动、转体等基本动作技术是学习的重点内容，这些动作是构成体操运动的基础，直接影响学生的学习效果和运动表现。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cxnSp>
        <p:nvCxnSpPr>
          <p:cNvPr id="5" name="线条 1"/>
          <p:cNvCxnSpPr/>
          <p:nvPr/>
        </p:nvCxnSpPr>
        <p:spPr>
          <a:xfrm>
            <a:off x="6026269" y="2137130"/>
            <a:ext cx="4855167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660480" y="5167316"/>
            <a:ext cx="2021122" cy="202112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26270" y="3627613"/>
            <a:ext cx="4855167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26150" y="4418965"/>
            <a:ext cx="5508625" cy="14217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高难度翻腾动作（如后手翻、前空翻）和复杂器械动作组合（双杠成套动作）的学习与掌握；体操动作与音乐、节奏的完美融合，提升艺术表现力；在高强度训练和比赛压力下，保持良好心理素质和稳定发挥水平。​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（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cxnSp>
        <p:nvCxnSpPr>
          <p:cNvPr id="9" name="线条 1"/>
          <p:cNvCxnSpPr/>
          <p:nvPr/>
        </p:nvCxnSpPr>
        <p:spPr>
          <a:xfrm>
            <a:off x="6026269" y="4327451"/>
            <a:ext cx="4855167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11533188" y="2131204"/>
            <a:ext cx="1386027" cy="1386027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222874" y="2345098"/>
            <a:ext cx="3264221" cy="3264221"/>
          </a:xfrm>
          <a:prstGeom prst="ellipse">
            <a:avLst/>
          </a:prstGeom>
          <a:noFill/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782600" y="1706806"/>
            <a:ext cx="3460996" cy="3460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13815" y="4148465"/>
            <a:ext cx="548463" cy="548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73729" y="2930443"/>
            <a:ext cx="294859" cy="2948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501544" y="5035703"/>
            <a:ext cx="629407" cy="62940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213116" y="2137324"/>
            <a:ext cx="2599962" cy="2599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259893" y="1975262"/>
            <a:ext cx="887707" cy="88770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045249" y="2969457"/>
            <a:ext cx="935696" cy="9356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学习内容的重难点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473274"/>
            <a:ext cx="5089116" cy="4199313"/>
          </a:xfrm>
          <a:prstGeom prst="roundRect">
            <a:avLst>
              <a:gd name="adj" fmla="val 2269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81000" dist="127000" dir="270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462039"/>
            <a:ext cx="5089116" cy="1100614"/>
          </a:xfrm>
          <a:custGeom>
            <a:avLst/>
            <a:gdLst>
              <a:gd name="T0" fmla="*/ 2147483646 w 21600"/>
              <a:gd name="T1" fmla="*/ 1893004841 h 21600"/>
              <a:gd name="T2" fmla="*/ 2147483646 w 21600"/>
              <a:gd name="T3" fmla="*/ 1893004841 h 21600"/>
              <a:gd name="T4" fmla="*/ 2147483646 w 21600"/>
              <a:gd name="T5" fmla="*/ 1893004841 h 21600"/>
              <a:gd name="T6" fmla="*/ 2147483646 w 21600"/>
              <a:gd name="T7" fmla="*/ 189300484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/>
            <a:rect l="0" t="0" r="r" b="b"/>
            <a:pathLst>
              <a:path w="21600" h="21600" extrusionOk="0">
                <a:moveTo>
                  <a:pt x="749" y="0"/>
                </a:moveTo>
                <a:lnTo>
                  <a:pt x="20851" y="0"/>
                </a:lnTo>
                <a:cubicBezTo>
                  <a:pt x="20959" y="0"/>
                  <a:pt x="21039" y="0"/>
                  <a:pt x="21108" y="21"/>
                </a:cubicBezTo>
                <a:cubicBezTo>
                  <a:pt x="21177" y="42"/>
                  <a:pt x="21233" y="83"/>
                  <a:pt x="21291" y="167"/>
                </a:cubicBezTo>
                <a:cubicBezTo>
                  <a:pt x="21354" y="272"/>
                  <a:pt x="21411" y="438"/>
                  <a:pt x="21457" y="649"/>
                </a:cubicBezTo>
                <a:cubicBezTo>
                  <a:pt x="21504" y="861"/>
                  <a:pt x="21540" y="1118"/>
                  <a:pt x="21563" y="1406"/>
                </a:cubicBezTo>
                <a:cubicBezTo>
                  <a:pt x="21582" y="1670"/>
                  <a:pt x="21591" y="1925"/>
                  <a:pt x="21595" y="2239"/>
                </a:cubicBezTo>
                <a:cubicBezTo>
                  <a:pt x="21600" y="2552"/>
                  <a:pt x="21600" y="2924"/>
                  <a:pt x="21600" y="3420"/>
                </a:cubicBezTo>
                <a:lnTo>
                  <a:pt x="21600" y="21600"/>
                </a:lnTo>
                <a:lnTo>
                  <a:pt x="0" y="21585"/>
                </a:lnTo>
                <a:lnTo>
                  <a:pt x="0" y="3405"/>
                </a:lnTo>
                <a:cubicBezTo>
                  <a:pt x="0" y="2917"/>
                  <a:pt x="0" y="2549"/>
                  <a:pt x="5" y="2237"/>
                </a:cubicBezTo>
                <a:cubicBezTo>
                  <a:pt x="9" y="1925"/>
                  <a:pt x="18" y="1670"/>
                  <a:pt x="37" y="1406"/>
                </a:cubicBezTo>
                <a:cubicBezTo>
                  <a:pt x="60" y="1118"/>
                  <a:pt x="96" y="861"/>
                  <a:pt x="143" y="649"/>
                </a:cubicBezTo>
                <a:cubicBezTo>
                  <a:pt x="189" y="438"/>
                  <a:pt x="246" y="272"/>
                  <a:pt x="309" y="167"/>
                </a:cubicBezTo>
                <a:cubicBezTo>
                  <a:pt x="367" y="83"/>
                  <a:pt x="423" y="42"/>
                  <a:pt x="492" y="21"/>
                </a:cubicBezTo>
                <a:cubicBezTo>
                  <a:pt x="561" y="0"/>
                  <a:pt x="643" y="0"/>
                  <a:pt x="752" y="0"/>
                </a:cubicBezTo>
                <a:lnTo>
                  <a:pt x="749" y="0"/>
                </a:lnTo>
                <a:close/>
              </a:path>
            </a:pathLst>
          </a:custGeom>
          <a:gradFill>
            <a:gsLst>
              <a:gs pos="1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24143" y="2867026"/>
            <a:ext cx="4361628" cy="24622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 panose="020B0400000000000000"/>
              </a:rPr>
              <a:t>运用分解练习法、游戏教学法、情境教学法降低学习难度，激发学习兴趣；通过示范法、纠错法、对比法强化动作规范；利用小组合作学习法培养学生团队协作能力。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" panose="020B040000000000000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024143" y="1513387"/>
            <a:ext cx="4361628" cy="102520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27826" y="1473274"/>
            <a:ext cx="5091074" cy="4199313"/>
          </a:xfrm>
          <a:prstGeom prst="roundRect">
            <a:avLst>
              <a:gd name="adj" fmla="val 2269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81000" dist="127000" dir="270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427826" y="1462039"/>
            <a:ext cx="5091074" cy="1100614"/>
          </a:xfrm>
          <a:custGeom>
            <a:avLst/>
            <a:gdLst>
              <a:gd name="T0" fmla="*/ 2147483646 w 21600"/>
              <a:gd name="T1" fmla="*/ 1893004841 h 21600"/>
              <a:gd name="T2" fmla="*/ 2147483646 w 21600"/>
              <a:gd name="T3" fmla="*/ 1893004841 h 21600"/>
              <a:gd name="T4" fmla="*/ 2147483646 w 21600"/>
              <a:gd name="T5" fmla="*/ 1893004841 h 21600"/>
              <a:gd name="T6" fmla="*/ 2147483646 w 21600"/>
              <a:gd name="T7" fmla="*/ 189300484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/>
            <a:rect l="0" t="0" r="r" b="b"/>
            <a:pathLst>
              <a:path w="21600" h="21600" extrusionOk="0">
                <a:moveTo>
                  <a:pt x="749" y="0"/>
                </a:moveTo>
                <a:lnTo>
                  <a:pt x="20851" y="0"/>
                </a:lnTo>
                <a:cubicBezTo>
                  <a:pt x="20959" y="0"/>
                  <a:pt x="21039" y="0"/>
                  <a:pt x="21108" y="21"/>
                </a:cubicBezTo>
                <a:cubicBezTo>
                  <a:pt x="21177" y="42"/>
                  <a:pt x="21233" y="83"/>
                  <a:pt x="21291" y="167"/>
                </a:cubicBezTo>
                <a:cubicBezTo>
                  <a:pt x="21354" y="272"/>
                  <a:pt x="21411" y="438"/>
                  <a:pt x="21457" y="649"/>
                </a:cubicBezTo>
                <a:cubicBezTo>
                  <a:pt x="21504" y="861"/>
                  <a:pt x="21540" y="1118"/>
                  <a:pt x="21563" y="1406"/>
                </a:cubicBezTo>
                <a:cubicBezTo>
                  <a:pt x="21582" y="1670"/>
                  <a:pt x="21591" y="1925"/>
                  <a:pt x="21595" y="2239"/>
                </a:cubicBezTo>
                <a:cubicBezTo>
                  <a:pt x="21600" y="2552"/>
                  <a:pt x="21600" y="2924"/>
                  <a:pt x="21600" y="3420"/>
                </a:cubicBezTo>
                <a:lnTo>
                  <a:pt x="21600" y="21600"/>
                </a:lnTo>
                <a:lnTo>
                  <a:pt x="0" y="21585"/>
                </a:lnTo>
                <a:lnTo>
                  <a:pt x="0" y="3405"/>
                </a:lnTo>
                <a:cubicBezTo>
                  <a:pt x="0" y="2917"/>
                  <a:pt x="0" y="2549"/>
                  <a:pt x="5" y="2237"/>
                </a:cubicBezTo>
                <a:cubicBezTo>
                  <a:pt x="9" y="1925"/>
                  <a:pt x="18" y="1670"/>
                  <a:pt x="37" y="1406"/>
                </a:cubicBezTo>
                <a:cubicBezTo>
                  <a:pt x="60" y="1118"/>
                  <a:pt x="96" y="861"/>
                  <a:pt x="143" y="649"/>
                </a:cubicBezTo>
                <a:cubicBezTo>
                  <a:pt x="189" y="438"/>
                  <a:pt x="246" y="272"/>
                  <a:pt x="309" y="167"/>
                </a:cubicBezTo>
                <a:cubicBezTo>
                  <a:pt x="367" y="83"/>
                  <a:pt x="423" y="42"/>
                  <a:pt x="492" y="21"/>
                </a:cubicBezTo>
                <a:cubicBezTo>
                  <a:pt x="561" y="0"/>
                  <a:pt x="643" y="0"/>
                  <a:pt x="752" y="0"/>
                </a:cubicBezTo>
                <a:lnTo>
                  <a:pt x="749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792549" y="2867024"/>
            <a:ext cx="4361628" cy="24622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针对学生个体差异，灵活调整教学方法和训练强度；运用信息化手段（视频分析软件、动作捕捉技术）辅助教学，提高动作纠错和技能提升效果；有效引导学生克服心理障碍，保持积极学习心态。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792549" y="1513387"/>
            <a:ext cx="4361628" cy="102520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教学组织的重难点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616960" y="4378477"/>
            <a:ext cx="7879714" cy="11701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95325" y="3772446"/>
            <a:ext cx="2921635" cy="1776172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147060" y="3776256"/>
            <a:ext cx="458455" cy="45845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9120" y="4062090"/>
            <a:ext cx="2674044" cy="119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616960" y="2175929"/>
            <a:ext cx="7879714" cy="11701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5325" y="1569898"/>
            <a:ext cx="2921635" cy="1776172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47060" y="1573708"/>
            <a:ext cx="458455" cy="45845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9120" y="1859542"/>
            <a:ext cx="2674044" cy="119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740785" y="2159635"/>
            <a:ext cx="7756525" cy="10255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运用分解练习法、游戏教学法、情境教学法降低学习难度，激发学习兴趣；通过示范法、纠错法、对比法强化动作规范；利用小组合作学习法培养学生团队协作能力。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740785" y="4378325"/>
            <a:ext cx="7756525" cy="1020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针对学生个体差异，灵活调整教学方法和训练强度；运用信息化手段（视频分析软件、动作捕捉技术）辅助教学，提高动作纠错和技能提升效果；有效引导学生克服心理障碍，保持积极学习心态。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教学方法的重难点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模块开放式学习环境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07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0395" y="3083560"/>
            <a:ext cx="10878185" cy="1499870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12043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86713" tIns="43356" rIns="86713" bIns="43356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b="1"/>
              <a:t>（二）虚拟环境​</a:t>
            </a:r>
            <a:endParaRPr kumimoji="1" lang="zh-CN" altLang="en-US" b="1"/>
          </a:p>
          <a:p>
            <a:pPr algn="l">
              <a:lnSpc>
                <a:spcPct val="100000"/>
              </a:lnSpc>
            </a:pPr>
            <a:r>
              <a:rPr kumimoji="1" lang="zh-CN" altLang="en-US"/>
              <a:t>搭建线上学习平台，上传体操教学视频、动作解析课件、比赛集锦等资源，供学生自主学习；开设线上交流论坛，鼓励学生分享学习心得、提出问题。​</a:t>
            </a:r>
            <a:endParaRPr kumimoji="1" lang="zh-CN" altLang="en-US"/>
          </a:p>
          <a:p>
            <a:pPr algn="l">
              <a:lnSpc>
                <a:spcPct val="100000"/>
              </a:lnSpc>
            </a:pPr>
            <a:r>
              <a:rPr kumimoji="1" lang="zh-CN" altLang="en-US"/>
              <a:t>推荐使用运动类 APP，如 “每日瑜伽”（辅助柔韧训练）、“Keep”（体能训练计划制定），帮助学生进行课外自主锻炼。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0395" y="4751705"/>
            <a:ext cx="10878820" cy="1509395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12043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86713" tIns="43356" rIns="86713" bIns="43356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450" y="225458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  <a:sym typeface="+mn-ea"/>
              </a:rPr>
              <a:t>      模块开放式学习环境</a:t>
            </a:r>
            <a:endParaRPr kumimoji="1" lang="en-US" altLang="zh-CN" sz="2800">
              <a:ln w="12700">
                <a:noFill/>
              </a:ln>
              <a:solidFill>
                <a:srgbClr val="450B98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20090" y="4906645"/>
            <a:ext cx="10778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/>
              <a:t>（三）人文环境​</a:t>
            </a:r>
            <a:endParaRPr lang="zh-CN" altLang="en-US" b="1"/>
          </a:p>
          <a:p>
            <a:r>
              <a:rPr lang="zh-CN" altLang="en-US"/>
              <a:t>成立学校体操社团，定期组织训练与交流活动；邀请体操教练、运动员到校开展讲座与指导，提升学生专业认知。​</a:t>
            </a:r>
            <a:endParaRPr lang="zh-CN" altLang="en-US"/>
          </a:p>
          <a:p>
            <a:r>
              <a:rPr lang="zh-CN" altLang="en-US"/>
              <a:t>在班级中营造互帮互助的学习氛围，鼓励学生结成学习小组，相互保护、相互评价，共同进步。</a:t>
            </a:r>
            <a:endParaRPr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20395" y="1284605"/>
            <a:ext cx="10878185" cy="1555115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12043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86713" tIns="43356" rIns="86713" bIns="43356" rtlCol="0" anchor="ctr"/>
          <a:p>
            <a:pPr algn="l">
              <a:lnSpc>
                <a:spcPct val="100000"/>
              </a:lnSpc>
            </a:pPr>
            <a:r>
              <a:rPr kumimoji="1" lang="zh-CN" altLang="en-US" b="1"/>
              <a:t>（一）物理环境</a:t>
            </a:r>
            <a:r>
              <a:rPr kumimoji="1" lang="zh-CN" altLang="en-US"/>
              <a:t>​</a:t>
            </a:r>
            <a:endParaRPr kumimoji="1" lang="zh-CN" altLang="en-US"/>
          </a:p>
          <a:p>
            <a:pPr algn="l">
              <a:lnSpc>
                <a:spcPct val="100000"/>
              </a:lnSpc>
            </a:pPr>
            <a:r>
              <a:rPr kumimoji="1" lang="zh-CN" altLang="en-US"/>
              <a:t>配备标准体操垫、双杠、平衡木等器材，定期检查维护，确保安全；设置专门的体操训练馆，地面铺设防滑软垫，配备音响设备，营造良好训练氛围。​</a:t>
            </a:r>
            <a:endParaRPr kumimoji="1" lang="zh-CN" altLang="en-US"/>
          </a:p>
          <a:p>
            <a:pPr algn="l">
              <a:lnSpc>
                <a:spcPct val="100000"/>
              </a:lnSpc>
            </a:pPr>
            <a:r>
              <a:rPr kumimoji="1" lang="zh-CN" altLang="en-US"/>
              <a:t>在校园内布置体操文化宣传栏，展示体操明星风采、比赛精彩瞬间，激发学生学习热情。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模块过程结构图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08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-3175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402326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模块信息元素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4019" t="12362" r="12298" b="8358"/>
          <a:stretch>
            <a:fillRect/>
          </a:stretch>
        </p:blipFill>
        <p:spPr>
          <a:xfrm>
            <a:off x="344170" y="635"/>
            <a:ext cx="11405235" cy="690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rcRect l="13717" t="17515" r="12395" b="8829"/>
          <a:stretch>
            <a:fillRect/>
          </a:stretch>
        </p:blipFill>
        <p:spPr>
          <a:xfrm>
            <a:off x="173990" y="476250"/>
            <a:ext cx="11414760" cy="640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rcRect l="14019" t="12362" r="12236" b="82170"/>
          <a:stretch>
            <a:fillRect/>
          </a:stretch>
        </p:blipFill>
        <p:spPr>
          <a:xfrm>
            <a:off x="173990" y="0"/>
            <a:ext cx="1141476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/>
          <a:srcRect l="14019" t="12362" r="12072" b="82170"/>
          <a:stretch>
            <a:fillRect/>
          </a:stretch>
        </p:blipFill>
        <p:spPr>
          <a:xfrm>
            <a:off x="300355" y="0"/>
            <a:ext cx="1144016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rcRect l="13867" t="18190" r="12764" b="8298"/>
          <a:stretch>
            <a:fillRect/>
          </a:stretch>
        </p:blipFill>
        <p:spPr>
          <a:xfrm>
            <a:off x="300355" y="476250"/>
            <a:ext cx="11339830" cy="639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/>
          <a:srcRect l="14019" t="12362" r="12072" b="82170"/>
          <a:stretch>
            <a:fillRect/>
          </a:stretch>
        </p:blipFill>
        <p:spPr>
          <a:xfrm>
            <a:off x="375920" y="0"/>
            <a:ext cx="1144016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2"/>
          <a:srcRect l="13667" t="17677" r="12759" b="6450"/>
          <a:stretch>
            <a:fillRect/>
          </a:stretch>
        </p:blipFill>
        <p:spPr>
          <a:xfrm>
            <a:off x="375920" y="476250"/>
            <a:ext cx="11292840" cy="655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/>
          <a:srcRect l="14019" t="12362" r="12072" b="82170"/>
          <a:stretch>
            <a:fillRect/>
          </a:stretch>
        </p:blipFill>
        <p:spPr>
          <a:xfrm>
            <a:off x="290195" y="0"/>
            <a:ext cx="1144016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rcRect l="13581" t="13330" r="12507" b="8250"/>
          <a:stretch>
            <a:fillRect/>
          </a:stretch>
        </p:blipFill>
        <p:spPr>
          <a:xfrm>
            <a:off x="224790" y="476250"/>
            <a:ext cx="11434445" cy="6748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/>
          <a:srcRect l="14019" t="12362" r="12072" b="82170"/>
          <a:stretch>
            <a:fillRect/>
          </a:stretch>
        </p:blipFill>
        <p:spPr>
          <a:xfrm>
            <a:off x="252730" y="1691640"/>
            <a:ext cx="1144016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2"/>
          <a:srcRect l="13711" t="51163" r="12276" b="21743"/>
          <a:stretch>
            <a:fillRect/>
          </a:stretch>
        </p:blipFill>
        <p:spPr>
          <a:xfrm>
            <a:off x="196215" y="2167890"/>
            <a:ext cx="11496675" cy="23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448862" y="111365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782617" y="111365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116372" y="111365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450127" y="111365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模块检测内容及评价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66304" y="1088911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09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 txBox="1"/>
          <p:nvPr/>
        </p:nvSpPr>
        <p:spPr>
          <a:xfrm>
            <a:off x="-132715" y="0"/>
            <a:ext cx="12247245" cy="6858635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36880" y="222250"/>
            <a:ext cx="11374120" cy="5846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（一）考核内容​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   </a:t>
            </a:r>
            <a:r>
              <a:rPr lang="zh-CN" altLang="en-US" sz="2000" b="1"/>
              <a:t>运动能力​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体能测试：进行引体向上（男）/ 斜身引体（女）、坐位体前屈、平衡木行走等项目测试，评估力量、柔韧、平衡素质。​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技能考核：个人完成一套技巧套路或双杠动作组合，从动作规范、难度、流畅性、表现力等方面评分；集体项目考核团队协作与动作完成质量。​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  </a:t>
            </a:r>
            <a:r>
              <a:rPr lang="zh-CN" altLang="en-US" sz="2000" b="1"/>
              <a:t> 健康行为</a:t>
            </a:r>
            <a:r>
              <a:rPr lang="zh-CN" altLang="en-US" sz="2000"/>
              <a:t>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锻炼习惯：统计学生课外自主练习次数、参与体操社团活动情况。​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知识应用：通过笔试考查健康知识掌握程度；观察学生在训练中热身、拉伸、自我保护等行为表现。​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   </a:t>
            </a:r>
            <a:r>
              <a:rPr lang="zh-CN" altLang="en-US" sz="2000" b="1"/>
              <a:t>体育品德​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体育精神：观察学生在训练中面对困难的态度与表现。​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体育道德：记录学生在比赛中遵守规则、尊重对手与裁判的情况；评价团队协作中的责任感与奉献精神。​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（二）评价方式​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过程性评价（40%）：包括课堂表现（出勤、参与度、进步幅度）、课外锻炼记录、小组评价等。​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终结性评价（60%）：体能测试成绩（20%）、技能考核成绩（30%）、健康知识笔试（10%）。​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采用教师评价、学生自评、互评相结合的方式，综合评定学生成绩，反馈评价结果并提出改进建议。</a:t>
            </a:r>
            <a:endParaRPr lang="zh-CN" altLang="en-US"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175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模块教学反思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010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4289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33653" y="2895844"/>
            <a:ext cx="544790" cy="559290"/>
          </a:xfrm>
          <a:prstGeom prst="ellipse">
            <a:avLst/>
          </a:prstGeom>
          <a:solidFill>
            <a:schemeClr val="bg1"/>
          </a:solidFill>
          <a:ln w="9525" cap="sq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5475" y="226060"/>
            <a:ext cx="11030585" cy="63658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400" b="1"/>
              <a:t>（一）目标达成​</a:t>
            </a:r>
            <a:endParaRPr kumimoji="1" lang="zh-CN" altLang="en-US" sz="2400" b="1"/>
          </a:p>
          <a:p>
            <a:pPr algn="l">
              <a:lnSpc>
                <a:spcPct val="130000"/>
              </a:lnSpc>
            </a:pPr>
            <a:r>
              <a:rPr kumimoji="1" lang="zh-CN" altLang="en-US" sz="2400"/>
              <a:t>通过 18 课时教学，多数学生掌握了体操基本动作，身体素质显著提升，在班级展示与校内比赛中表现出良好的运动能力与团队协作精神。但部分学生在高难度动作学习上仍存在困难，艺术表现力的培养效果未达预期，需在后续教学中加强个性化指导与专项训练。​</a:t>
            </a:r>
            <a:endParaRPr kumimoji="1" lang="zh-CN" altLang="en-US" sz="2400"/>
          </a:p>
          <a:p>
            <a:pPr algn="l">
              <a:lnSpc>
                <a:spcPct val="130000"/>
              </a:lnSpc>
            </a:pPr>
            <a:r>
              <a:rPr kumimoji="1" lang="zh-CN" altLang="en-US" sz="2400" b="1"/>
              <a:t>（二）课时安排​</a:t>
            </a:r>
            <a:endParaRPr kumimoji="1" lang="zh-CN" altLang="en-US" sz="2400" b="1"/>
          </a:p>
          <a:p>
            <a:pPr algn="l">
              <a:lnSpc>
                <a:spcPct val="130000"/>
              </a:lnSpc>
            </a:pPr>
            <a:r>
              <a:rPr kumimoji="1" lang="zh-CN" altLang="en-US" sz="2400"/>
              <a:t>整体课时分配合理，但体能训练与技能教学的时间协调需优化。例如，部分学生因体能不足影响技能学习进度，后续可适当增加体能训练比重，并将体能练习与技能训练有机结合。​</a:t>
            </a:r>
            <a:endParaRPr kumimoji="1" lang="zh-CN" altLang="en-US" sz="2400"/>
          </a:p>
          <a:p>
            <a:pPr algn="l">
              <a:lnSpc>
                <a:spcPct val="130000"/>
              </a:lnSpc>
            </a:pPr>
            <a:r>
              <a:rPr kumimoji="1" lang="zh-CN" altLang="en-US" sz="2400" b="1"/>
              <a:t>（三）教学组织​</a:t>
            </a:r>
            <a:endParaRPr kumimoji="1" lang="zh-CN" altLang="en-US" sz="2400" b="1"/>
          </a:p>
          <a:p>
            <a:pPr algn="l">
              <a:lnSpc>
                <a:spcPct val="130000"/>
              </a:lnSpc>
            </a:pPr>
            <a:r>
              <a:rPr kumimoji="1" lang="zh-CN" altLang="en-US" sz="2400"/>
              <a:t>分层教学有效满足了不同水平学生需求，但在高难度动作的安全保护组织上存在不足，部分学生因保护不当产生恐惧心理。未来需加强保护方法的教学与演练，确保训练安全。</a:t>
            </a:r>
            <a:endParaRPr kumimoji="1" lang="zh-CN" altLang="en-US" sz="2400"/>
          </a:p>
        </p:txBody>
      </p:sp>
      <p:sp>
        <p:nvSpPr>
          <p:cNvPr id="10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5875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2739" y="1791589"/>
            <a:ext cx="3528262" cy="3528262"/>
          </a:xfrm>
          <a:prstGeom prst="ellipse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2891" y="1931741"/>
            <a:ext cx="3247959" cy="32479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24643">
            <a:off x="35773" y="5271698"/>
            <a:ext cx="12182053" cy="1985111"/>
          </a:xfrm>
          <a:custGeom>
            <a:avLst/>
            <a:gdLst>
              <a:gd name="connsiteX0" fmla="*/ 12104247 w 12182053"/>
              <a:gd name="connsiteY0" fmla="*/ 0 h 1985111"/>
              <a:gd name="connsiteX1" fmla="*/ 12182053 w 12182053"/>
              <a:gd name="connsiteY1" fmla="*/ 1188979 h 1985111"/>
              <a:gd name="connsiteX2" fmla="*/ 16075 w 12182053"/>
              <a:gd name="connsiteY2" fmla="*/ 1985111 h 1985111"/>
              <a:gd name="connsiteX3" fmla="*/ 0 w 12182053"/>
              <a:gd name="connsiteY3" fmla="*/ 1739463 h 1985111"/>
              <a:gd name="connsiteX4" fmla="*/ 473337 w 12182053"/>
              <a:gd name="connsiteY4" fmla="*/ 1748925 h 1985111"/>
              <a:gd name="connsiteX5" fmla="*/ 5558152 w 12182053"/>
              <a:gd name="connsiteY5" fmla="*/ 1451694 h 1985111"/>
              <a:gd name="connsiteX6" fmla="*/ 11800768 w 12182053"/>
              <a:gd name="connsiteY6" fmla="*/ 107701 h 1985111"/>
            </a:gdLst>
            <a:ahLst/>
            <a:cxnLst/>
            <a:rect l="l" t="t" r="r" b="b"/>
            <a:pathLst>
              <a:path w="12182053" h="1985111">
                <a:moveTo>
                  <a:pt x="12104247" y="0"/>
                </a:moveTo>
                <a:lnTo>
                  <a:pt x="12182053" y="1188979"/>
                </a:lnTo>
                <a:lnTo>
                  <a:pt x="16075" y="1985111"/>
                </a:lnTo>
                <a:lnTo>
                  <a:pt x="0" y="1739463"/>
                </a:lnTo>
                <a:lnTo>
                  <a:pt x="473337" y="1748925"/>
                </a:lnTo>
                <a:cubicBezTo>
                  <a:pt x="2040420" y="1764159"/>
                  <a:pt x="3772514" y="1669512"/>
                  <a:pt x="5558152" y="1451694"/>
                </a:cubicBezTo>
                <a:cubicBezTo>
                  <a:pt x="7993111" y="1154669"/>
                  <a:pt x="10149438" y="674739"/>
                  <a:pt x="11800768" y="10770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52400" dist="25400" dir="13500000" algn="b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03873" y="2090453"/>
            <a:ext cx="2845993" cy="28459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03495" y="1299845"/>
            <a:ext cx="6242685" cy="1199515"/>
          </a:xfrm>
          <a:prstGeom prst="roundRect">
            <a:avLst>
              <a:gd name="adj" fmla="val 6911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66000">
                  <a:schemeClr val="accent1">
                    <a:lumMod val="40000"/>
                    <a:lumOff val="6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2700000" scaled="0"/>
            </a:gradFill>
            <a:miter/>
          </a:ln>
          <a:effectLst>
            <a:outerShdw blurRad="2413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447768" y="1601216"/>
            <a:ext cx="5898497" cy="1657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主题：水平五体操模块一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5447768" y="1348498"/>
            <a:ext cx="5384499" cy="295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主题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832427" y="1348844"/>
            <a:ext cx="174945" cy="17494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950459" y="1348844"/>
            <a:ext cx="174945" cy="1749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068491" y="1348844"/>
            <a:ext cx="174945" cy="1749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718050" y="2957195"/>
            <a:ext cx="6407785" cy="1198245"/>
          </a:xfrm>
          <a:prstGeom prst="roundRect">
            <a:avLst>
              <a:gd name="adj" fmla="val 6911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66000">
                  <a:schemeClr val="accent1">
                    <a:lumMod val="40000"/>
                    <a:lumOff val="6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2700000" scaled="0"/>
            </a:gradFill>
            <a:miter/>
          </a:ln>
          <a:effectLst>
            <a:outerShdw blurRad="2413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110480" y="3395345"/>
            <a:ext cx="5661025" cy="3225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课时：18课时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5171543" y="3056959"/>
            <a:ext cx="5384499" cy="295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课时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832427" y="3920905"/>
            <a:ext cx="174945" cy="17494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950459" y="3920905"/>
            <a:ext cx="174945" cy="1749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068491" y="3920905"/>
            <a:ext cx="174945" cy="1749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707777" y="2912480"/>
            <a:ext cx="1438185" cy="1201939"/>
            <a:chOff x="1707777" y="2912480"/>
            <a:chExt cx="1438185" cy="1201939"/>
          </a:xfrm>
        </p:grpSpPr>
        <p:sp>
          <p:nvSpPr>
            <p:cNvPr id="21" name="标题 1"/>
            <p:cNvSpPr txBox="1"/>
            <p:nvPr/>
          </p:nvSpPr>
          <p:spPr>
            <a:xfrm>
              <a:off x="1707777" y="3258754"/>
              <a:ext cx="1140662" cy="855666"/>
            </a:xfrm>
            <a:custGeom>
              <a:avLst/>
              <a:gdLst>
                <a:gd name="connsiteX0" fmla="*/ 489617 w 489714"/>
                <a:gd name="connsiteY0" fmla="*/ 105533 h 367358"/>
                <a:gd name="connsiteX1" fmla="*/ 468784 w 489714"/>
                <a:gd name="connsiteY1" fmla="*/ 76386 h 367358"/>
                <a:gd name="connsiteX2" fmla="*/ 457145 w 489714"/>
                <a:gd name="connsiteY2" fmla="*/ 74626 h 367358"/>
                <a:gd name="connsiteX3" fmla="*/ 316500 w 489714"/>
                <a:gd name="connsiteY3" fmla="*/ 74626 h 367358"/>
                <a:gd name="connsiteX4" fmla="*/ 306818 w 489714"/>
                <a:gd name="connsiteY4" fmla="*/ 73452 h 367358"/>
                <a:gd name="connsiteX5" fmla="*/ 284811 w 489714"/>
                <a:gd name="connsiteY5" fmla="*/ 52033 h 367358"/>
                <a:gd name="connsiteX6" fmla="*/ 276595 w 489714"/>
                <a:gd name="connsiteY6" fmla="*/ 23082 h 367358"/>
                <a:gd name="connsiteX7" fmla="*/ 255469 w 489714"/>
                <a:gd name="connsiteY7" fmla="*/ 1174 h 367358"/>
                <a:gd name="connsiteX8" fmla="*/ 244711 w 489714"/>
                <a:gd name="connsiteY8" fmla="*/ 0 h 367358"/>
                <a:gd name="connsiteX9" fmla="*/ 32765 w 489714"/>
                <a:gd name="connsiteY9" fmla="*/ 0 h 367358"/>
                <a:gd name="connsiteX10" fmla="*/ 30026 w 489714"/>
                <a:gd name="connsiteY10" fmla="*/ 0 h 367358"/>
                <a:gd name="connsiteX11" fmla="*/ 1271 w 489714"/>
                <a:gd name="connsiteY11" fmla="*/ 22593 h 367358"/>
                <a:gd name="connsiteX12" fmla="*/ 98 w 489714"/>
                <a:gd name="connsiteY12" fmla="*/ 32667 h 367358"/>
                <a:gd name="connsiteX13" fmla="*/ 0 w 489714"/>
                <a:gd name="connsiteY13" fmla="*/ 334496 h 367358"/>
                <a:gd name="connsiteX14" fmla="*/ 0 w 489714"/>
                <a:gd name="connsiteY14" fmla="*/ 336843 h 367358"/>
                <a:gd name="connsiteX15" fmla="*/ 21517 w 489714"/>
                <a:gd name="connsiteY15" fmla="*/ 365892 h 367358"/>
                <a:gd name="connsiteX16" fmla="*/ 33939 w 489714"/>
                <a:gd name="connsiteY16" fmla="*/ 367359 h 367358"/>
                <a:gd name="connsiteX17" fmla="*/ 245004 w 489714"/>
                <a:gd name="connsiteY17" fmla="*/ 367359 h 367358"/>
                <a:gd name="connsiteX18" fmla="*/ 454407 w 489714"/>
                <a:gd name="connsiteY18" fmla="*/ 367359 h 367358"/>
                <a:gd name="connsiteX19" fmla="*/ 460177 w 489714"/>
                <a:gd name="connsiteY19" fmla="*/ 367359 h 367358"/>
                <a:gd name="connsiteX20" fmla="*/ 480717 w 489714"/>
                <a:gd name="connsiteY20" fmla="*/ 358361 h 367358"/>
                <a:gd name="connsiteX21" fmla="*/ 489715 w 489714"/>
                <a:gd name="connsiteY21" fmla="*/ 336061 h 367358"/>
                <a:gd name="connsiteX22" fmla="*/ 489715 w 489714"/>
                <a:gd name="connsiteY22" fmla="*/ 213412 h 367358"/>
                <a:gd name="connsiteX23" fmla="*/ 489715 w 489714"/>
                <a:gd name="connsiteY23" fmla="*/ 105630 h 367358"/>
              </a:gdLst>
              <a:ahLst/>
              <a:cxnLst/>
              <a:rect l="l" t="t" r="r" b="b"/>
              <a:pathLst>
                <a:path w="489714" h="367358">
                  <a:moveTo>
                    <a:pt x="489617" y="105533"/>
                  </a:moveTo>
                  <a:cubicBezTo>
                    <a:pt x="489617" y="92133"/>
                    <a:pt x="481303" y="80690"/>
                    <a:pt x="468784" y="76386"/>
                  </a:cubicBezTo>
                  <a:cubicBezTo>
                    <a:pt x="464970" y="75115"/>
                    <a:pt x="461155" y="74626"/>
                    <a:pt x="457145" y="74626"/>
                  </a:cubicBezTo>
                  <a:cubicBezTo>
                    <a:pt x="410296" y="74626"/>
                    <a:pt x="363447" y="74626"/>
                    <a:pt x="316500" y="74626"/>
                  </a:cubicBezTo>
                  <a:cubicBezTo>
                    <a:pt x="313273" y="74626"/>
                    <a:pt x="309947" y="74332"/>
                    <a:pt x="306818" y="73452"/>
                  </a:cubicBezTo>
                  <a:cubicBezTo>
                    <a:pt x="295668" y="70322"/>
                    <a:pt x="288137" y="63183"/>
                    <a:pt x="284811" y="52033"/>
                  </a:cubicBezTo>
                  <a:cubicBezTo>
                    <a:pt x="281877" y="42448"/>
                    <a:pt x="279432" y="32667"/>
                    <a:pt x="276595" y="23082"/>
                  </a:cubicBezTo>
                  <a:cubicBezTo>
                    <a:pt x="273466" y="12030"/>
                    <a:pt x="266424" y="4695"/>
                    <a:pt x="255469" y="1174"/>
                  </a:cubicBezTo>
                  <a:cubicBezTo>
                    <a:pt x="251948" y="0"/>
                    <a:pt x="248330" y="0"/>
                    <a:pt x="244711" y="0"/>
                  </a:cubicBezTo>
                  <a:lnTo>
                    <a:pt x="32765" y="0"/>
                  </a:lnTo>
                  <a:cubicBezTo>
                    <a:pt x="31885" y="0"/>
                    <a:pt x="31005" y="0"/>
                    <a:pt x="30026" y="0"/>
                  </a:cubicBezTo>
                  <a:cubicBezTo>
                    <a:pt x="16431" y="391"/>
                    <a:pt x="4695" y="9389"/>
                    <a:pt x="1271" y="22593"/>
                  </a:cubicBezTo>
                  <a:cubicBezTo>
                    <a:pt x="391" y="25821"/>
                    <a:pt x="98" y="29244"/>
                    <a:pt x="98" y="32667"/>
                  </a:cubicBezTo>
                  <a:cubicBezTo>
                    <a:pt x="0" y="133212"/>
                    <a:pt x="0" y="233854"/>
                    <a:pt x="0" y="334496"/>
                  </a:cubicBezTo>
                  <a:cubicBezTo>
                    <a:pt x="0" y="335278"/>
                    <a:pt x="0" y="336061"/>
                    <a:pt x="0" y="336843"/>
                  </a:cubicBezTo>
                  <a:cubicBezTo>
                    <a:pt x="196" y="350145"/>
                    <a:pt x="8803" y="361784"/>
                    <a:pt x="21517" y="365892"/>
                  </a:cubicBezTo>
                  <a:cubicBezTo>
                    <a:pt x="25527" y="367261"/>
                    <a:pt x="29733" y="367359"/>
                    <a:pt x="33939" y="367359"/>
                  </a:cubicBezTo>
                  <a:lnTo>
                    <a:pt x="245004" y="367359"/>
                  </a:lnTo>
                  <a:cubicBezTo>
                    <a:pt x="314838" y="367359"/>
                    <a:pt x="384573" y="367359"/>
                    <a:pt x="454407" y="367359"/>
                  </a:cubicBezTo>
                  <a:cubicBezTo>
                    <a:pt x="456363" y="367359"/>
                    <a:pt x="458221" y="367359"/>
                    <a:pt x="460177" y="367359"/>
                  </a:cubicBezTo>
                  <a:cubicBezTo>
                    <a:pt x="468197" y="367065"/>
                    <a:pt x="475044" y="364033"/>
                    <a:pt x="480717" y="358361"/>
                  </a:cubicBezTo>
                  <a:cubicBezTo>
                    <a:pt x="486878" y="352199"/>
                    <a:pt x="489715" y="344766"/>
                    <a:pt x="489715" y="336061"/>
                  </a:cubicBezTo>
                  <a:cubicBezTo>
                    <a:pt x="489715" y="295178"/>
                    <a:pt x="489715" y="254295"/>
                    <a:pt x="489715" y="213412"/>
                  </a:cubicBezTo>
                  <a:cubicBezTo>
                    <a:pt x="489715" y="177518"/>
                    <a:pt x="489715" y="141623"/>
                    <a:pt x="489715" y="105630"/>
                  </a:cubicBezTo>
                  <a:close/>
                </a:path>
              </a:pathLst>
            </a:custGeom>
            <a:solidFill>
              <a:schemeClr val="bg1"/>
            </a:solidFill>
            <a:ln w="967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1903012" y="2912480"/>
              <a:ext cx="1242950" cy="980736"/>
            </a:xfrm>
            <a:custGeom>
              <a:avLst/>
              <a:gdLst>
                <a:gd name="connsiteX0" fmla="*/ 533630 w 533629"/>
                <a:gd name="connsiteY0" fmla="*/ 138395 h 421054"/>
                <a:gd name="connsiteX1" fmla="*/ 508983 w 533629"/>
                <a:gd name="connsiteY1" fmla="*/ 85580 h 421054"/>
                <a:gd name="connsiteX2" fmla="*/ 463601 w 533629"/>
                <a:gd name="connsiteY2" fmla="*/ 68953 h 421054"/>
                <a:gd name="connsiteX3" fmla="*/ 439540 w 533629"/>
                <a:gd name="connsiteY3" fmla="*/ 68953 h 421054"/>
                <a:gd name="connsiteX4" fmla="*/ 363643 w 533629"/>
                <a:gd name="connsiteY4" fmla="*/ 68953 h 421054"/>
                <a:gd name="connsiteX5" fmla="*/ 356601 w 533629"/>
                <a:gd name="connsiteY5" fmla="*/ 68953 h 421054"/>
                <a:gd name="connsiteX6" fmla="*/ 341147 w 533629"/>
                <a:gd name="connsiteY6" fmla="*/ 68953 h 421054"/>
                <a:gd name="connsiteX7" fmla="*/ 336159 w 533629"/>
                <a:gd name="connsiteY7" fmla="*/ 51348 h 421054"/>
                <a:gd name="connsiteX8" fmla="*/ 268184 w 533629"/>
                <a:gd name="connsiteY8" fmla="*/ 0 h 421054"/>
                <a:gd name="connsiteX9" fmla="*/ 186125 w 533629"/>
                <a:gd name="connsiteY9" fmla="*/ 0 h 421054"/>
                <a:gd name="connsiteX10" fmla="*/ 70225 w 533629"/>
                <a:gd name="connsiteY10" fmla="*/ 0 h 421054"/>
                <a:gd name="connsiteX11" fmla="*/ 51250 w 533629"/>
                <a:gd name="connsiteY11" fmla="*/ 2641 h 421054"/>
                <a:gd name="connsiteX12" fmla="*/ 0 w 533629"/>
                <a:gd name="connsiteY12" fmla="*/ 70420 h 421054"/>
                <a:gd name="connsiteX13" fmla="*/ 0 w 533629"/>
                <a:gd name="connsiteY13" fmla="*/ 108075 h 421054"/>
                <a:gd name="connsiteX14" fmla="*/ 196 w 533629"/>
                <a:gd name="connsiteY14" fmla="*/ 111499 h 421054"/>
                <a:gd name="connsiteX15" fmla="*/ 978 w 533629"/>
                <a:gd name="connsiteY15" fmla="*/ 120301 h 421054"/>
                <a:gd name="connsiteX16" fmla="*/ 49588 w 533629"/>
                <a:gd name="connsiteY16" fmla="*/ 120301 h 421054"/>
                <a:gd name="connsiteX17" fmla="*/ 49588 w 533629"/>
                <a:gd name="connsiteY17" fmla="*/ 96534 h 421054"/>
                <a:gd name="connsiteX18" fmla="*/ 49588 w 533629"/>
                <a:gd name="connsiteY18" fmla="*/ 70127 h 421054"/>
                <a:gd name="connsiteX19" fmla="*/ 59759 w 533629"/>
                <a:gd name="connsiteY19" fmla="*/ 52522 h 421054"/>
                <a:gd name="connsiteX20" fmla="*/ 71105 w 533629"/>
                <a:gd name="connsiteY20" fmla="*/ 49783 h 421054"/>
                <a:gd name="connsiteX21" fmla="*/ 194634 w 533629"/>
                <a:gd name="connsiteY21" fmla="*/ 49783 h 421054"/>
                <a:gd name="connsiteX22" fmla="*/ 266619 w 533629"/>
                <a:gd name="connsiteY22" fmla="*/ 49783 h 421054"/>
                <a:gd name="connsiteX23" fmla="*/ 274444 w 533629"/>
                <a:gd name="connsiteY23" fmla="*/ 50663 h 421054"/>
                <a:gd name="connsiteX24" fmla="*/ 287941 w 533629"/>
                <a:gd name="connsiteY24" fmla="*/ 64356 h 421054"/>
                <a:gd name="connsiteX25" fmla="*/ 293907 w 533629"/>
                <a:gd name="connsiteY25" fmla="*/ 85287 h 421054"/>
                <a:gd name="connsiteX26" fmla="*/ 295374 w 533629"/>
                <a:gd name="connsiteY26" fmla="*/ 90568 h 421054"/>
                <a:gd name="connsiteX27" fmla="*/ 303786 w 533629"/>
                <a:gd name="connsiteY27" fmla="*/ 106217 h 421054"/>
                <a:gd name="connsiteX28" fmla="*/ 331660 w 533629"/>
                <a:gd name="connsiteY28" fmla="*/ 118345 h 421054"/>
                <a:gd name="connsiteX29" fmla="*/ 391420 w 533629"/>
                <a:gd name="connsiteY29" fmla="*/ 118345 h 421054"/>
                <a:gd name="connsiteX30" fmla="*/ 460080 w 533629"/>
                <a:gd name="connsiteY30" fmla="*/ 118345 h 421054"/>
                <a:gd name="connsiteX31" fmla="*/ 462134 w 533629"/>
                <a:gd name="connsiteY31" fmla="*/ 118345 h 421054"/>
                <a:gd name="connsiteX32" fmla="*/ 464090 w 533629"/>
                <a:gd name="connsiteY32" fmla="*/ 118345 h 421054"/>
                <a:gd name="connsiteX33" fmla="*/ 482966 w 533629"/>
                <a:gd name="connsiteY33" fmla="*/ 133701 h 421054"/>
                <a:gd name="connsiteX34" fmla="*/ 483651 w 533629"/>
                <a:gd name="connsiteY34" fmla="*/ 144948 h 421054"/>
                <a:gd name="connsiteX35" fmla="*/ 483651 w 533629"/>
                <a:gd name="connsiteY35" fmla="*/ 317380 h 421054"/>
                <a:gd name="connsiteX36" fmla="*/ 483651 w 533629"/>
                <a:gd name="connsiteY36" fmla="*/ 344570 h 421054"/>
                <a:gd name="connsiteX37" fmla="*/ 483651 w 533629"/>
                <a:gd name="connsiteY37" fmla="*/ 351808 h 421054"/>
                <a:gd name="connsiteX38" fmla="*/ 463992 w 533629"/>
                <a:gd name="connsiteY38" fmla="*/ 371369 h 421054"/>
                <a:gd name="connsiteX39" fmla="*/ 456656 w 533629"/>
                <a:gd name="connsiteY39" fmla="*/ 371369 h 421054"/>
                <a:gd name="connsiteX40" fmla="*/ 447952 w 533629"/>
                <a:gd name="connsiteY40" fmla="*/ 371369 h 421054"/>
                <a:gd name="connsiteX41" fmla="*/ 445702 w 533629"/>
                <a:gd name="connsiteY41" fmla="*/ 371369 h 421054"/>
                <a:gd name="connsiteX42" fmla="*/ 443257 w 533629"/>
                <a:gd name="connsiteY42" fmla="*/ 371467 h 421054"/>
                <a:gd name="connsiteX43" fmla="*/ 434063 w 533629"/>
                <a:gd name="connsiteY43" fmla="*/ 371956 h 421054"/>
                <a:gd name="connsiteX44" fmla="*/ 434063 w 533629"/>
                <a:gd name="connsiteY44" fmla="*/ 420467 h 421054"/>
                <a:gd name="connsiteX45" fmla="*/ 443257 w 533629"/>
                <a:gd name="connsiteY45" fmla="*/ 420956 h 421054"/>
                <a:gd name="connsiteX46" fmla="*/ 446093 w 533629"/>
                <a:gd name="connsiteY46" fmla="*/ 421054 h 421054"/>
                <a:gd name="connsiteX47" fmla="*/ 455483 w 533629"/>
                <a:gd name="connsiteY47" fmla="*/ 421054 h 421054"/>
                <a:gd name="connsiteX48" fmla="*/ 462036 w 533629"/>
                <a:gd name="connsiteY48" fmla="*/ 421054 h 421054"/>
                <a:gd name="connsiteX49" fmla="*/ 475924 w 533629"/>
                <a:gd name="connsiteY49" fmla="*/ 419783 h 421054"/>
                <a:gd name="connsiteX50" fmla="*/ 533336 w 533629"/>
                <a:gd name="connsiteY50" fmla="*/ 351514 h 421054"/>
                <a:gd name="connsiteX51" fmla="*/ 533336 w 533629"/>
                <a:gd name="connsiteY51" fmla="*/ 138395 h 421054"/>
              </a:gdLst>
              <a:ahLst/>
              <a:cxnLst/>
              <a:rect l="l" t="t" r="r" b="b"/>
              <a:pathLst>
                <a:path w="533629" h="421054">
                  <a:moveTo>
                    <a:pt x="533630" y="138395"/>
                  </a:moveTo>
                  <a:cubicBezTo>
                    <a:pt x="533630" y="117367"/>
                    <a:pt x="525316" y="99566"/>
                    <a:pt x="508983" y="85580"/>
                  </a:cubicBezTo>
                  <a:cubicBezTo>
                    <a:pt x="496072" y="74528"/>
                    <a:pt x="480814" y="68953"/>
                    <a:pt x="463601" y="68953"/>
                  </a:cubicBezTo>
                  <a:lnTo>
                    <a:pt x="439540" y="68953"/>
                  </a:lnTo>
                  <a:cubicBezTo>
                    <a:pt x="439540" y="68953"/>
                    <a:pt x="363643" y="68953"/>
                    <a:pt x="363643" y="68953"/>
                  </a:cubicBezTo>
                  <a:lnTo>
                    <a:pt x="356601" y="68953"/>
                  </a:lnTo>
                  <a:cubicBezTo>
                    <a:pt x="356601" y="68953"/>
                    <a:pt x="341147" y="68953"/>
                    <a:pt x="341147" y="68953"/>
                  </a:cubicBezTo>
                  <a:lnTo>
                    <a:pt x="336159" y="51348"/>
                  </a:lnTo>
                  <a:cubicBezTo>
                    <a:pt x="327357" y="20637"/>
                    <a:pt x="299971" y="0"/>
                    <a:pt x="268184" y="0"/>
                  </a:cubicBezTo>
                  <a:lnTo>
                    <a:pt x="186125" y="0"/>
                  </a:lnTo>
                  <a:cubicBezTo>
                    <a:pt x="186125" y="0"/>
                    <a:pt x="70225" y="0"/>
                    <a:pt x="70225" y="0"/>
                  </a:cubicBezTo>
                  <a:cubicBezTo>
                    <a:pt x="64063" y="0"/>
                    <a:pt x="57706" y="880"/>
                    <a:pt x="51250" y="2641"/>
                  </a:cubicBezTo>
                  <a:cubicBezTo>
                    <a:pt x="21126" y="10856"/>
                    <a:pt x="0" y="38829"/>
                    <a:pt x="0" y="70420"/>
                  </a:cubicBezTo>
                  <a:cubicBezTo>
                    <a:pt x="0" y="82939"/>
                    <a:pt x="0" y="95556"/>
                    <a:pt x="0" y="108075"/>
                  </a:cubicBezTo>
                  <a:cubicBezTo>
                    <a:pt x="0" y="109151"/>
                    <a:pt x="98" y="110325"/>
                    <a:pt x="196" y="111499"/>
                  </a:cubicBezTo>
                  <a:lnTo>
                    <a:pt x="978" y="120301"/>
                  </a:lnTo>
                  <a:lnTo>
                    <a:pt x="49588" y="120301"/>
                  </a:lnTo>
                  <a:lnTo>
                    <a:pt x="49588" y="96534"/>
                  </a:lnTo>
                  <a:cubicBezTo>
                    <a:pt x="49588" y="87732"/>
                    <a:pt x="49588" y="78929"/>
                    <a:pt x="49588" y="70127"/>
                  </a:cubicBezTo>
                  <a:cubicBezTo>
                    <a:pt x="49685" y="62302"/>
                    <a:pt x="52913" y="56727"/>
                    <a:pt x="59759" y="52522"/>
                  </a:cubicBezTo>
                  <a:cubicBezTo>
                    <a:pt x="62791" y="50663"/>
                    <a:pt x="66410" y="49783"/>
                    <a:pt x="71105" y="49783"/>
                  </a:cubicBezTo>
                  <a:lnTo>
                    <a:pt x="194634" y="49783"/>
                  </a:lnTo>
                  <a:cubicBezTo>
                    <a:pt x="218596" y="49783"/>
                    <a:pt x="242657" y="49783"/>
                    <a:pt x="266619" y="49783"/>
                  </a:cubicBezTo>
                  <a:cubicBezTo>
                    <a:pt x="269945" y="49783"/>
                    <a:pt x="272488" y="50077"/>
                    <a:pt x="274444" y="50663"/>
                  </a:cubicBezTo>
                  <a:cubicBezTo>
                    <a:pt x="281388" y="52815"/>
                    <a:pt x="285789" y="57314"/>
                    <a:pt x="287941" y="64356"/>
                  </a:cubicBezTo>
                  <a:cubicBezTo>
                    <a:pt x="289995" y="71300"/>
                    <a:pt x="291951" y="78342"/>
                    <a:pt x="293907" y="85287"/>
                  </a:cubicBezTo>
                  <a:lnTo>
                    <a:pt x="295374" y="90568"/>
                  </a:lnTo>
                  <a:cubicBezTo>
                    <a:pt x="297135" y="96828"/>
                    <a:pt x="299873" y="101914"/>
                    <a:pt x="303786" y="106217"/>
                  </a:cubicBezTo>
                  <a:cubicBezTo>
                    <a:pt x="311219" y="114335"/>
                    <a:pt x="320608" y="118345"/>
                    <a:pt x="331660" y="118345"/>
                  </a:cubicBezTo>
                  <a:lnTo>
                    <a:pt x="391420" y="118345"/>
                  </a:lnTo>
                  <a:cubicBezTo>
                    <a:pt x="391420" y="118345"/>
                    <a:pt x="460080" y="118345"/>
                    <a:pt x="460080" y="118345"/>
                  </a:cubicBezTo>
                  <a:lnTo>
                    <a:pt x="462134" y="118345"/>
                  </a:lnTo>
                  <a:cubicBezTo>
                    <a:pt x="462818" y="118345"/>
                    <a:pt x="463405" y="118345"/>
                    <a:pt x="464090" y="118345"/>
                  </a:cubicBezTo>
                  <a:cubicBezTo>
                    <a:pt x="473283" y="118736"/>
                    <a:pt x="481010" y="125094"/>
                    <a:pt x="482966" y="133701"/>
                  </a:cubicBezTo>
                  <a:cubicBezTo>
                    <a:pt x="483651" y="136830"/>
                    <a:pt x="483651" y="140645"/>
                    <a:pt x="483651" y="144948"/>
                  </a:cubicBezTo>
                  <a:cubicBezTo>
                    <a:pt x="483651" y="202458"/>
                    <a:pt x="483651" y="259870"/>
                    <a:pt x="483651" y="317380"/>
                  </a:cubicBezTo>
                  <a:lnTo>
                    <a:pt x="483651" y="344570"/>
                  </a:lnTo>
                  <a:cubicBezTo>
                    <a:pt x="483651" y="347015"/>
                    <a:pt x="483651" y="349363"/>
                    <a:pt x="483651" y="351808"/>
                  </a:cubicBezTo>
                  <a:cubicBezTo>
                    <a:pt x="483357" y="362664"/>
                    <a:pt x="474751" y="371173"/>
                    <a:pt x="463992" y="371369"/>
                  </a:cubicBezTo>
                  <a:cubicBezTo>
                    <a:pt x="461547" y="371369"/>
                    <a:pt x="459102" y="371369"/>
                    <a:pt x="456656" y="371369"/>
                  </a:cubicBezTo>
                  <a:lnTo>
                    <a:pt x="447952" y="371369"/>
                  </a:lnTo>
                  <a:cubicBezTo>
                    <a:pt x="447952" y="371369"/>
                    <a:pt x="445702" y="371369"/>
                    <a:pt x="445702" y="371369"/>
                  </a:cubicBezTo>
                  <a:cubicBezTo>
                    <a:pt x="444920" y="371369"/>
                    <a:pt x="444137" y="371369"/>
                    <a:pt x="443257" y="371467"/>
                  </a:cubicBezTo>
                  <a:lnTo>
                    <a:pt x="434063" y="371956"/>
                  </a:lnTo>
                  <a:lnTo>
                    <a:pt x="434063" y="420467"/>
                  </a:lnTo>
                  <a:lnTo>
                    <a:pt x="443257" y="420956"/>
                  </a:lnTo>
                  <a:cubicBezTo>
                    <a:pt x="444235" y="420956"/>
                    <a:pt x="445213" y="421054"/>
                    <a:pt x="446093" y="421054"/>
                  </a:cubicBezTo>
                  <a:lnTo>
                    <a:pt x="455483" y="421054"/>
                  </a:lnTo>
                  <a:cubicBezTo>
                    <a:pt x="457634" y="421054"/>
                    <a:pt x="459884" y="421054"/>
                    <a:pt x="462036" y="421054"/>
                  </a:cubicBezTo>
                  <a:cubicBezTo>
                    <a:pt x="466437" y="420859"/>
                    <a:pt x="471132" y="420663"/>
                    <a:pt x="475924" y="419783"/>
                  </a:cubicBezTo>
                  <a:cubicBezTo>
                    <a:pt x="508689" y="414110"/>
                    <a:pt x="533336" y="384768"/>
                    <a:pt x="533336" y="351514"/>
                  </a:cubicBezTo>
                  <a:cubicBezTo>
                    <a:pt x="533336" y="280507"/>
                    <a:pt x="533336" y="209402"/>
                    <a:pt x="533336" y="138395"/>
                  </a:cubicBezTo>
                  <a:close/>
                </a:path>
              </a:pathLst>
            </a:custGeom>
            <a:solidFill>
              <a:schemeClr val="bg1"/>
            </a:solidFill>
            <a:ln w="967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标题 1"/>
          <p:cNvSpPr txBox="1"/>
          <p:nvPr/>
        </p:nvSpPr>
        <p:spPr>
          <a:xfrm>
            <a:off x="3575116" y="1523789"/>
            <a:ext cx="506293" cy="50629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41207" y="4655326"/>
            <a:ext cx="506293" cy="5062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主题与课时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3850005" y="4808855"/>
            <a:ext cx="6407785" cy="1198245"/>
          </a:xfrm>
          <a:prstGeom prst="roundRect">
            <a:avLst>
              <a:gd name="adj" fmla="val 6911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100000"/>
                  </a:schemeClr>
                </a:gs>
                <a:gs pos="66000">
                  <a:schemeClr val="accent1">
                    <a:lumMod val="40000"/>
                    <a:lumOff val="6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2700000" scaled="0"/>
            </a:gradFill>
            <a:miter/>
          </a:ln>
          <a:effectLst>
            <a:outerShdw blurRad="2413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  <a:sym typeface="+mn-ea"/>
              </a:rPr>
              <a:t>适用年级：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  <a:sym typeface="+mn-ea"/>
              </a:rPr>
              <a:t>高一年级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09165" y="1749425"/>
            <a:ext cx="9204325" cy="3415030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710296" y="2863516"/>
            <a:ext cx="7023161" cy="11309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主要经验与改进​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    经验方面，游戏教学法、小组合作学习极大提升了学生学习兴趣与参与度；信息化教学手段辅助动作纠错效果显著。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    改进方向为进一步开发多样化教学资源，针对学生心理问题设计专门辅导课程，同时加强与校外体操机构合作，拓展学生学习资源与展示平台。</a:t>
            </a:r>
            <a:endParaRPr kumimoji="1" lang="zh-CN" altLang="en-US" sz="2000"/>
          </a:p>
        </p:txBody>
      </p:sp>
      <p:sp>
        <p:nvSpPr>
          <p:cNvPr id="5" name="标题 1"/>
          <p:cNvSpPr txBox="1"/>
          <p:nvPr/>
        </p:nvSpPr>
        <p:spPr>
          <a:xfrm rot="2700000">
            <a:off x="1339754" y="2654968"/>
            <a:ext cx="1548064" cy="1548065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700000">
            <a:off x="1457921" y="2773134"/>
            <a:ext cx="1311731" cy="1311732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>
            <a:off x="2913762" y="3217885"/>
            <a:ext cx="422230" cy="422231"/>
          </a:xfrm>
          <a:prstGeom prst="roundRect">
            <a:avLst>
              <a:gd name="adj" fmla="val 86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74039" y="3296946"/>
            <a:ext cx="301676" cy="26410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主要经验与改进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模块作业设计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011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47805" y="155800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7805" y="325472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47805" y="4951449"/>
            <a:ext cx="746016" cy="5273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55065" y="925830"/>
            <a:ext cx="9824085" cy="4552315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622425" y="1501140"/>
            <a:ext cx="89211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kumimoji="1" lang="zh-CN" altLang="en-US" sz="2000" b="1">
                <a:sym typeface="+mn-ea"/>
              </a:rPr>
              <a:t>周一至周五作业：</a:t>
            </a:r>
            <a:r>
              <a:rPr kumimoji="1" lang="zh-CN" altLang="en-US" sz="2000">
                <a:sym typeface="+mn-ea"/>
              </a:rPr>
              <a:t>每日进行 10 分钟柔韧练习，包括压腿、下腰、肩部拉伸（可参考线上教学视频）；完成 15 个俯卧撑（女生可采用跪姿俯卧撑）或 10 次双杠支撑摆动辅助练习（借助低双杠或课桌模拟）。​</a:t>
            </a:r>
            <a:endParaRPr kumimoji="1" lang="zh-CN" altLang="en-US" sz="2000"/>
          </a:p>
          <a:p>
            <a:pPr algn="l">
              <a:lnSpc>
                <a:spcPct val="180000"/>
              </a:lnSpc>
            </a:pPr>
            <a:r>
              <a:rPr kumimoji="1" lang="zh-CN" altLang="en-US" sz="2000" b="1">
                <a:sym typeface="+mn-ea"/>
              </a:rPr>
              <a:t>周末作业：</a:t>
            </a:r>
            <a:r>
              <a:rPr kumimoji="1" lang="zh-CN" altLang="en-US" sz="2000">
                <a:sym typeface="+mn-ea"/>
              </a:rPr>
              <a:t>自主编排一段 30 秒的体操小套路（包含至少 3 个学过的动作），录制视频并上传至班级学习群，与同学分享交流；参与一次户外体育活动（如慢跑、跳绳），时长 20 分钟，提升心肺功能 。</a:t>
            </a:r>
            <a:endParaRPr kumimoji="1" lang="zh-CN" altLang="en-US" sz="2000"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课时教学设计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12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285750"/>
            <a:ext cx="12249150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233045"/>
            <a:ext cx="12153900" cy="63912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619125"/>
            <a:ext cx="12153900" cy="56197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" y="0"/>
            <a:ext cx="11963400" cy="819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655955"/>
            <a:ext cx="11948160" cy="620204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1304925"/>
            <a:ext cx="11944350" cy="4248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85775"/>
            <a:ext cx="11963400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20650" y="0"/>
          <a:ext cx="12312650" cy="7326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59050"/>
                <a:gridCol w="9753600"/>
              </a:tblGrid>
              <a:tr h="742950">
                <a:tc>
                  <a:txBody>
                    <a:bodyPr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kern="1200" dirty="0"/>
                        <a:t>运动负荷预计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l"/>
                      <a:r>
                        <a:rPr lang="en-US" altLang="zh-CN" dirty="0"/>
                        <a:t>146</a:t>
                      </a:r>
                      <a:r>
                        <a:rPr lang="zh-CN" altLang="en-US" dirty="0"/>
                        <a:t>次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kern="1200" dirty="0"/>
                        <a:t>场地器材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l" defTabSz="914400" rtl="0" eaLnBrk="1" latinLnBrk="0" hangingPunct="1"/>
                      <a:r>
                        <a:rPr lang="zh-CN" altLang="en-US" sz="1800" kern="1200" dirty="0"/>
                        <a:t>场地：需要标准体操馆或平整宽敞的运动场地，地面铺设防滑软垫，确保学生在练习技巧动作和器械体操时的安全。双杠需按照学生人数合理摆放，间距保持在 2 - 2.5 米，避免相互干扰；平衡木放置在软垫上，周围预留足够的安全空间。​</a:t>
                      </a:r>
                      <a:endParaRPr lang="zh-CN" altLang="en-US" sz="1800" kern="1200" dirty="0"/>
                    </a:p>
                    <a:p>
                      <a:pPr marL="0" algn="l" defTabSz="914400" rtl="0" eaLnBrk="1" latinLnBrk="0" hangingPunct="1"/>
                      <a:r>
                        <a:rPr lang="zh-CN" altLang="en-US" sz="1800" kern="1200" dirty="0"/>
                        <a:t>器材：准备充足的体操垫（每人 1 - 2 块）、双杠（根据班级人数配置）、平衡木、握力器、哑铃（轻量级）、弹力带、瑜伽砖等器材。同时配备急救箱，内含绷带、消毒药水、冰袋等应急处理物品，以应对可能出现的运动损伤情况。</a:t>
                      </a:r>
                      <a:endParaRPr lang="zh-CN" altLang="en-US" sz="1800" kern="12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kern="1200" dirty="0"/>
                        <a:t>安全措施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zh-CN" altLang="en-US" dirty="0"/>
                        <a:t>课前检查：对场地和器材进行全面检查，要求学生穿着运动服和防滑运动鞋，去除身上尖锐物品（如钥匙、手表等），避免运动中受伤。​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保护与帮助：在进行高难度动作（如头手倒立、双杠支撑摆动下）教学时，教师需亲自示范保护与帮助方法，并安排动作熟练的学生或体育委员协助保护。学生之间进行相互保护练习时，教师要在旁监督指导，确保保护动作正确、到位。​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安全意识教育：在课程开始前，对学生进行安全教育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应急预案：制定详细的应急预案，明确在发生运动损伤（如扭伤、拉伤、骨折等）时的处理流程。</a:t>
                      </a:r>
                      <a:endParaRPr lang="zh-CN" altLang="en-US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1800" kern="1200" dirty="0"/>
                        <a:t>教学反思</a:t>
                      </a:r>
                      <a:endParaRPr lang="zh-CN" altLang="en-US" sz="18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zh-CN" altLang="en-US" dirty="0"/>
                        <a:t>本次体操模块教学围绕课程目标展开，学生在运动能力、健康行为和体育品德方面均有一定提升。从运动能力来看，多数学生掌握了基础体操动作，但在复杂动作组合和高难度动作的完成上，仍有部分学生存在协调性不足、力量不够等问题，后续教学需加强针对性训练和分层指导。在健康行为培养方面，学生的锻炼意识有所增强，但在健康知识运用和环境适应能力上还需进一步引导，例如在不同场地条件下灵活调整动作表现。体育品德方面，学生团队协作精神和体育道德意识表现良好，但在面对比赛压力时，部分学生的体育精神体现不够，需通过更多模拟比赛和挫折教育加以强化。此外，教学过程中发现，部分教学方法在激发学生兴趣和突破教学难点上效果未达预期，如信息化手段与传统教学融合不够自然，未来需探索更有效的教学方法组合，优化教学过程，提升教学质量。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175" y="0"/>
            <a:ext cx="12192000" cy="6857999"/>
          </a:xfrm>
          <a:custGeom>
            <a:avLst/>
            <a:gdLst>
              <a:gd name="connsiteX0" fmla="*/ 0 w 12192000"/>
              <a:gd name="connsiteY0" fmla="*/ 0 h 5343091"/>
              <a:gd name="connsiteX1" fmla="*/ 12192000 w 12192000"/>
              <a:gd name="connsiteY1" fmla="*/ 0 h 5343091"/>
              <a:gd name="connsiteX2" fmla="*/ 12192000 w 12192000"/>
              <a:gd name="connsiteY2" fmla="*/ 5343091 h 5343091"/>
              <a:gd name="connsiteX3" fmla="*/ 0 w 12192000"/>
              <a:gd name="connsiteY3" fmla="*/ 5343091 h 5343091"/>
            </a:gdLst>
            <a:ahLst/>
            <a:cxnLst/>
            <a:rect l="l" t="t" r="r" b="b"/>
            <a:pathLst>
              <a:path w="12192000" h="5343091">
                <a:moveTo>
                  <a:pt x="0" y="0"/>
                </a:moveTo>
                <a:lnTo>
                  <a:pt x="12192000" y="0"/>
                </a:lnTo>
                <a:lnTo>
                  <a:pt x="12192000" y="5343091"/>
                </a:lnTo>
                <a:lnTo>
                  <a:pt x="0" y="534309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1703864"/>
            <a:ext cx="12258392" cy="5154136"/>
          </a:xfrm>
          <a:custGeom>
            <a:avLst/>
            <a:gdLst>
              <a:gd name="connsiteX0" fmla="*/ 2136959 w 12258392"/>
              <a:gd name="connsiteY0" fmla="*/ 90 h 5154136"/>
              <a:gd name="connsiteX1" fmla="*/ 4896002 w 12258392"/>
              <a:gd name="connsiteY1" fmla="*/ 1107028 h 5154136"/>
              <a:gd name="connsiteX2" fmla="*/ 8654885 w 12258392"/>
              <a:gd name="connsiteY2" fmla="*/ 2721400 h 5154136"/>
              <a:gd name="connsiteX3" fmla="*/ 8898337 w 12258392"/>
              <a:gd name="connsiteY3" fmla="*/ 2743046 h 5154136"/>
              <a:gd name="connsiteX4" fmla="*/ 9209110 w 12258392"/>
              <a:gd name="connsiteY4" fmla="*/ 2776152 h 5154136"/>
              <a:gd name="connsiteX5" fmla="*/ 9610927 w 12258392"/>
              <a:gd name="connsiteY5" fmla="*/ 2790315 h 5154136"/>
              <a:gd name="connsiteX6" fmla="*/ 12110756 w 12258392"/>
              <a:gd name="connsiteY6" fmla="*/ 2163902 h 5154136"/>
              <a:gd name="connsiteX7" fmla="*/ 12258392 w 12258392"/>
              <a:gd name="connsiteY7" fmla="*/ 2070241 h 5154136"/>
              <a:gd name="connsiteX8" fmla="*/ 12258392 w 12258392"/>
              <a:gd name="connsiteY8" fmla="*/ 5154136 h 5154136"/>
              <a:gd name="connsiteX9" fmla="*/ 0 w 12258392"/>
              <a:gd name="connsiteY9" fmla="*/ 5154136 h 5154136"/>
              <a:gd name="connsiteX10" fmla="*/ 0 w 12258392"/>
              <a:gd name="connsiteY10" fmla="*/ 703966 h 5154136"/>
              <a:gd name="connsiteX11" fmla="*/ 2136959 w 12258392"/>
              <a:gd name="connsiteY11" fmla="*/ 90 h 5154136"/>
            </a:gdLst>
            <a:ahLst/>
            <a:cxnLst/>
            <a:rect l="l" t="t" r="r" b="b"/>
            <a:pathLst>
              <a:path w="12258392" h="5154136">
                <a:moveTo>
                  <a:pt x="2136959" y="90"/>
                </a:moveTo>
                <a:cubicBezTo>
                  <a:pt x="2916923" y="5647"/>
                  <a:pt x="3863539" y="271268"/>
                  <a:pt x="4896002" y="1107028"/>
                </a:cubicBezTo>
                <a:cubicBezTo>
                  <a:pt x="6237070" y="2191222"/>
                  <a:pt x="7583042" y="2596345"/>
                  <a:pt x="8654885" y="2721400"/>
                </a:cubicBezTo>
                <a:lnTo>
                  <a:pt x="8898337" y="2743046"/>
                </a:lnTo>
                <a:lnTo>
                  <a:pt x="9209110" y="2776152"/>
                </a:lnTo>
                <a:cubicBezTo>
                  <a:pt x="9341224" y="2785518"/>
                  <a:pt x="9475273" y="2790315"/>
                  <a:pt x="9610927" y="2790315"/>
                </a:cubicBezTo>
                <a:cubicBezTo>
                  <a:pt x="10560505" y="2790315"/>
                  <a:pt x="11431424" y="2555235"/>
                  <a:pt x="12110756" y="2163902"/>
                </a:cubicBezTo>
                <a:lnTo>
                  <a:pt x="12258392" y="2070241"/>
                </a:lnTo>
                <a:lnTo>
                  <a:pt x="12258392" y="5154136"/>
                </a:lnTo>
                <a:lnTo>
                  <a:pt x="0" y="5154136"/>
                </a:lnTo>
                <a:lnTo>
                  <a:pt x="0" y="703966"/>
                </a:lnTo>
                <a:cubicBezTo>
                  <a:pt x="0" y="703966"/>
                  <a:pt x="837019" y="-9171"/>
                  <a:pt x="2136959" y="9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8088" y="3019038"/>
            <a:ext cx="1056432" cy="105643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545135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75" y="4509121"/>
            <a:ext cx="12285513" cy="2348879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63000">
                <a:schemeClr val="bg1">
                  <a:alpha val="100000"/>
                </a:schemeClr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80260" y="529225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655088" y="3566678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392743" y="927396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86222" y="4360153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72348" y="529225"/>
            <a:ext cx="3524072" cy="3297194"/>
          </a:xfrm>
          <a:prstGeom prst="round2DiagRect">
            <a:avLst/>
          </a:prstGeom>
          <a:gradFill>
            <a:gsLst>
              <a:gs pos="0">
                <a:schemeClr val="bg2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44076" y="1940218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66304" y="3126819"/>
            <a:ext cx="3050068" cy="1108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PART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66303" y="4386451"/>
            <a:ext cx="5924431" cy="17844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模块目标</a:t>
            </a:r>
            <a:endParaRPr kumimoji="1" lang="zh-CN" altLang="en-US"/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694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3804627" y="1799633"/>
            <a:ext cx="1799760" cy="24353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9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02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183" r="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84000"/>
                </a:schemeClr>
              </a:gs>
              <a:gs pos="57000">
                <a:schemeClr val="accent1">
                  <a:alpha val="92000"/>
                </a:schemeClr>
              </a:gs>
              <a:gs pos="100000">
                <a:schemeClr val="accent1">
                  <a:lumMod val="75000"/>
                  <a:alpha val="9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4545136"/>
            <a:ext cx="12188825" cy="2312865"/>
          </a:xfrm>
          <a:custGeom>
            <a:avLst/>
            <a:gdLst>
              <a:gd name="T0" fmla="*/ 348 w 4016"/>
              <a:gd name="T1" fmla="*/ 0 h 849"/>
              <a:gd name="T2" fmla="*/ 0 w 4016"/>
              <a:gd name="T3" fmla="*/ 40 h 849"/>
              <a:gd name="T4" fmla="*/ 0 w 4016"/>
              <a:gd name="T5" fmla="*/ 849 h 849"/>
              <a:gd name="T6" fmla="*/ 4016 w 4016"/>
              <a:gd name="T7" fmla="*/ 849 h 849"/>
              <a:gd name="T8" fmla="*/ 4016 w 4016"/>
              <a:gd name="T9" fmla="*/ 330 h 849"/>
              <a:gd name="T10" fmla="*/ 3479 w 4016"/>
              <a:gd name="T11" fmla="*/ 184 h 849"/>
              <a:gd name="T12" fmla="*/ 2791 w 4016"/>
              <a:gd name="T13" fmla="*/ 319 h 849"/>
              <a:gd name="T14" fmla="*/ 2086 w 4016"/>
              <a:gd name="T15" fmla="*/ 454 h 849"/>
              <a:gd name="T16" fmla="*/ 1532 w 4016"/>
              <a:gd name="T17" fmla="*/ 318 h 849"/>
              <a:gd name="T18" fmla="*/ 348 w 4016"/>
              <a:gd name="T19" fmla="*/ 0 h 849"/>
            </a:gdLst>
            <a:ahLst/>
            <a:cxnLst/>
            <a:rect l="0" t="0" r="r" b="b"/>
            <a:pathLst>
              <a:path w="4016" h="849">
                <a:moveTo>
                  <a:pt x="348" y="0"/>
                </a:moveTo>
                <a:cubicBezTo>
                  <a:pt x="126" y="0"/>
                  <a:pt x="0" y="40"/>
                  <a:pt x="0" y="40"/>
                </a:cubicBezTo>
                <a:cubicBezTo>
                  <a:pt x="0" y="849"/>
                  <a:pt x="0" y="849"/>
                  <a:pt x="0" y="849"/>
                </a:cubicBezTo>
                <a:cubicBezTo>
                  <a:pt x="4016" y="849"/>
                  <a:pt x="4016" y="849"/>
                  <a:pt x="4016" y="849"/>
                </a:cubicBezTo>
                <a:cubicBezTo>
                  <a:pt x="4016" y="330"/>
                  <a:pt x="4016" y="330"/>
                  <a:pt x="4016" y="330"/>
                </a:cubicBezTo>
                <a:cubicBezTo>
                  <a:pt x="3833" y="223"/>
                  <a:pt x="3655" y="184"/>
                  <a:pt x="3479" y="184"/>
                </a:cubicBezTo>
                <a:cubicBezTo>
                  <a:pt x="3248" y="184"/>
                  <a:pt x="3021" y="252"/>
                  <a:pt x="2791" y="319"/>
                </a:cubicBezTo>
                <a:cubicBezTo>
                  <a:pt x="2561" y="386"/>
                  <a:pt x="2328" y="454"/>
                  <a:pt x="2086" y="454"/>
                </a:cubicBezTo>
                <a:cubicBezTo>
                  <a:pt x="1907" y="454"/>
                  <a:pt x="1724" y="417"/>
                  <a:pt x="1532" y="318"/>
                </a:cubicBezTo>
                <a:cubicBezTo>
                  <a:pt x="1031" y="59"/>
                  <a:pt x="618" y="0"/>
                  <a:pt x="34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4752555"/>
            <a:ext cx="12188825" cy="2105446"/>
          </a:xfrm>
          <a:custGeom>
            <a:avLst/>
            <a:gdLst>
              <a:gd name="T0" fmla="*/ 59 w 4016"/>
              <a:gd name="T1" fmla="*/ 0 h 773"/>
              <a:gd name="T2" fmla="*/ 0 w 4016"/>
              <a:gd name="T3" fmla="*/ 10 h 773"/>
              <a:gd name="T4" fmla="*/ 0 w 4016"/>
              <a:gd name="T5" fmla="*/ 773 h 773"/>
              <a:gd name="T6" fmla="*/ 4016 w 4016"/>
              <a:gd name="T7" fmla="*/ 773 h 773"/>
              <a:gd name="T8" fmla="*/ 4016 w 4016"/>
              <a:gd name="T9" fmla="*/ 26 h 773"/>
              <a:gd name="T10" fmla="*/ 3064 w 4016"/>
              <a:gd name="T11" fmla="*/ 362 h 773"/>
              <a:gd name="T12" fmla="*/ 3010 w 4016"/>
              <a:gd name="T13" fmla="*/ 364 h 773"/>
              <a:gd name="T14" fmla="*/ 2529 w 4016"/>
              <a:gd name="T15" fmla="*/ 315 h 773"/>
              <a:gd name="T16" fmla="*/ 2000 w 4016"/>
              <a:gd name="T17" fmla="*/ 266 h 773"/>
              <a:gd name="T18" fmla="*/ 1968 w 4016"/>
              <a:gd name="T19" fmla="*/ 266 h 773"/>
              <a:gd name="T20" fmla="*/ 1452 w 4016"/>
              <a:gd name="T21" fmla="*/ 285 h 773"/>
              <a:gd name="T22" fmla="*/ 608 w 4016"/>
              <a:gd name="T23" fmla="*/ 146 h 773"/>
              <a:gd name="T24" fmla="*/ 59 w 4016"/>
              <a:gd name="T25" fmla="*/ 0 h 773"/>
            </a:gdLst>
            <a:ahLst/>
            <a:cxnLst/>
            <a:rect l="0" t="0" r="r" b="b"/>
            <a:pathLst>
              <a:path w="4016" h="773">
                <a:moveTo>
                  <a:pt x="59" y="0"/>
                </a:moveTo>
                <a:cubicBezTo>
                  <a:pt x="12" y="0"/>
                  <a:pt x="0" y="10"/>
                  <a:pt x="0" y="10"/>
                </a:cubicBezTo>
                <a:cubicBezTo>
                  <a:pt x="0" y="773"/>
                  <a:pt x="0" y="773"/>
                  <a:pt x="0" y="773"/>
                </a:cubicBezTo>
                <a:cubicBezTo>
                  <a:pt x="4016" y="773"/>
                  <a:pt x="4016" y="773"/>
                  <a:pt x="4016" y="773"/>
                </a:cubicBezTo>
                <a:cubicBezTo>
                  <a:pt x="4016" y="26"/>
                  <a:pt x="4016" y="26"/>
                  <a:pt x="4016" y="26"/>
                </a:cubicBezTo>
                <a:cubicBezTo>
                  <a:pt x="4016" y="29"/>
                  <a:pt x="3496" y="326"/>
                  <a:pt x="3064" y="362"/>
                </a:cubicBezTo>
                <a:cubicBezTo>
                  <a:pt x="3048" y="363"/>
                  <a:pt x="3030" y="364"/>
                  <a:pt x="3010" y="364"/>
                </a:cubicBezTo>
                <a:cubicBezTo>
                  <a:pt x="2889" y="364"/>
                  <a:pt x="2713" y="339"/>
                  <a:pt x="2529" y="315"/>
                </a:cubicBezTo>
                <a:cubicBezTo>
                  <a:pt x="2345" y="290"/>
                  <a:pt x="2153" y="266"/>
                  <a:pt x="2000" y="266"/>
                </a:cubicBezTo>
                <a:cubicBezTo>
                  <a:pt x="1989" y="266"/>
                  <a:pt x="1978" y="266"/>
                  <a:pt x="1968" y="266"/>
                </a:cubicBezTo>
                <a:cubicBezTo>
                  <a:pt x="1825" y="269"/>
                  <a:pt x="1649" y="285"/>
                  <a:pt x="1452" y="285"/>
                </a:cubicBezTo>
                <a:cubicBezTo>
                  <a:pt x="1196" y="285"/>
                  <a:pt x="906" y="259"/>
                  <a:pt x="608" y="146"/>
                </a:cubicBezTo>
                <a:cubicBezTo>
                  <a:pt x="287" y="24"/>
                  <a:pt x="131" y="0"/>
                  <a:pt x="59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" y="4365105"/>
            <a:ext cx="12258392" cy="2492898"/>
          </a:xfrm>
          <a:custGeom>
            <a:avLst/>
            <a:gdLst>
              <a:gd name="T0" fmla="*/ 0 w 4016"/>
              <a:gd name="T1" fmla="*/ 248 h 923"/>
              <a:gd name="T2" fmla="*/ 1242 w 4016"/>
              <a:gd name="T3" fmla="*/ 338 h 923"/>
              <a:gd name="T4" fmla="*/ 3528 w 4016"/>
              <a:gd name="T5" fmla="*/ 544 h 923"/>
              <a:gd name="T6" fmla="*/ 4016 w 4016"/>
              <a:gd name="T7" fmla="*/ 404 h 923"/>
              <a:gd name="T8" fmla="*/ 4016 w 4016"/>
              <a:gd name="T9" fmla="*/ 923 h 923"/>
              <a:gd name="T10" fmla="*/ 0 w 4016"/>
              <a:gd name="T11" fmla="*/ 923 h 923"/>
              <a:gd name="T12" fmla="*/ 0 w 4016"/>
              <a:gd name="T13" fmla="*/ 248 h 923"/>
            </a:gdLst>
            <a:ahLst/>
            <a:cxnLst/>
            <a:rect l="0" t="0" r="r" b="b"/>
            <a:pathLst>
              <a:path w="4016" h="923">
                <a:moveTo>
                  <a:pt x="0" y="248"/>
                </a:moveTo>
                <a:cubicBezTo>
                  <a:pt x="0" y="248"/>
                  <a:pt x="340" y="0"/>
                  <a:pt x="1242" y="338"/>
                </a:cubicBezTo>
                <a:cubicBezTo>
                  <a:pt x="2121" y="667"/>
                  <a:pt x="3231" y="572"/>
                  <a:pt x="3528" y="544"/>
                </a:cubicBezTo>
                <a:cubicBezTo>
                  <a:pt x="3802" y="518"/>
                  <a:pt x="4016" y="404"/>
                  <a:pt x="4016" y="404"/>
                </a:cubicBezTo>
                <a:cubicBezTo>
                  <a:pt x="4016" y="923"/>
                  <a:pt x="4016" y="923"/>
                  <a:pt x="4016" y="923"/>
                </a:cubicBezTo>
                <a:cubicBezTo>
                  <a:pt x="0" y="923"/>
                  <a:pt x="0" y="923"/>
                  <a:pt x="0" y="923"/>
                </a:cubicBezTo>
                <a:lnTo>
                  <a:pt x="0" y="24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744072" y="548680"/>
            <a:ext cx="1723132" cy="17231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518900" y="3586133"/>
            <a:ext cx="883716" cy="83537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259432" y="-142032"/>
            <a:ext cx="1272332" cy="127233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12693" y="2478546"/>
            <a:ext cx="631185" cy="61322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906359" y="2483822"/>
            <a:ext cx="451991" cy="439900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16287" y="2354729"/>
            <a:ext cx="295810" cy="289592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550034" y="4379608"/>
            <a:ext cx="371987" cy="346308"/>
          </a:xfrm>
          <a:prstGeom prst="ellipse">
            <a:avLst/>
          </a:prstGeom>
          <a:solidFill>
            <a:schemeClr val="bg1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244209" y="93623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577964" y="93623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911719" y="93623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245474" y="936239"/>
            <a:ext cx="216000" cy="216000"/>
          </a:xfrm>
          <a:prstGeom prst="donu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112032" y="5781466"/>
            <a:ext cx="1367845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67081" y="5781466"/>
            <a:ext cx="1643141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244178" y="3881627"/>
            <a:ext cx="5328000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cap="sq">
            <a:solidFill>
              <a:schemeClr val="bg1"/>
            </a:solidFill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329946" y="5781466"/>
            <a:ext cx="12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609824" y="5781466"/>
            <a:ext cx="12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536160" y="548680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07888" y="1959673"/>
            <a:ext cx="3524072" cy="329719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-528736" y="-459432"/>
            <a:ext cx="1190305" cy="1113674"/>
          </a:xfrm>
          <a:prstGeom prst="round2Diag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65000">
                <a:schemeClr val="bg2">
                  <a:alpha val="0"/>
                </a:schemeClr>
              </a:gs>
            </a:gsLst>
            <a:lin ang="2700000" scaled="0"/>
          </a:gradFill>
          <a:ln w="12700" cap="sq">
            <a:solidFill>
              <a:schemeClr val="bg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233601" y="963784"/>
            <a:ext cx="1709471" cy="21227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31768" y="1341168"/>
            <a:ext cx="5736282" cy="24617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谢谢大家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112032" y="5781466"/>
            <a:ext cx="1367845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AiPPT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267081" y="5781466"/>
            <a:ext cx="1643141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OPPOSans H" panose="00020600040101010101"/>
                <a:ea typeface="OPPOSans H" panose="00020600040101010101"/>
                <a:cs typeface="OPPOSans H" panose="00020600040101010101"/>
              </a:rPr>
              <a:t>2025.7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244178" y="3881627"/>
            <a:ext cx="2549786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POWERPOINT DESIGN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329946" y="5781466"/>
            <a:ext cx="1260000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汇报人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3609824" y="5781466"/>
            <a:ext cx="1260000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/>
                <a:ea typeface="OPPOSans R" panose="00020600040101010101"/>
                <a:cs typeface="OPPOSans R" panose="00020600040101010101"/>
              </a:rPr>
              <a:t>汇报时间</a:t>
            </a:r>
            <a:endParaRPr kumimoji="1" lang="zh-CN" altLang="en-US"/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631362" y="-244699"/>
            <a:ext cx="4105353" cy="7102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线条 1"/>
          <p:cNvCxnSpPr/>
          <p:nvPr/>
        </p:nvCxnSpPr>
        <p:spPr>
          <a:xfrm>
            <a:off x="3911719" y="4070555"/>
            <a:ext cx="2478424" cy="0"/>
          </a:xfrm>
          <a:prstGeom prst="straightConnector1">
            <a:avLst/>
          </a:prstGeom>
          <a:noFill/>
          <a:ln w="6350" cap="sq">
            <a:solidFill>
              <a:schemeClr val="bg1"/>
            </a:solidFill>
            <a:prstDash val="solid"/>
            <a:miter/>
            <a:tailEnd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00125" y="966470"/>
            <a:ext cx="10586720" cy="5614035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blurRad="419100" dist="127000" dir="4800000" sx="98000" sy="9800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31340" y="1957905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19036" y="2110614"/>
            <a:ext cx="426399" cy="435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/>
                <a:ea typeface="OPPOSans B" panose="00020600040101010101"/>
                <a:cs typeface="OPPOSans B" panose="00020600040101010101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676554" y="2110940"/>
            <a:ext cx="764513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目标</a:t>
            </a: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 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72970" y="2672080"/>
            <a:ext cx="8616950" cy="9461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体能状况：</a:t>
            </a:r>
            <a:r>
              <a:rPr kumimoji="1" lang="en-US" altLang="zh-CN" sz="20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通过系统的力量、柔韧、灵敏、平衡与协调训练，学生上肢力量显著增强，能完成 20 次以上标准俯卧撑，引体向上（男生）达到 8 - 10 次，女生能完成相应辅助引体动作；腰腹力量提升，可连续完成 40 次仰卧起坐；关节活动度大幅增加，劈叉、横叉等柔韧动作完成度提升，身体平衡与协调能力显著提高，能在平衡木上完成稳定行走和简单转体动作。同时，心肺功能得到改善，可适应高强度、连续的体操训练与展示活动。</a:t>
            </a:r>
            <a:endParaRPr kumimoji="1" lang="en-US" altLang="zh-CN" sz="20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/>
              <a:ea typeface="Source Han Sans" panose="020B0400000000000000"/>
              <a:cs typeface="Source Han Sans" panose="020B0400000000000000"/>
            </a:endParaRPr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r="32715"/>
          <a:stretch>
            <a:fillRect/>
          </a:stretch>
        </p:blipFill>
        <p:spPr>
          <a:xfrm>
            <a:off x="2761643" y="1957690"/>
            <a:ext cx="7305702" cy="12193"/>
          </a:xfrm>
          <a:custGeom>
            <a:avLst/>
            <a:gdLst/>
            <a:ahLst/>
            <a:cxn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r="32715"/>
          <a:stretch>
            <a:fillRect/>
          </a:stretch>
        </p:blipFill>
        <p:spPr>
          <a:xfrm>
            <a:off x="2173354" y="3743806"/>
            <a:ext cx="7305702" cy="12193"/>
          </a:xfrm>
          <a:custGeom>
            <a:avLst/>
            <a:gdLst/>
            <a:ahLst/>
            <a:cxn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9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r="32715"/>
          <a:stretch>
            <a:fillRect/>
          </a:stretch>
        </p:blipFill>
        <p:spPr>
          <a:xfrm>
            <a:off x="2761643" y="5419649"/>
            <a:ext cx="7305702" cy="12193"/>
          </a:xfrm>
          <a:custGeom>
            <a:avLst/>
            <a:gdLst/>
            <a:ahLst/>
            <a:cxn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运动能力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1"/>
          <p:cNvSpPr txBox="1"/>
          <p:nvPr/>
        </p:nvSpPr>
        <p:spPr>
          <a:xfrm>
            <a:off x="934085" y="1009650"/>
            <a:ext cx="10473055" cy="5292090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blurRad="419100" dist="127000" dir="4800000" sx="98000" sy="9800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202240" y="2253858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359479" y="2360213"/>
            <a:ext cx="487313" cy="47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/>
                <a:ea typeface="OPPOSans B" panose="00020600040101010101"/>
                <a:cs typeface="OPPOSans B" panose="00020600040101010101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804713" y="2289531"/>
            <a:ext cx="787373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目标 2</a:t>
            </a: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88490" y="2502535"/>
            <a:ext cx="823849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kumimoji="1" lang="zh-CN" altLang="en-US" sz="2000" b="1">
                <a:sym typeface="+mn-ea"/>
              </a:rPr>
              <a:t>运动认知与技战术运用</a:t>
            </a:r>
            <a:r>
              <a:rPr kumimoji="1" lang="en-US" altLang="zh-CN" sz="2000" b="1">
                <a:sym typeface="+mn-ea"/>
              </a:rPr>
              <a:t>:</a:t>
            </a:r>
            <a:r>
              <a:rPr kumimoji="1" lang="zh-CN" altLang="en-US" sz="2000">
                <a:sym typeface="+mn-ea"/>
              </a:rPr>
              <a:t>学生全面深入了解体操运动的起源、发展、分类及特点，熟悉国内外重要体操赛事；熟练掌握技巧类和器械类（双杠为主）的基本技术动作，理解动作的力学原理和技术关键。在技战术运用方面，能根据自身能力和比赛要求，合理选择和组合动作，制定个人技巧套路或双杠成套动作方案；在小组或集体项目中，能够准确执行团队战术安排，与队友默契配合，有效利用空间和时间完成动作组合，展现出良好的战术意识和协作能力。</a:t>
            </a:r>
            <a:endParaRPr kumimoji="1" lang="zh-CN" altLang="en-US" sz="2000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1"/>
          <p:cNvSpPr txBox="1"/>
          <p:nvPr/>
        </p:nvSpPr>
        <p:spPr>
          <a:xfrm>
            <a:off x="934085" y="1009650"/>
            <a:ext cx="10473055" cy="5292090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blurRad="419100" dist="127000" dir="4800000" sx="98000" sy="9800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202240" y="2253858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358844" y="2417363"/>
            <a:ext cx="487313" cy="47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/>
                <a:ea typeface="OPPOSans B" panose="00020600040101010101"/>
                <a:cs typeface="OPPOSans B" panose="00020600040101010101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804713" y="2289531"/>
            <a:ext cx="787373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50B98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目标3</a:t>
            </a: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59305" y="2489835"/>
            <a:ext cx="79508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000" b="1"/>
              <a:t>体育展示与比赛</a:t>
            </a:r>
            <a:r>
              <a:rPr lang="zh-CN" altLang="en-US" sz="2000"/>
              <a:t>：学生能够在规定时间内，高质量、规范地完成一套具有一定难度和观赏性的体操个人或集体动作，动作衔接流畅、节奏感强，充分展现体操的美感和力量。在展示与比赛过程中，能保持稳定的竞技状态，发挥出训练水平，根据现场情况灵活调整动作表现；学会在比赛中尊重对手、遵守比赛流程，具备良好的比赛礼仪和竞技素养，能够在比赛中展现出自信、积极的精神风貌。</a:t>
            </a:r>
            <a:endParaRPr lang="zh-CN" altLang="en-US" sz="20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44216" y="1316976"/>
            <a:ext cx="10503568" cy="4918724"/>
          </a:xfrm>
          <a:custGeom>
            <a:avLst/>
            <a:gdLst>
              <a:gd name="connsiteX0" fmla="*/ 730581 w 9952004"/>
              <a:gd name="connsiteY0" fmla="*/ 0 h 4918724"/>
              <a:gd name="connsiteX1" fmla="*/ 2895765 w 9952004"/>
              <a:gd name="connsiteY1" fmla="*/ 0 h 4918724"/>
              <a:gd name="connsiteX2" fmla="*/ 7604879 w 9952004"/>
              <a:gd name="connsiteY2" fmla="*/ 0 h 4918724"/>
              <a:gd name="connsiteX3" fmla="*/ 9770063 w 9952004"/>
              <a:gd name="connsiteY3" fmla="*/ 0 h 4918724"/>
              <a:gd name="connsiteX4" fmla="*/ 9952004 w 9952004"/>
              <a:gd name="connsiteY4" fmla="*/ 141168 h 4918724"/>
              <a:gd name="connsiteX5" fmla="*/ 9952004 w 9952004"/>
              <a:gd name="connsiteY5" fmla="*/ 641192 h 4918724"/>
              <a:gd name="connsiteX6" fmla="*/ 9952004 w 9952004"/>
              <a:gd name="connsiteY6" fmla="*/ 913027 h 4918724"/>
              <a:gd name="connsiteX7" fmla="*/ 9952004 w 9952004"/>
              <a:gd name="connsiteY7" fmla="*/ 1135263 h 4918724"/>
              <a:gd name="connsiteX8" fmla="*/ 9952004 w 9952004"/>
              <a:gd name="connsiteY8" fmla="*/ 1413051 h 4918724"/>
              <a:gd name="connsiteX9" fmla="*/ 9952004 w 9952004"/>
              <a:gd name="connsiteY9" fmla="*/ 1635287 h 4918724"/>
              <a:gd name="connsiteX10" fmla="*/ 9952004 w 9952004"/>
              <a:gd name="connsiteY10" fmla="*/ 1907122 h 4918724"/>
              <a:gd name="connsiteX11" fmla="*/ 9952004 w 9952004"/>
              <a:gd name="connsiteY11" fmla="*/ 2011842 h 4918724"/>
              <a:gd name="connsiteX12" fmla="*/ 9952004 w 9952004"/>
              <a:gd name="connsiteY12" fmla="*/ 2407146 h 4918724"/>
              <a:gd name="connsiteX13" fmla="*/ 9952004 w 9952004"/>
              <a:gd name="connsiteY13" fmla="*/ 2511866 h 4918724"/>
              <a:gd name="connsiteX14" fmla="*/ 9952004 w 9952004"/>
              <a:gd name="connsiteY14" fmla="*/ 2783701 h 4918724"/>
              <a:gd name="connsiteX15" fmla="*/ 9952004 w 9952004"/>
              <a:gd name="connsiteY15" fmla="*/ 3005937 h 4918724"/>
              <a:gd name="connsiteX16" fmla="*/ 9952004 w 9952004"/>
              <a:gd name="connsiteY16" fmla="*/ 3283725 h 4918724"/>
              <a:gd name="connsiteX17" fmla="*/ 9952004 w 9952004"/>
              <a:gd name="connsiteY17" fmla="*/ 3505961 h 4918724"/>
              <a:gd name="connsiteX18" fmla="*/ 9952004 w 9952004"/>
              <a:gd name="connsiteY18" fmla="*/ 3777796 h 4918724"/>
              <a:gd name="connsiteX19" fmla="*/ 9952004 w 9952004"/>
              <a:gd name="connsiteY19" fmla="*/ 4277820 h 4918724"/>
              <a:gd name="connsiteX20" fmla="*/ 9951909 w 9952004"/>
              <a:gd name="connsiteY20" fmla="*/ 4277747 h 4918724"/>
              <a:gd name="connsiteX21" fmla="*/ 9876390 w 9952004"/>
              <a:gd name="connsiteY21" fmla="*/ 4440779 h 4918724"/>
              <a:gd name="connsiteX22" fmla="*/ 9466485 w 9952004"/>
              <a:gd name="connsiteY22" fmla="*/ 4825802 h 4918724"/>
              <a:gd name="connsiteX23" fmla="*/ 9212123 w 9952004"/>
              <a:gd name="connsiteY23" fmla="*/ 4918724 h 4918724"/>
              <a:gd name="connsiteX24" fmla="*/ 7046940 w 9952004"/>
              <a:gd name="connsiteY24" fmla="*/ 4918724 h 4918724"/>
              <a:gd name="connsiteX25" fmla="*/ 2347125 w 9952004"/>
              <a:gd name="connsiteY25" fmla="*/ 4918724 h 4918724"/>
              <a:gd name="connsiteX26" fmla="*/ 181941 w 9952004"/>
              <a:gd name="connsiteY26" fmla="*/ 4918724 h 4918724"/>
              <a:gd name="connsiteX27" fmla="*/ 0 w 9952004"/>
              <a:gd name="connsiteY27" fmla="*/ 4777556 h 4918724"/>
              <a:gd name="connsiteX28" fmla="*/ 0 w 9952004"/>
              <a:gd name="connsiteY28" fmla="*/ 4277532 h 4918724"/>
              <a:gd name="connsiteX29" fmla="*/ 0 w 9952004"/>
              <a:gd name="connsiteY29" fmla="*/ 4005697 h 4918724"/>
              <a:gd name="connsiteX30" fmla="*/ 0 w 9952004"/>
              <a:gd name="connsiteY30" fmla="*/ 3783461 h 4918724"/>
              <a:gd name="connsiteX31" fmla="*/ 0 w 9952004"/>
              <a:gd name="connsiteY31" fmla="*/ 3505673 h 4918724"/>
              <a:gd name="connsiteX32" fmla="*/ 0 w 9952004"/>
              <a:gd name="connsiteY32" fmla="*/ 3283437 h 4918724"/>
              <a:gd name="connsiteX33" fmla="*/ 0 w 9952004"/>
              <a:gd name="connsiteY33" fmla="*/ 3011602 h 4918724"/>
              <a:gd name="connsiteX34" fmla="*/ 0 w 9952004"/>
              <a:gd name="connsiteY34" fmla="*/ 2819208 h 4918724"/>
              <a:gd name="connsiteX35" fmla="*/ 0 w 9952004"/>
              <a:gd name="connsiteY35" fmla="*/ 2511578 h 4918724"/>
              <a:gd name="connsiteX36" fmla="*/ 0 w 9952004"/>
              <a:gd name="connsiteY36" fmla="*/ 2319184 h 4918724"/>
              <a:gd name="connsiteX37" fmla="*/ 0 w 9952004"/>
              <a:gd name="connsiteY37" fmla="*/ 2047349 h 4918724"/>
              <a:gd name="connsiteX38" fmla="*/ 0 w 9952004"/>
              <a:gd name="connsiteY38" fmla="*/ 1825112 h 4918724"/>
              <a:gd name="connsiteX39" fmla="*/ 0 w 9952004"/>
              <a:gd name="connsiteY39" fmla="*/ 1547325 h 4918724"/>
              <a:gd name="connsiteX40" fmla="*/ 0 w 9952004"/>
              <a:gd name="connsiteY40" fmla="*/ 1325088 h 4918724"/>
              <a:gd name="connsiteX41" fmla="*/ 0 w 9952004"/>
              <a:gd name="connsiteY41" fmla="*/ 1053253 h 4918724"/>
              <a:gd name="connsiteX42" fmla="*/ 0 w 9952004"/>
              <a:gd name="connsiteY42" fmla="*/ 553229 h 4918724"/>
              <a:gd name="connsiteX43" fmla="*/ 101914 w 9952004"/>
              <a:gd name="connsiteY43" fmla="*/ 368261 h 4918724"/>
              <a:gd name="connsiteX44" fmla="*/ 502521 w 9952004"/>
              <a:gd name="connsiteY44" fmla="*/ 70985 h 4918724"/>
              <a:gd name="connsiteX45" fmla="*/ 730581 w 9952004"/>
              <a:gd name="connsiteY45" fmla="*/ 0 h 4918724"/>
            </a:gdLst>
            <a:ahLst/>
            <a:cxnLst/>
            <a:rect l="l" t="t" r="r" b="b"/>
            <a:pathLst>
              <a:path w="9952004" h="4918724">
                <a:moveTo>
                  <a:pt x="730581" y="0"/>
                </a:moveTo>
                <a:lnTo>
                  <a:pt x="2895765" y="0"/>
                </a:lnTo>
                <a:lnTo>
                  <a:pt x="7604879" y="0"/>
                </a:lnTo>
                <a:lnTo>
                  <a:pt x="9770063" y="0"/>
                </a:lnTo>
                <a:cubicBezTo>
                  <a:pt x="9870567" y="0"/>
                  <a:pt x="9952004" y="63187"/>
                  <a:pt x="9952004" y="141168"/>
                </a:cubicBezTo>
                <a:lnTo>
                  <a:pt x="9952004" y="641192"/>
                </a:lnTo>
                <a:lnTo>
                  <a:pt x="9952004" y="913027"/>
                </a:lnTo>
                <a:lnTo>
                  <a:pt x="9952004" y="1135263"/>
                </a:lnTo>
                <a:lnTo>
                  <a:pt x="9952004" y="1413051"/>
                </a:lnTo>
                <a:lnTo>
                  <a:pt x="9952004" y="1635287"/>
                </a:lnTo>
                <a:lnTo>
                  <a:pt x="9952004" y="1907122"/>
                </a:lnTo>
                <a:lnTo>
                  <a:pt x="9952004" y="2011842"/>
                </a:lnTo>
                <a:lnTo>
                  <a:pt x="9952004" y="2407146"/>
                </a:lnTo>
                <a:lnTo>
                  <a:pt x="9952004" y="2511866"/>
                </a:lnTo>
                <a:lnTo>
                  <a:pt x="9952004" y="2783701"/>
                </a:lnTo>
                <a:lnTo>
                  <a:pt x="9952004" y="3005937"/>
                </a:lnTo>
                <a:lnTo>
                  <a:pt x="9952004" y="3283725"/>
                </a:lnTo>
                <a:lnTo>
                  <a:pt x="9952004" y="3505961"/>
                </a:lnTo>
                <a:lnTo>
                  <a:pt x="9952004" y="3777796"/>
                </a:lnTo>
                <a:lnTo>
                  <a:pt x="9952004" y="4277820"/>
                </a:lnTo>
                <a:lnTo>
                  <a:pt x="9951909" y="4277747"/>
                </a:lnTo>
                <a:cubicBezTo>
                  <a:pt x="9951909" y="4337291"/>
                  <a:pt x="9925234" y="4394938"/>
                  <a:pt x="9876390" y="4440779"/>
                </a:cubicBezTo>
                <a:lnTo>
                  <a:pt x="9466485" y="4825802"/>
                </a:lnTo>
                <a:cubicBezTo>
                  <a:pt x="9403834" y="4884616"/>
                  <a:pt x="9310562" y="4918724"/>
                  <a:pt x="9212123" y="4918724"/>
                </a:cubicBezTo>
                <a:lnTo>
                  <a:pt x="7046940" y="4918724"/>
                </a:lnTo>
                <a:lnTo>
                  <a:pt x="2347125" y="4918724"/>
                </a:lnTo>
                <a:lnTo>
                  <a:pt x="181941" y="4918724"/>
                </a:lnTo>
                <a:cubicBezTo>
                  <a:pt x="81437" y="4918724"/>
                  <a:pt x="0" y="4855538"/>
                  <a:pt x="0" y="4777556"/>
                </a:cubicBezTo>
                <a:lnTo>
                  <a:pt x="0" y="4277532"/>
                </a:lnTo>
                <a:lnTo>
                  <a:pt x="0" y="4005697"/>
                </a:lnTo>
                <a:lnTo>
                  <a:pt x="0" y="3783461"/>
                </a:lnTo>
                <a:lnTo>
                  <a:pt x="0" y="3505673"/>
                </a:lnTo>
                <a:lnTo>
                  <a:pt x="0" y="3283437"/>
                </a:lnTo>
                <a:lnTo>
                  <a:pt x="0" y="3011602"/>
                </a:lnTo>
                <a:lnTo>
                  <a:pt x="0" y="2819208"/>
                </a:lnTo>
                <a:lnTo>
                  <a:pt x="0" y="2511578"/>
                </a:lnTo>
                <a:lnTo>
                  <a:pt x="0" y="2319184"/>
                </a:lnTo>
                <a:lnTo>
                  <a:pt x="0" y="2047349"/>
                </a:lnTo>
                <a:lnTo>
                  <a:pt x="0" y="1825112"/>
                </a:lnTo>
                <a:lnTo>
                  <a:pt x="0" y="1547325"/>
                </a:lnTo>
                <a:lnTo>
                  <a:pt x="0" y="1325088"/>
                </a:lnTo>
                <a:lnTo>
                  <a:pt x="0" y="1053253"/>
                </a:lnTo>
                <a:lnTo>
                  <a:pt x="0" y="553229"/>
                </a:lnTo>
                <a:cubicBezTo>
                  <a:pt x="0" y="483411"/>
                  <a:pt x="36820" y="416580"/>
                  <a:pt x="101914" y="368261"/>
                </a:cubicBezTo>
                <a:lnTo>
                  <a:pt x="502521" y="70985"/>
                </a:lnTo>
                <a:cubicBezTo>
                  <a:pt x="563951" y="25435"/>
                  <a:pt x="645669" y="0"/>
                  <a:pt x="73058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40000"/>
              </a:lnSpc>
            </a:pPr>
            <a:r>
              <a:rPr kumimoji="1" lang="zh-CN" altLang="en-US" sz="2000" b="1"/>
              <a:t>体育锻炼意识与习惯：</a:t>
            </a:r>
            <a:r>
              <a:rPr kumimoji="1" lang="zh-CN" altLang="en-US" sz="2000"/>
              <a:t>通过课程学习和活动引导，激发学生对体操运动的浓厚兴趣，使学生深刻认识到体操锻炼对身心健康的重要性，主动将体操纳入日常锻炼计划，每周至少自主进行 3 次、每次 30 分钟以上的体操练习，养成长期坚持体育锻炼的良好习惯，形成终身体育意识。​</a:t>
            </a:r>
            <a:endParaRPr kumimoji="1" lang="zh-CN" altLang="en-US" sz="2000"/>
          </a:p>
          <a:p>
            <a:pPr algn="l">
              <a:lnSpc>
                <a:spcPct val="140000"/>
              </a:lnSpc>
            </a:pPr>
            <a:endParaRPr kumimoji="1" lang="zh-CN" altLang="en-US" sz="2000"/>
          </a:p>
          <a:p>
            <a:pPr algn="l">
              <a:lnSpc>
                <a:spcPct val="140000"/>
              </a:lnSpc>
            </a:pPr>
            <a:r>
              <a:rPr kumimoji="1" lang="zh-CN" altLang="en-US" sz="2000" b="1"/>
              <a:t>健康知识掌握与运用：</a:t>
            </a:r>
            <a:r>
              <a:rPr kumimoji="1" lang="zh-CN" altLang="en-US" sz="2000"/>
              <a:t>学生系统掌握体操运动中的健康知识，包括运动损伤的预防措施（如热身、拉伸的正确方法和重要性）、常见运动损伤的处理方法（如扭伤、拉伤的应急处理）、合理的营养搭配对体操训练的影响（如碳水化合物、蛋白质的补充时机和量）等。在实际训练和生活中，能够运用所学健康知识，科学安排训练计划，合理调整饮食结构，保障自身健康，有效预防运动损伤的发生。</a:t>
            </a:r>
            <a:endParaRPr kumimoji="1" lang="zh-CN" altLang="en-US" sz="2000"/>
          </a:p>
        </p:txBody>
      </p:sp>
      <p:sp>
        <p:nvSpPr>
          <p:cNvPr id="2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健康行为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f67fa627-d8ec-4512-bd5a-9fa845211c4f}"/>
</p:tagLst>
</file>

<file path=ppt/tags/tag2.xml><?xml version="1.0" encoding="utf-8"?>
<p:tagLst xmlns:p="http://schemas.openxmlformats.org/presentationml/2006/main">
  <p:tag name="KSO_WM_UNIT_TABLE_BEAUTIFY" val="smartTable{ac10b742-cdae-4ef2-a277-d2b0010a7186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50B98"/>
      </a:accent1>
      <a:accent2>
        <a:srgbClr val="6D11AB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450B98"/>
    </a:accent1>
    <a:accent2>
      <a:srgbClr val="6D11AB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450B98"/>
    </a:accent1>
    <a:accent2>
      <a:srgbClr val="6D11AB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000000"/>
    </a:dk2>
    <a:lt2>
      <a:srgbClr val="FFFFFF"/>
    </a:lt2>
    <a:accent1>
      <a:srgbClr val="450B98"/>
    </a:accent1>
    <a:accent2>
      <a:srgbClr val="6D11AB"/>
    </a:accent2>
    <a:accent3>
      <a:srgbClr val="000000"/>
    </a:accent3>
    <a:accent4>
      <a:srgbClr val="000000"/>
    </a:accent4>
    <a:accent5>
      <a:srgbClr val="000000"/>
    </a:accent5>
    <a:accent6>
      <a:srgbClr val="000000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7991</Words>
  <Application>WPS 演示</Application>
  <PresentationFormat/>
  <Paragraphs>492</Paragraphs>
  <Slides>50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Arial</vt:lpstr>
      <vt:lpstr>宋体</vt:lpstr>
      <vt:lpstr>Wingdings</vt:lpstr>
      <vt:lpstr>Source Han Sans CN Bold</vt:lpstr>
      <vt:lpstr>OPPOSans H</vt:lpstr>
      <vt:lpstr>OPPOSans R</vt:lpstr>
      <vt:lpstr>Source Han Sans</vt:lpstr>
      <vt:lpstr>OPPOSans B</vt:lpstr>
      <vt:lpstr>等线</vt:lpstr>
      <vt:lpstr>微软雅黑</vt:lpstr>
      <vt:lpstr>Arial Unicode MS</vt:lpstr>
      <vt:lpstr>Calibri</vt:lpstr>
      <vt:lpstr>黑体</vt:lpstr>
      <vt:lpstr>Segoe UI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</cp:lastModifiedBy>
  <cp:revision>1</cp:revision>
  <dcterms:created xsi:type="dcterms:W3CDTF">2025-07-07T04:05:10Z</dcterms:created>
  <dcterms:modified xsi:type="dcterms:W3CDTF">2025-07-07T04:05:14Z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</Properties>
</file>