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3"/>
  </p:sldMasterIdLst>
  <p:notesMasterIdLst>
    <p:notesMasterId r:id="rId5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14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9" r:id="rId32"/>
    <p:sldId id="300" r:id="rId33"/>
    <p:sldId id="301" r:id="rId34"/>
    <p:sldId id="302" r:id="rId35"/>
    <p:sldId id="303" r:id="rId36"/>
    <p:sldId id="304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308" r:id="rId50"/>
    <p:sldId id="309" r:id="rId51"/>
    <p:sldId id="310" r:id="rId52"/>
    <p:sldId id="311" r:id="rId53"/>
    <p:sldId id="312" r:id="rId54"/>
    <p:sldId id="313" r:id="rId55"/>
    <p:sldId id="295" r:id="rId56"/>
  </p:sldIdLst>
  <p:sldSz cx="12192000" cy="6858000"/>
  <p:notesSz cx="6858000" cy="9144000"/>
  <p:embeddedFontLst>
    <p:embeddedFont>
      <p:font typeface="Source Han Sans CN Bold" panose="020B0800000000000000"/>
      <p:regular r:id="rId61"/>
    </p:embeddedFont>
    <p:embeddedFont>
      <p:font typeface="OPPOSans H" panose="00020600040101010101" charset="-122"/>
      <p:regular r:id="rId62"/>
    </p:embeddedFont>
    <p:embeddedFont>
      <p:font typeface="Source Han Sans" panose="020B0400000000000000"/>
      <p:regular r:id="rId63"/>
    </p:embeddedFont>
    <p:embeddedFont>
      <p:font typeface="等线" panose="02010600030101010101" charset="-122"/>
      <p:regular r:id="rId64"/>
    </p:embeddedFont>
    <p:embeddedFont>
      <p:font typeface="Calibri" panose="020F0502020204030204" charset="0"/>
      <p:regular r:id="rId65"/>
      <p:bold r:id="rId66"/>
      <p:italic r:id="rId67"/>
      <p:boldItalic r:id="rId68"/>
    </p:embeddedFont>
    <p:embeddedFont>
      <p:font typeface="黑体" panose="02010609060101010101" charset="-122"/>
      <p:regular r:id="rId6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9" Type="http://schemas.openxmlformats.org/officeDocument/2006/relationships/font" Target="fonts/font9.fntdata"/><Relationship Id="rId68" Type="http://schemas.openxmlformats.org/officeDocument/2006/relationships/font" Target="fonts/font8.fntdata"/><Relationship Id="rId67" Type="http://schemas.openxmlformats.org/officeDocument/2006/relationships/font" Target="fonts/font7.fntdata"/><Relationship Id="rId66" Type="http://schemas.openxmlformats.org/officeDocument/2006/relationships/font" Target="fonts/font6.fntdata"/><Relationship Id="rId65" Type="http://schemas.openxmlformats.org/officeDocument/2006/relationships/font" Target="fonts/font5.fntdata"/><Relationship Id="rId64" Type="http://schemas.openxmlformats.org/officeDocument/2006/relationships/font" Target="fonts/font4.fntdata"/><Relationship Id="rId63" Type="http://schemas.openxmlformats.org/officeDocument/2006/relationships/font" Target="fonts/font3.fntdata"/><Relationship Id="rId62" Type="http://schemas.openxmlformats.org/officeDocument/2006/relationships/font" Target="fonts/font2.fntdata"/><Relationship Id="rId61" Type="http://schemas.openxmlformats.org/officeDocument/2006/relationships/font" Target="fonts/font1.fntdata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notesMaster" Target="notesMasters/notesMaster1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/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/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22831" y="1792824"/>
            <a:ext cx="5778578" cy="20105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4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排球水平三大单元教学设计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flipH="1">
            <a:off x="554157" y="4110065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92447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50863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655467" y="4684276"/>
            <a:ext cx="781452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56116" y="4684276"/>
            <a:ext cx="8993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主讲人：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252669" y="4693696"/>
            <a:ext cx="67955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时间：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936408" y="4693696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93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38115" y="4152081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494578"/>
            <a:ext cx="12192000" cy="363422"/>
          </a:xfrm>
          <a:prstGeom prst="rect">
            <a:avLst/>
          </a:prstGeom>
          <a:gradFill>
            <a:gsLst>
              <a:gs pos="29000">
                <a:schemeClr val="accent1">
                  <a:alpha val="67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19215" y="1622057"/>
            <a:ext cx="10177201" cy="4188436"/>
          </a:xfrm>
          <a:prstGeom prst="roundRect">
            <a:avLst>
              <a:gd name="adj" fmla="val 1226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9525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68981" y="2039720"/>
            <a:ext cx="10006689" cy="3521872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/>
              <a:t>    </a:t>
            </a:r>
            <a:r>
              <a:rPr kumimoji="1" lang="zh-CN" altLang="en-US" sz="2800"/>
              <a:t>排球是义务教育体育与健康课程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球类运动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的重要内容。本单元通过基础技能学习和趣味竞赛，帮助学生掌握排球入门技能，提升心肺功能、灵敏性等体能，同时培养团队合作、规则意识等素养，落实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享受乐趣、增强体质、健全人格、锤炼意志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的课程目标。</a:t>
            </a:r>
            <a:endParaRPr kumimoji="1" lang="zh-CN" altLang="en-US" sz="2800"/>
          </a:p>
        </p:txBody>
      </p:sp>
      <p:sp>
        <p:nvSpPr>
          <p:cNvPr id="6" name="标题 1"/>
          <p:cNvSpPr txBox="1"/>
          <p:nvPr/>
        </p:nvSpPr>
        <p:spPr>
          <a:xfrm>
            <a:off x="1068981" y="1622057"/>
            <a:ext cx="10006689" cy="4003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3600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教材价值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832200"/>
            <a:ext cx="10858500" cy="3600000"/>
          </a:xfrm>
          <a:prstGeom prst="roundRect">
            <a:avLst>
              <a:gd name="adj" fmla="val 8465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>
            <a:off x="935403" y="2679418"/>
            <a:ext cx="720000" cy="0"/>
          </a:xfrm>
          <a:prstGeom prst="line">
            <a:avLst/>
          </a:prstGeom>
          <a:noFill/>
          <a:ln w="88900" cap="rnd">
            <a:solidFill>
              <a:schemeClr val="accent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879475" y="2898649"/>
            <a:ext cx="9823450" cy="23210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   </a:t>
            </a:r>
            <a:r>
              <a:rPr kumimoji="1" lang="en-US" altLang="zh-CN" sz="2400"/>
              <a:t>  </a:t>
            </a:r>
            <a:r>
              <a:rPr kumimoji="1" lang="zh-CN" altLang="en-US" sz="2400"/>
              <a:t>水平三（</a:t>
            </a:r>
            <a:r>
              <a:rPr kumimoji="1" lang="en-US" altLang="zh-CN" sz="2400"/>
              <a:t>3-4 </a:t>
            </a:r>
            <a:r>
              <a:rPr kumimoji="1" lang="zh-CN" altLang="en-US" sz="2400"/>
              <a:t>年级）是排球学习的启蒙阶段，衔接水平二（</a:t>
            </a:r>
            <a:r>
              <a:rPr kumimoji="1" lang="en-US" altLang="zh-CN" sz="2400"/>
              <a:t>1-2 </a:t>
            </a:r>
            <a:r>
              <a:rPr kumimoji="1" lang="zh-CN" altLang="en-US" sz="2400"/>
              <a:t>年级球类游戏）和水平四（</a:t>
            </a:r>
            <a:r>
              <a:rPr kumimoji="1" lang="en-US" altLang="zh-CN" sz="2400"/>
              <a:t>5-6 </a:t>
            </a:r>
            <a:r>
              <a:rPr kumimoji="1" lang="zh-CN" altLang="en-US" sz="2400"/>
              <a:t>年级排球技能深化）。本单元通过低难度、高趣味的内容设计，为学生后续学习复杂技术（如发球、扣球）和战术奠定基础，培养长期参与排球运动的兴趣。</a:t>
            </a:r>
            <a:endParaRPr kumimoji="1" lang="zh-CN" altLang="en-US" sz="2400"/>
          </a:p>
        </p:txBody>
      </p:sp>
      <p:sp>
        <p:nvSpPr>
          <p:cNvPr id="7" name="标题 1"/>
          <p:cNvSpPr txBox="1"/>
          <p:nvPr/>
        </p:nvSpPr>
        <p:spPr>
          <a:xfrm>
            <a:off x="9992136" y="4191001"/>
            <a:ext cx="457783" cy="908242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678811" y="4191001"/>
            <a:ext cx="457783" cy="908242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教材地位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07214" y="1268463"/>
            <a:ext cx="5159209" cy="5159209"/>
          </a:xfrm>
          <a:prstGeom prst="ellipse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71200" y="2348983"/>
            <a:ext cx="2826446" cy="2826446"/>
          </a:xfrm>
          <a:prstGeom prst="ellipse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83235" y="2708718"/>
            <a:ext cx="1887266" cy="188726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2980" y="3789045"/>
            <a:ext cx="1915160" cy="3778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91360" y="3284855"/>
            <a:ext cx="470535" cy="45148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 flipV="1">
            <a:off x="4017010" y="1628775"/>
            <a:ext cx="7703820" cy="4599940"/>
          </a:xfrm>
          <a:custGeom>
            <a:avLst/>
            <a:gdLst>
              <a:gd name="connsiteX0" fmla="*/ 105941 w 2743200"/>
              <a:gd name="connsiteY0" fmla="*/ 1325461 h 1325461"/>
              <a:gd name="connsiteX1" fmla="*/ 2637259 w 2743200"/>
              <a:gd name="connsiteY1" fmla="*/ 1325461 h 1325461"/>
              <a:gd name="connsiteX2" fmla="*/ 2743200 w 2743200"/>
              <a:gd name="connsiteY2" fmla="*/ 1219520 h 1325461"/>
              <a:gd name="connsiteX3" fmla="*/ 2743200 w 2743200"/>
              <a:gd name="connsiteY3" fmla="*/ 260524 h 1325461"/>
              <a:gd name="connsiteX4" fmla="*/ 2741746 w 2743200"/>
              <a:gd name="connsiteY4" fmla="*/ 253322 h 1325461"/>
              <a:gd name="connsiteX5" fmla="*/ 2741746 w 2743200"/>
              <a:gd name="connsiteY5" fmla="*/ 3502 h 1325461"/>
              <a:gd name="connsiteX6" fmla="*/ 2738829 w 2743200"/>
              <a:gd name="connsiteY6" fmla="*/ 0 h 1325461"/>
              <a:gd name="connsiteX7" fmla="*/ 2610055 w 2743200"/>
              <a:gd name="connsiteY7" fmla="*/ 154583 h 1325461"/>
              <a:gd name="connsiteX8" fmla="*/ 105941 w 2743200"/>
              <a:gd name="connsiteY8" fmla="*/ 154583 h 1325461"/>
              <a:gd name="connsiteX9" fmla="*/ 0 w 2743200"/>
              <a:gd name="connsiteY9" fmla="*/ 260524 h 1325461"/>
              <a:gd name="connsiteX10" fmla="*/ 0 w 2743200"/>
              <a:gd name="connsiteY10" fmla="*/ 1219520 h 1325461"/>
              <a:gd name="connsiteX11" fmla="*/ 105941 w 2743200"/>
              <a:gd name="connsiteY11" fmla="*/ 1325461 h 1325461"/>
            </a:gdLst>
            <a:ahLst/>
            <a:cxnLst/>
            <a:rect l="l" t="t" r="r" b="b"/>
            <a:pathLst>
              <a:path w="2743200" h="1325461">
                <a:moveTo>
                  <a:pt x="105941" y="1325461"/>
                </a:moveTo>
                <a:lnTo>
                  <a:pt x="2637259" y="1325461"/>
                </a:lnTo>
                <a:cubicBezTo>
                  <a:pt x="2695769" y="1325461"/>
                  <a:pt x="2743200" y="1278030"/>
                  <a:pt x="2743200" y="1219520"/>
                </a:cubicBezTo>
                <a:lnTo>
                  <a:pt x="2743200" y="260524"/>
                </a:lnTo>
                <a:lnTo>
                  <a:pt x="2741746" y="253322"/>
                </a:lnTo>
                <a:lnTo>
                  <a:pt x="2741746" y="3502"/>
                </a:lnTo>
                <a:lnTo>
                  <a:pt x="2738829" y="0"/>
                </a:lnTo>
                <a:lnTo>
                  <a:pt x="2610055" y="154583"/>
                </a:lnTo>
                <a:lnTo>
                  <a:pt x="105941" y="154583"/>
                </a:lnTo>
                <a:cubicBezTo>
                  <a:pt x="47431" y="154583"/>
                  <a:pt x="0" y="202014"/>
                  <a:pt x="0" y="260524"/>
                </a:cubicBezTo>
                <a:lnTo>
                  <a:pt x="0" y="1219520"/>
                </a:lnTo>
                <a:cubicBezTo>
                  <a:pt x="0" y="1278030"/>
                  <a:pt x="47431" y="1325461"/>
                  <a:pt x="105941" y="1325461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67530" y="1826260"/>
            <a:ext cx="7212330" cy="3934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/>
              <a:t>以基础动作为核心，强调规范性：如正面双手垫球注重</a:t>
            </a:r>
            <a:r>
              <a:rPr kumimoji="1" lang="en-US" altLang="zh-CN"/>
              <a:t> “</a:t>
            </a:r>
            <a:r>
              <a:rPr kumimoji="1" lang="zh-CN" altLang="en-US"/>
              <a:t>抱拳手型</a:t>
            </a:r>
            <a:r>
              <a:rPr kumimoji="1" lang="en-US" altLang="zh-CN"/>
              <a:t>” </a:t>
            </a:r>
            <a:r>
              <a:rPr kumimoji="1" lang="zh-CN" altLang="en-US"/>
              <a:t>和</a:t>
            </a:r>
            <a:r>
              <a:rPr kumimoji="1" lang="en-US" altLang="zh-CN"/>
              <a:t> “</a:t>
            </a:r>
            <a:r>
              <a:rPr kumimoji="1" lang="zh-CN" altLang="en-US"/>
              <a:t>屈肘缓冲</a:t>
            </a:r>
            <a:r>
              <a:rPr kumimoji="1" lang="en-US" altLang="zh-CN"/>
              <a:t>”</a:t>
            </a:r>
            <a:r>
              <a:rPr kumimoji="1" lang="zh-CN" altLang="en-US"/>
              <a:t>，双手胸前传球突出</a:t>
            </a:r>
            <a:r>
              <a:rPr kumimoji="1" lang="en-US" altLang="zh-CN"/>
              <a:t> “</a:t>
            </a:r>
            <a:r>
              <a:rPr kumimoji="1" lang="zh-CN" altLang="en-US"/>
              <a:t>蹬地伸臂</a:t>
            </a:r>
            <a:r>
              <a:rPr kumimoji="1" lang="en-US" altLang="zh-CN"/>
              <a:t>” </a:t>
            </a:r>
            <a:r>
              <a:rPr kumimoji="1" lang="zh-CN" altLang="en-US"/>
              <a:t>协调用力，暂不引入复杂技术（如扣球）。</a:t>
            </a:r>
            <a:endParaRPr kumimoji="1" lang="zh-CN" altLang="en-US"/>
          </a:p>
          <a:p>
            <a:pPr algn="l">
              <a:lnSpc>
                <a:spcPct val="120000"/>
              </a:lnSpc>
            </a:pPr>
            <a:r>
              <a:rPr kumimoji="1" lang="zh-CN" altLang="en-US"/>
              <a:t>技能学习与游戏融合：将垫球、传球融入</a:t>
            </a:r>
            <a:r>
              <a:rPr kumimoji="1" lang="en-US" altLang="zh-CN"/>
              <a:t> “</a:t>
            </a:r>
            <a:r>
              <a:rPr kumimoji="1" lang="zh-CN" altLang="en-US"/>
              <a:t>打靶</a:t>
            </a:r>
            <a:r>
              <a:rPr kumimoji="1" lang="en-US" altLang="zh-CN"/>
              <a:t>”“</a:t>
            </a:r>
            <a:r>
              <a:rPr kumimoji="1" lang="zh-CN" altLang="en-US"/>
              <a:t>接力</a:t>
            </a:r>
            <a:r>
              <a:rPr kumimoji="1" lang="en-US" altLang="zh-CN"/>
              <a:t>” </a:t>
            </a:r>
            <a:r>
              <a:rPr kumimoji="1" lang="zh-CN" altLang="en-US"/>
              <a:t>等游戏，降低学习压力，契合水平三学生</a:t>
            </a:r>
            <a:r>
              <a:rPr kumimoji="1" lang="en-US" altLang="zh-CN"/>
              <a:t> “</a:t>
            </a:r>
            <a:r>
              <a:rPr kumimoji="1" lang="zh-CN" altLang="en-US"/>
              <a:t>喜好玩乐</a:t>
            </a:r>
            <a:r>
              <a:rPr kumimoji="1" lang="en-US" altLang="zh-CN"/>
              <a:t>” </a:t>
            </a:r>
            <a:r>
              <a:rPr kumimoji="1" lang="zh-CN" altLang="en-US"/>
              <a:t>的心理特点。</a:t>
            </a:r>
            <a:endParaRPr kumimoji="1" lang="zh-CN" altLang="en-US"/>
          </a:p>
          <a:p>
            <a:pPr algn="l">
              <a:lnSpc>
                <a:spcPct val="120000"/>
              </a:lnSpc>
            </a:pPr>
            <a:r>
              <a:rPr kumimoji="1" lang="zh-CN" altLang="en-US"/>
              <a:t>技能难度螺旋式上升：从原地练习（第</a:t>
            </a:r>
            <a:r>
              <a:rPr kumimoji="1" lang="en-US" altLang="zh-CN"/>
              <a:t> 3-5 </a:t>
            </a:r>
            <a:r>
              <a:rPr kumimoji="1" lang="zh-CN" altLang="en-US"/>
              <a:t>课）到简单移动练习（第</a:t>
            </a:r>
            <a:r>
              <a:rPr kumimoji="1" lang="en-US" altLang="zh-CN"/>
              <a:t> 6-8 </a:t>
            </a:r>
            <a:r>
              <a:rPr kumimoji="1" lang="zh-CN" altLang="en-US"/>
              <a:t>课），从单人练习到双人配合（第</a:t>
            </a:r>
            <a:r>
              <a:rPr kumimoji="1" lang="en-US" altLang="zh-CN"/>
              <a:t> 9-11 </a:t>
            </a:r>
            <a:r>
              <a:rPr kumimoji="1" lang="zh-CN" altLang="en-US"/>
              <a:t>课），再到小组比赛（第</a:t>
            </a:r>
            <a:r>
              <a:rPr kumimoji="1" lang="en-US" altLang="zh-CN"/>
              <a:t> 15-17 </a:t>
            </a:r>
            <a:r>
              <a:rPr kumimoji="1" lang="zh-CN" altLang="en-US"/>
              <a:t>课），难度逐步提升。</a:t>
            </a:r>
            <a:endParaRPr kumimoji="1" lang="zh-CN" altLang="en-US"/>
          </a:p>
          <a:p>
            <a:pPr algn="l">
              <a:lnSpc>
                <a:spcPct val="120000"/>
              </a:lnSpc>
            </a:pPr>
            <a:r>
              <a:rPr kumimoji="1" lang="zh-CN" altLang="en-US"/>
              <a:t>兼顾个体差异：通过</a:t>
            </a:r>
            <a:r>
              <a:rPr kumimoji="1" lang="en-US" altLang="zh-CN"/>
              <a:t> “</a:t>
            </a:r>
            <a:r>
              <a:rPr kumimoji="1" lang="zh-CN" altLang="en-US"/>
              <a:t>基础组（连续垫</a:t>
            </a:r>
            <a:r>
              <a:rPr kumimoji="1" lang="en-US" altLang="zh-CN"/>
              <a:t> 3 </a:t>
            </a:r>
            <a:r>
              <a:rPr kumimoji="1" lang="zh-CN" altLang="en-US"/>
              <a:t>次）</a:t>
            </a:r>
            <a:r>
              <a:rPr kumimoji="1" lang="en-US" altLang="zh-CN"/>
              <a:t>”“</a:t>
            </a:r>
            <a:r>
              <a:rPr kumimoji="1" lang="zh-CN" altLang="en-US"/>
              <a:t>进阶组（连续垫</a:t>
            </a:r>
            <a:r>
              <a:rPr kumimoji="1" lang="en-US" altLang="zh-CN"/>
              <a:t> 5 </a:t>
            </a:r>
            <a:r>
              <a:rPr kumimoji="1" lang="zh-CN" altLang="en-US"/>
              <a:t>次）</a:t>
            </a:r>
            <a:r>
              <a:rPr kumimoji="1" lang="en-US" altLang="zh-CN"/>
              <a:t>” </a:t>
            </a:r>
            <a:r>
              <a:rPr kumimoji="1" lang="zh-CN" altLang="en-US"/>
              <a:t>的分层设计，满足不同技能水平学生的学习需求。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技能特点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单元学情分析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53325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2192000 w 12192000"/>
              <a:gd name="connsiteY1" fmla="*/ 0 h 114300"/>
              <a:gd name="connsiteX2" fmla="*/ 12192000 w 12192000"/>
              <a:gd name="connsiteY2" fmla="*/ 114300 h 114300"/>
              <a:gd name="connsiteX3" fmla="*/ 0 w 12192000"/>
              <a:gd name="connsiteY3" fmla="*/ 114300 h 114300"/>
            </a:gdLst>
            <a:ahLst/>
            <a:cxnLst/>
            <a:rect l="l" t="t" r="r" b="b"/>
            <a:pathLst>
              <a:path w="12192000" h="114300">
                <a:moveTo>
                  <a:pt x="0" y="0"/>
                </a:moveTo>
                <a:lnTo>
                  <a:pt x="12192000" y="0"/>
                </a:lnTo>
                <a:lnTo>
                  <a:pt x="12192000" y="114300"/>
                </a:lnTo>
                <a:lnTo>
                  <a:pt x="0" y="114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32189" y="1669136"/>
            <a:ext cx="10171752" cy="4068723"/>
          </a:xfrm>
          <a:prstGeom prst="roundRect">
            <a:avLst>
              <a:gd name="adj" fmla="val 53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sx="102000" sy="102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31740" y="2186895"/>
            <a:ext cx="9772650" cy="33909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800"/>
              <a:t>   </a:t>
            </a:r>
            <a:r>
              <a:rPr kumimoji="1" lang="zh-CN" altLang="en-US" sz="2800"/>
              <a:t>水平三学生（</a:t>
            </a:r>
            <a:r>
              <a:rPr kumimoji="1" lang="en-US" altLang="zh-CN" sz="2800"/>
              <a:t>8-10 </a:t>
            </a:r>
            <a:r>
              <a:rPr kumimoji="1" lang="zh-CN" altLang="en-US" sz="2800"/>
              <a:t>岁）注意力集中时间约</a:t>
            </a:r>
            <a:r>
              <a:rPr kumimoji="1" lang="en-US" altLang="zh-CN" sz="2800"/>
              <a:t> 20-25 </a:t>
            </a:r>
            <a:r>
              <a:rPr kumimoji="1" lang="zh-CN" altLang="en-US" sz="2800"/>
              <a:t>分钟，对直观示范（如教师分解动作视频）接受度高，逻辑思维较弱，需通过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做中学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理解技能要点；对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竞赛</a:t>
            </a:r>
            <a:r>
              <a:rPr kumimoji="1" lang="en-US" altLang="zh-CN" sz="2800"/>
              <a:t>”“</a:t>
            </a:r>
            <a:r>
              <a:rPr kumimoji="1" lang="zh-CN" altLang="en-US" sz="2800"/>
              <a:t>奖励</a:t>
            </a:r>
            <a:r>
              <a:rPr kumimoji="1" lang="en-US" altLang="zh-CN" sz="2800"/>
              <a:t>”</a:t>
            </a:r>
            <a:r>
              <a:rPr kumimoji="1" lang="zh-CN" altLang="en-US" sz="2800"/>
              <a:t>（如小组积分）兴趣浓厚，易受同伴行为影响（如模仿同学认真练习的行为）。</a:t>
            </a:r>
            <a:endParaRPr kumimoji="1" lang="zh-CN" altLang="en-US" sz="2800"/>
          </a:p>
        </p:txBody>
      </p:sp>
      <p:sp>
        <p:nvSpPr>
          <p:cNvPr id="6" name="标题 1"/>
          <p:cNvSpPr txBox="1"/>
          <p:nvPr/>
        </p:nvSpPr>
        <p:spPr>
          <a:xfrm>
            <a:off x="1231742" y="1772406"/>
            <a:ext cx="9772646" cy="3910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认知特点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489284" y="1619284"/>
            <a:ext cx="4026441" cy="4026441"/>
          </a:xfrm>
          <a:prstGeom prst="arc">
            <a:avLst>
              <a:gd name="adj1" fmla="val 3456335"/>
              <a:gd name="adj2" fmla="val 18870257"/>
            </a:avLst>
          </a:prstGeom>
          <a:noFill/>
          <a:ln w="76200" cap="rnd">
            <a:gradFill>
              <a:gsLst>
                <a:gs pos="1800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1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933077" y="3168115"/>
            <a:ext cx="3333315" cy="1679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/>
              <a:t>处于协调性、灵敏性发展关键期，但上肢力量较弱（如传球时难以传远），关节柔韧性较好但稳定性不足（需强调垫球时手臂固定）；动作控制能力有限，移动时易失衡。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33077" y="2550537"/>
            <a:ext cx="3333315" cy="6231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身体发育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63575" y="1619284"/>
            <a:ext cx="4026441" cy="4026441"/>
          </a:xfrm>
          <a:prstGeom prst="arc">
            <a:avLst>
              <a:gd name="adj1" fmla="val 3456335"/>
              <a:gd name="adj2" fmla="val 18870257"/>
            </a:avLst>
          </a:prstGeom>
          <a:noFill/>
          <a:ln w="76200" cap="rnd">
            <a:gradFill>
              <a:gsLst>
                <a:gs pos="18000">
                  <a:schemeClr val="accent2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1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095040" y="1911658"/>
            <a:ext cx="467405" cy="467405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07368" y="3168115"/>
            <a:ext cx="3333315" cy="1679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zh-CN" altLang="en-US"/>
              <a:t>好胜心强，渴望得到认可；喜欢集体活动，在小组合作中积极性高，但存在</a:t>
            </a:r>
            <a:r>
              <a:rPr kumimoji="1" lang="en-US" altLang="zh-CN"/>
              <a:t> “</a:t>
            </a:r>
            <a:r>
              <a:rPr kumimoji="1" lang="zh-CN" altLang="en-US"/>
              <a:t>抢球</a:t>
            </a:r>
            <a:r>
              <a:rPr kumimoji="1" lang="en-US" altLang="zh-CN"/>
              <a:t>”“</a:t>
            </a:r>
            <a:r>
              <a:rPr kumimoji="1" lang="zh-CN" altLang="en-US"/>
              <a:t>不愿配合</a:t>
            </a:r>
            <a:r>
              <a:rPr kumimoji="1" lang="en-US" altLang="zh-CN"/>
              <a:t>” </a:t>
            </a:r>
            <a:r>
              <a:rPr kumimoji="1" lang="zh-CN" altLang="en-US"/>
              <a:t>现象；情绪波动大，遇困难（如连续失误）可能产生抵触心理。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107368" y="2550537"/>
            <a:ext cx="3333315" cy="6231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D582C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心理发展</a:t>
            </a:r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468579" y="1618674"/>
            <a:ext cx="1039821" cy="1110305"/>
            <a:chOff x="4468579" y="1618674"/>
            <a:chExt cx="1039821" cy="1110305"/>
          </a:xfrm>
        </p:grpSpPr>
        <p:sp>
          <p:nvSpPr>
            <p:cNvPr id="11" name="标题 1"/>
            <p:cNvSpPr txBox="1"/>
            <p:nvPr/>
          </p:nvSpPr>
          <p:spPr>
            <a:xfrm>
              <a:off x="4468579" y="1648659"/>
              <a:ext cx="1039821" cy="103982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 w="635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4548440" y="1618674"/>
              <a:ext cx="900826" cy="1110305"/>
            </a:xfrm>
            <a:prstGeom prst="actionButtonBlank">
              <a:avLst/>
            </a:prstGeom>
            <a:noFill/>
            <a:ln w="38100" cap="flat">
              <a:noFill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32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OPPOSans H" panose="00020600040101010101" charset="-122"/>
                  <a:ea typeface="OPPOSans H" panose="00020600040101010101" charset="-122"/>
                  <a:cs typeface="OPPOSans H" panose="00020600040101010101" charset="-122"/>
                </a:rPr>
                <a:t>01</a:t>
              </a:r>
              <a:endParaRPr kumimoji="1"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634826" y="1618674"/>
            <a:ext cx="1039821" cy="1110305"/>
            <a:chOff x="9634826" y="1618674"/>
            <a:chExt cx="1039821" cy="1110305"/>
          </a:xfrm>
        </p:grpSpPr>
        <p:sp>
          <p:nvSpPr>
            <p:cNvPr id="14" name="标题 1"/>
            <p:cNvSpPr txBox="1"/>
            <p:nvPr/>
          </p:nvSpPr>
          <p:spPr>
            <a:xfrm>
              <a:off x="9634826" y="1648659"/>
              <a:ext cx="1039821" cy="103982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 w="635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9714687" y="1618674"/>
              <a:ext cx="900826" cy="1110305"/>
            </a:xfrm>
            <a:prstGeom prst="actionButtonBlank">
              <a:avLst/>
            </a:prstGeom>
            <a:noFill/>
            <a:ln w="38100" cap="flat">
              <a:noFill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32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OPPOSans H" panose="00020600040101010101" charset="-122"/>
                  <a:ea typeface="OPPOSans H" panose="00020600040101010101" charset="-122"/>
                  <a:cs typeface="OPPOSans H" panose="00020600040101010101" charset="-122"/>
                </a:rPr>
                <a:t>02</a:t>
              </a:r>
              <a:endParaRPr kumimoji="1" lang="zh-CN" altLang="en-US"/>
            </a:p>
          </p:txBody>
        </p:sp>
      </p:grpSp>
      <p:sp>
        <p:nvSpPr>
          <p:cNvPr id="17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身心发展特点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618615" y="1533525"/>
            <a:ext cx="8055610" cy="4194810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blurRad="127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1689467" y="1733743"/>
            <a:ext cx="1312821" cy="896693"/>
          </a:xfrm>
          <a:custGeom>
            <a:avLst/>
            <a:gdLst>
              <a:gd name="connsiteX0" fmla="*/ 1172998 w 1172998"/>
              <a:gd name="connsiteY0" fmla="*/ 0 h 801190"/>
              <a:gd name="connsiteX1" fmla="*/ 1172998 w 1172998"/>
              <a:gd name="connsiteY1" fmla="*/ 801190 h 801190"/>
              <a:gd name="connsiteX2" fmla="*/ 400595 w 1172998"/>
              <a:gd name="connsiteY2" fmla="*/ 801190 h 801190"/>
              <a:gd name="connsiteX3" fmla="*/ 0 w 1172998"/>
              <a:gd name="connsiteY3" fmla="*/ 400595 h 801190"/>
              <a:gd name="connsiteX4" fmla="*/ 400595 w 1172998"/>
              <a:gd name="connsiteY4" fmla="*/ 0 h 801190"/>
            </a:gdLst>
            <a:ahLst/>
            <a:cxnLst/>
            <a:rect l="l" t="t" r="r" b="b"/>
            <a:pathLst>
              <a:path w="1172998" h="801190">
                <a:moveTo>
                  <a:pt x="1172998" y="0"/>
                </a:moveTo>
                <a:lnTo>
                  <a:pt x="1172998" y="801190"/>
                </a:lnTo>
                <a:lnTo>
                  <a:pt x="400595" y="801190"/>
                </a:lnTo>
                <a:cubicBezTo>
                  <a:pt x="179352" y="801190"/>
                  <a:pt x="0" y="621838"/>
                  <a:pt x="0" y="400595"/>
                </a:cubicBezTo>
                <a:cubicBezTo>
                  <a:pt x="0" y="179352"/>
                  <a:pt x="179352" y="0"/>
                  <a:pt x="400595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00294" y="1332404"/>
            <a:ext cx="1101981" cy="20597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796988" y="1332404"/>
            <a:ext cx="249525" cy="205971"/>
          </a:xfrm>
          <a:custGeom>
            <a:avLst/>
            <a:gdLst>
              <a:gd name="connsiteX0" fmla="*/ 344091 w 688182"/>
              <a:gd name="connsiteY0" fmla="*/ 0 h 360510"/>
              <a:gd name="connsiteX1" fmla="*/ 688182 w 688182"/>
              <a:gd name="connsiteY1" fmla="*/ 344091 h 360510"/>
              <a:gd name="connsiteX2" fmla="*/ 686527 w 688182"/>
              <a:gd name="connsiteY2" fmla="*/ 360510 h 360510"/>
              <a:gd name="connsiteX3" fmla="*/ 1655 w 688182"/>
              <a:gd name="connsiteY3" fmla="*/ 360510 h 360510"/>
              <a:gd name="connsiteX4" fmla="*/ 0 w 688182"/>
              <a:gd name="connsiteY4" fmla="*/ 344091 h 360510"/>
              <a:gd name="connsiteX5" fmla="*/ 344091 w 688182"/>
              <a:gd name="connsiteY5" fmla="*/ 0 h 360510"/>
            </a:gdLst>
            <a:ahLst/>
            <a:cxnLst/>
            <a:rect l="l" t="t" r="r" b="b"/>
            <a:pathLst>
              <a:path w="688182" h="360510">
                <a:moveTo>
                  <a:pt x="344091" y="0"/>
                </a:moveTo>
                <a:cubicBezTo>
                  <a:pt x="534127" y="0"/>
                  <a:pt x="688182" y="154055"/>
                  <a:pt x="688182" y="344091"/>
                </a:cubicBezTo>
                <a:lnTo>
                  <a:pt x="686527" y="360510"/>
                </a:lnTo>
                <a:lnTo>
                  <a:pt x="1655" y="360510"/>
                </a:lnTo>
                <a:lnTo>
                  <a:pt x="0" y="344091"/>
                </a:lnTo>
                <a:cubicBezTo>
                  <a:pt x="0" y="154055"/>
                  <a:pt x="154055" y="0"/>
                  <a:pt x="34409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93570" y="2839085"/>
            <a:ext cx="7308850" cy="27705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/>
              <a:t>    </a:t>
            </a:r>
            <a:r>
              <a:rPr kumimoji="1" lang="zh-CN" altLang="en-US" sz="2400"/>
              <a:t>多数学生首次接触排球，对球性（重量、弹性）不熟悉；少数学生有篮球、足球等球类游戏经验，可迁移部分</a:t>
            </a:r>
            <a:r>
              <a:rPr kumimoji="1" lang="en-US" altLang="zh-CN" sz="2400"/>
              <a:t> “</a:t>
            </a:r>
            <a:r>
              <a:rPr kumimoji="1" lang="zh-CN" altLang="en-US" sz="2400"/>
              <a:t>手眼协调</a:t>
            </a:r>
            <a:r>
              <a:rPr kumimoji="1" lang="en-US" altLang="zh-CN" sz="2400"/>
              <a:t>” </a:t>
            </a:r>
            <a:r>
              <a:rPr kumimoji="1" lang="zh-CN" altLang="en-US" sz="2400"/>
              <a:t>能力，但对排球特有的</a:t>
            </a:r>
            <a:r>
              <a:rPr kumimoji="1" lang="en-US" altLang="zh-CN" sz="2400"/>
              <a:t> “</a:t>
            </a:r>
            <a:r>
              <a:rPr kumimoji="1" lang="zh-CN" altLang="en-US" sz="2400"/>
              <a:t>垫球手型</a:t>
            </a:r>
            <a:r>
              <a:rPr kumimoji="1" lang="en-US" altLang="zh-CN" sz="2400"/>
              <a:t>”“</a:t>
            </a:r>
            <a:r>
              <a:rPr kumimoji="1" lang="zh-CN" altLang="en-US" sz="2400"/>
              <a:t>传球动作</a:t>
            </a:r>
            <a:r>
              <a:rPr kumimoji="1" lang="en-US" altLang="zh-CN" sz="2400"/>
              <a:t>” </a:t>
            </a:r>
            <a:r>
              <a:rPr kumimoji="1" lang="zh-CN" altLang="en-US" sz="2400"/>
              <a:t>完全陌生，需从球性练习起步。</a:t>
            </a:r>
            <a:endParaRPr kumimoji="1" lang="zh-CN" altLang="en-US" sz="2400"/>
          </a:p>
        </p:txBody>
      </p:sp>
      <p:sp>
        <p:nvSpPr>
          <p:cNvPr id="9" name="标题 1"/>
          <p:cNvSpPr txBox="1"/>
          <p:nvPr/>
        </p:nvSpPr>
        <p:spPr>
          <a:xfrm>
            <a:off x="2617107" y="5825393"/>
            <a:ext cx="1869786" cy="106604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872289" y="1332404"/>
            <a:ext cx="249525" cy="205971"/>
          </a:xfrm>
          <a:custGeom>
            <a:avLst/>
            <a:gdLst>
              <a:gd name="connsiteX0" fmla="*/ 344091 w 688182"/>
              <a:gd name="connsiteY0" fmla="*/ 0 h 360510"/>
              <a:gd name="connsiteX1" fmla="*/ 688182 w 688182"/>
              <a:gd name="connsiteY1" fmla="*/ 344091 h 360510"/>
              <a:gd name="connsiteX2" fmla="*/ 686527 w 688182"/>
              <a:gd name="connsiteY2" fmla="*/ 360510 h 360510"/>
              <a:gd name="connsiteX3" fmla="*/ 1655 w 688182"/>
              <a:gd name="connsiteY3" fmla="*/ 360510 h 360510"/>
              <a:gd name="connsiteX4" fmla="*/ 0 w 688182"/>
              <a:gd name="connsiteY4" fmla="*/ 344091 h 360510"/>
              <a:gd name="connsiteX5" fmla="*/ 344091 w 688182"/>
              <a:gd name="connsiteY5" fmla="*/ 0 h 360510"/>
            </a:gdLst>
            <a:ahLst/>
            <a:cxnLst/>
            <a:rect l="l" t="t" r="r" b="b"/>
            <a:pathLst>
              <a:path w="688182" h="360510">
                <a:moveTo>
                  <a:pt x="344091" y="0"/>
                </a:moveTo>
                <a:cubicBezTo>
                  <a:pt x="534127" y="0"/>
                  <a:pt x="688182" y="154055"/>
                  <a:pt x="688182" y="344091"/>
                </a:cubicBezTo>
                <a:lnTo>
                  <a:pt x="686527" y="360510"/>
                </a:lnTo>
                <a:lnTo>
                  <a:pt x="1655" y="360510"/>
                </a:lnTo>
                <a:lnTo>
                  <a:pt x="0" y="344091"/>
                </a:lnTo>
                <a:cubicBezTo>
                  <a:pt x="0" y="154055"/>
                  <a:pt x="154055" y="0"/>
                  <a:pt x="34409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92408" y="5825393"/>
            <a:ext cx="1869786" cy="106604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技能基础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单元主要教学内容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48020"/>
          <a:ext cx="12192000" cy="82321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46300"/>
                <a:gridCol w="4868545"/>
                <a:gridCol w="1267460"/>
                <a:gridCol w="3909695"/>
              </a:tblGrid>
              <a:tr h="887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内容与要求</a:t>
                      </a:r>
                      <a:endParaRPr lang="zh-CN" altLang="en-US" sz="22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主要核心内容</a:t>
                      </a:r>
                      <a:endParaRPr lang="zh-CN" altLang="en-US" sz="22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课时分布</a:t>
                      </a:r>
                      <a:endParaRPr lang="zh-CN" altLang="en-US" sz="22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课时结构化体现</a:t>
                      </a:r>
                      <a:endParaRPr lang="zh-CN" altLang="en-US" sz="22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基础知识与技能</a:t>
                      </a:r>
                      <a:endParaRPr lang="en-US" altLang="zh-CN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基础知识：排球的起源与发展、场地器材常识（如软式排球重量、简易场地尺寸）、基本术语（如垫球、传球、发球）、安全规则（如保持安全距离、避免用球砸人）；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基本技能：球性练习（自抛自接、滚球）、正面双手垫球（手型、击球部位、缓冲）、双手胸前传球（持球手型、抖腕发力）、简单保护帮助方法（如提醒手型、捡球辅助）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11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：排球基础知识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：正面双手垫球（一）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：正面双手垫球（二）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：双手胸前传球（一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：基本技能（五）：移动垫球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11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：基本技能（六）：双手胸前传球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</a:tr>
              <a:tr h="167576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技战术运用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垫传组合（垫球后迅速准备传球）、双人移动垫传配合、简单战术意识（如垫球给中间同伴、传球找空位）、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3v3/4v4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小场地基本配合（发球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垫球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传球）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7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12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13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：垫球运用（一）：双人原地互垫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：双手胸前传球（二）：双人原地互传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7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：技战术运用（一）：垫传组合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12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：技战术运用（二）：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 “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垫传跑位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13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：技战术运用（三）：简易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 “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二传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”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意识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72263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体能</a:t>
                      </a:r>
                      <a:endParaRPr lang="en-US" altLang="zh-CN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专项体能：灵敏性（侧滑步、交叉步）、上肢力量（靠墙俯卧撑、抛接实心球）、核心力量（仰卧举腿、平板支撑）、反应速度（快速抛接垫球）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9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14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9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：专项体能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一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14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：专项体能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二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展示或比赛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课课赛：垫球计数赛、传球准度赛、双人互垫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传接力赛；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比赛课：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3v3/4v4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小场地对抗赛（用横线代替网，垫传过线得分）；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小赛季：小组循环赛、个人全能赛（垫球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+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+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简单配合）、“排球小明星” 总决赛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16-18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8：3v3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简易比赛：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4v4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标准小场地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16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：小赛季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分组抽签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（4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队循环赛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17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：小赛季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课时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18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：小赛季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endParaRPr lang="en-US" altLang="zh-CN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规则与裁判方法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展示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比赛规则：动作完成时间（如连续垫球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 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秒）、安全规范（未保持安全距离扣分、用手抓球违规）、评分标准（完成度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50%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、配合度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30%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、安全性 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20%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）；</a:t>
                      </a:r>
                      <a:b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裁判手势：示意 “得分”（竖大拇指）、“违规”（摆手）、“重发”（举球）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渗透在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“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基础知识与基本技能、技战术应用、体能、展示或比赛</a:t>
                      </a:r>
                      <a:r>
                        <a:rPr lang="en-US" altLang="zh-CN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”</a:t>
                      </a:r>
                      <a:r>
                        <a:rPr lang="zh-CN" altLang="en-US" sz="13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四个维度课时之中，不单独安排具体课时内容。</a:t>
                      </a:r>
                      <a:endParaRPr lang="zh-CN" altLang="en-US" sz="13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 rowSpan="2" hMerge="1">
                  <a:tcPr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558165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观赏与评价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+mn-ea"/>
                        </a:rPr>
                        <a:t>观赏：动作规范、连贯、创意；保护帮助规范。</a:t>
                      </a:r>
                      <a:endParaRPr lang="zh-CN" altLang="en-US" sz="1300">
                        <a:solidFill>
                          <a:srgbClr val="000000"/>
                        </a:solidFill>
                        <a:latin typeface="Inter"/>
                        <a:ea typeface="Inter"/>
                        <a:cs typeface="+mn-ea"/>
                      </a:endParaRPr>
                    </a:p>
                    <a:p>
                      <a:pPr algn="ctr"/>
                      <a:r>
                        <a:rPr lang="zh-CN" altLang="en-US" sz="1300">
                          <a:solidFill>
                            <a:srgbClr val="000000"/>
                          </a:solidFill>
                          <a:latin typeface="Inter"/>
                          <a:ea typeface="Inter"/>
                          <a:cs typeface="+mn-ea"/>
                        </a:rPr>
                        <a:t>评价：从完成度、安全性、创意性、合作性评价；含自评、互评、师评。</a:t>
                      </a:r>
                      <a:endParaRPr lang="zh-CN" altLang="en-US" sz="1300">
                        <a:solidFill>
                          <a:srgbClr val="000000"/>
                        </a:solidFill>
                        <a:latin typeface="Inter"/>
                        <a:ea typeface="Inter"/>
                        <a:cs typeface="+mn-ea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 vMerge="1" gridSpan="2">
                  <a:tcPr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 vMerge="1" hMerge="1">
                  <a:tcPr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00988" y="33152"/>
            <a:ext cx="11838265" cy="602613"/>
            <a:chOff x="100988" y="33152"/>
            <a:chExt cx="11838265" cy="602613"/>
          </a:xfrm>
        </p:grpSpPr>
        <p:sp>
          <p:nvSpPr>
            <p:cNvPr id="4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/>
                  <a:ea typeface="Source Han Sans CN Bold" panose="020B0800000000000000"/>
                  <a:cs typeface="Source Han Sans CN Bold" panose="020B0800000000000000"/>
                </a:rPr>
                <a:t>单元主要学习内容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单元教学重难点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081866" y="930910"/>
            <a:ext cx="20447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C62D28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</a:t>
            </a: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atalogue</a:t>
            </a: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flipH="1">
            <a:off x="2081865" y="1449200"/>
            <a:ext cx="4558651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2180098" y="2402619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578688" y="2448785"/>
            <a:ext cx="2755900" cy="276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</a:t>
            </a:r>
            <a:r>
              <a:rPr kumimoji="1" lang="en-US" altLang="zh-CN" sz="1800" b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信息</a:t>
            </a:r>
            <a:endParaRPr kumimoji="1" lang="zh-CN" altLang="en-US" b="1"/>
          </a:p>
        </p:txBody>
      </p:sp>
      <p:sp>
        <p:nvSpPr>
          <p:cNvPr id="7" name="标题 1"/>
          <p:cNvSpPr txBox="1"/>
          <p:nvPr/>
        </p:nvSpPr>
        <p:spPr>
          <a:xfrm>
            <a:off x="3943381" y="515021"/>
            <a:ext cx="1625600" cy="76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0" y="0"/>
            <a:ext cx="1619250" cy="685800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180098" y="3213556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2.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578688" y="3259722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单元目标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180098" y="4024493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3.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578688" y="4070659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80098" y="4835430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4.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578688" y="4881596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78923" y="2402619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5.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877513" y="2448785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478923" y="3213556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6.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877513" y="3259722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78923" y="4024493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7.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877513" y="4070659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78923" y="4835430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8.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877513" y="4881596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777748" y="2402619"/>
            <a:ext cx="3810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9.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9176338" y="2448785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636000" y="3213556"/>
            <a:ext cx="5334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10.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9176338" y="3259722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629666" y="4024493"/>
            <a:ext cx="5969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11.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176338" y="4070659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636000" y="4835429"/>
            <a:ext cx="596900" cy="35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12.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176338" y="4881596"/>
            <a:ext cx="2755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课时教学设计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282522" y="1256624"/>
            <a:ext cx="3626957" cy="4886326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0" sx="101000" sy="101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4378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4385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0535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213708" y="2901863"/>
            <a:ext cx="397313" cy="37447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1356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正面双手垫球的正确手型（抱拳式）和缓冲动作（屈肘卸力）；双手胸前传球的蹬地伸臂协调用力。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1356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327423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27489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88991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BD582C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903882" y="2905366"/>
            <a:ext cx="384237" cy="38429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97204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移动垫球时的身体平衡控制；传球时力量与准确性结合（避免过轻或过重）。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97204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D582C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01105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31112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07262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578962" y="2907169"/>
            <a:ext cx="401345" cy="36386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18083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用</a:t>
            </a:r>
            <a:r>
              <a:rPr kumimoji="1" lang="en-US" altLang="zh-CN"/>
              <a:t> “</a:t>
            </a:r>
            <a:r>
              <a:rPr kumimoji="1" lang="zh-CN" altLang="en-US"/>
              <a:t>手腕相扣夹纸</a:t>
            </a:r>
            <a:r>
              <a:rPr kumimoji="1" lang="en-US" altLang="zh-CN"/>
              <a:t>” </a:t>
            </a:r>
            <a:r>
              <a:rPr kumimoji="1" lang="zh-CN" altLang="en-US"/>
              <a:t>练习固定垫球手型，用</a:t>
            </a:r>
            <a:r>
              <a:rPr kumimoji="1" lang="en-US" altLang="zh-CN"/>
              <a:t> “</a:t>
            </a:r>
            <a:r>
              <a:rPr kumimoji="1" lang="zh-CN" altLang="en-US"/>
              <a:t>垫球击掌</a:t>
            </a:r>
            <a:r>
              <a:rPr kumimoji="1" lang="en-US" altLang="zh-CN"/>
              <a:t>”</a:t>
            </a:r>
            <a:r>
              <a:rPr kumimoji="1" lang="zh-CN" altLang="en-US"/>
              <a:t>（垫球后迅速拍手）强化缓冲意识；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8083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解决策略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学生学习重难点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45110" y="5242560"/>
            <a:ext cx="12669520" cy="1615440"/>
          </a:xfrm>
          <a:prstGeom prst="ellipse">
            <a:avLst/>
          </a:prstGeom>
          <a:gradFill>
            <a:gsLst>
              <a:gs pos="47000">
                <a:schemeClr val="accent1">
                  <a:lumMod val="20000"/>
                  <a:lumOff val="80000"/>
                  <a:alpha val="0"/>
                </a:schemeClr>
              </a:gs>
              <a:gs pos="59000">
                <a:schemeClr val="accent1">
                  <a:lumMod val="20000"/>
                  <a:lumOff val="80000"/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60170" y="4988560"/>
            <a:ext cx="9458960" cy="1247140"/>
          </a:xfrm>
          <a:prstGeom prst="ellipse">
            <a:avLst/>
          </a:pr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68000">
                <a:schemeClr val="accent1">
                  <a:lumMod val="60000"/>
                  <a:lumOff val="40000"/>
                  <a:alpha val="100000"/>
                </a:schemeClr>
              </a:gs>
            </a:gsLst>
            <a:lin ang="564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60170" y="4823460"/>
            <a:ext cx="9458960" cy="1247140"/>
          </a:xfrm>
          <a:prstGeom prst="ellipse">
            <a:avLst/>
          </a:prstGeom>
          <a:gradFill>
            <a:gsLst>
              <a:gs pos="43000">
                <a:schemeClr val="accent1">
                  <a:lumMod val="20000"/>
                  <a:lumOff val="80000"/>
                  <a:alpha val="0"/>
                </a:schemeClr>
              </a:gs>
              <a:gs pos="48000">
                <a:schemeClr val="accent1">
                  <a:lumMod val="20000"/>
                  <a:lumOff val="80000"/>
                  <a:alpha val="0"/>
                </a:schemeClr>
              </a:gs>
              <a:gs pos="58000">
                <a:schemeClr val="accent1">
                  <a:lumMod val="20000"/>
                  <a:lumOff val="80000"/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1749893" y="2235546"/>
            <a:ext cx="1128820" cy="1309432"/>
            <a:chOff x="1749893" y="2235546"/>
            <a:chExt cx="1128820" cy="1309432"/>
          </a:xfrm>
        </p:grpSpPr>
        <p:sp>
          <p:nvSpPr>
            <p:cNvPr id="7" name="标题 1"/>
            <p:cNvSpPr txBox="1"/>
            <p:nvPr/>
          </p:nvSpPr>
          <p:spPr>
            <a:xfrm>
              <a:off x="1749893" y="2235546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2312808" y="2518548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834020" y="3644900"/>
            <a:ext cx="2960566" cy="519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3755" y="4038600"/>
            <a:ext cx="2960370" cy="1786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将单个技能（垫球、传球）融入双人配合（如</a:t>
            </a:r>
            <a:r>
              <a:rPr kumimoji="1" lang="en-US" altLang="zh-CN"/>
              <a:t> “</a:t>
            </a:r>
            <a:r>
              <a:rPr kumimoji="1" lang="zh-CN" altLang="en-US"/>
              <a:t>垫传接力</a:t>
            </a:r>
            <a:r>
              <a:rPr kumimoji="1" lang="en-US" altLang="zh-CN"/>
              <a:t>”</a:t>
            </a:r>
            <a:r>
              <a:rPr kumimoji="1" lang="zh-CN" altLang="en-US"/>
              <a:t>）；理解简易比赛规则（如</a:t>
            </a:r>
            <a:r>
              <a:rPr kumimoji="1" lang="en-US" altLang="zh-CN"/>
              <a:t> “</a:t>
            </a:r>
            <a:r>
              <a:rPr kumimoji="1" lang="zh-CN" altLang="en-US"/>
              <a:t>不能用脚踢球</a:t>
            </a:r>
            <a:r>
              <a:rPr kumimoji="1" lang="en-US" altLang="zh-CN"/>
              <a:t>”</a:t>
            </a:r>
            <a:r>
              <a:rPr kumimoji="1" lang="zh-CN" altLang="en-US"/>
              <a:t>）。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09367" y="3290793"/>
            <a:ext cx="2960566" cy="519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09367" y="3714669"/>
            <a:ext cx="2960566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比赛中主动运用所学技能（如主动垫接同伴传球，而非躲避）。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84714" y="3644900"/>
            <a:ext cx="2960566" cy="4943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解决策略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384714" y="4068776"/>
            <a:ext cx="2960566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先</a:t>
            </a:r>
            <a:r>
              <a:rPr kumimoji="1" lang="en-US" altLang="zh-CN"/>
              <a:t> “</a:t>
            </a:r>
            <a:r>
              <a:rPr kumimoji="1" lang="zh-CN" altLang="en-US"/>
              <a:t>无对抗配合</a:t>
            </a:r>
            <a:r>
              <a:rPr kumimoji="1" lang="en-US" altLang="zh-CN"/>
              <a:t>”</a:t>
            </a:r>
            <a:r>
              <a:rPr kumimoji="1" lang="zh-CN" altLang="en-US"/>
              <a:t>（如固定站位垫传），再过渡到</a:t>
            </a:r>
            <a:r>
              <a:rPr kumimoji="1" lang="en-US" altLang="zh-CN"/>
              <a:t> “</a:t>
            </a:r>
            <a:r>
              <a:rPr kumimoji="1" lang="zh-CN" altLang="en-US"/>
              <a:t>弱对抗</a:t>
            </a:r>
            <a:r>
              <a:rPr kumimoji="1" lang="en-US" altLang="zh-CN"/>
              <a:t>”</a:t>
            </a:r>
            <a:r>
              <a:rPr kumimoji="1" lang="zh-CN" altLang="en-US"/>
              <a:t>（加入</a:t>
            </a:r>
            <a:r>
              <a:rPr kumimoji="1" lang="en-US" altLang="zh-CN"/>
              <a:t> 1 </a:t>
            </a:r>
            <a:r>
              <a:rPr kumimoji="1" lang="zh-CN" altLang="en-US"/>
              <a:t>名干扰者但不抢球）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553683" y="2509520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01</a:t>
            </a:r>
            <a:endParaRPr kumimoji="1"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525240" y="1881439"/>
            <a:ext cx="1128820" cy="1309432"/>
            <a:chOff x="5525240" y="1881439"/>
            <a:chExt cx="1128820" cy="1309432"/>
          </a:xfrm>
        </p:grpSpPr>
        <p:sp>
          <p:nvSpPr>
            <p:cNvPr id="17" name="标题 1"/>
            <p:cNvSpPr txBox="1"/>
            <p:nvPr/>
          </p:nvSpPr>
          <p:spPr>
            <a:xfrm>
              <a:off x="5525240" y="1881439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>
              <a:off x="6088155" y="2164441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9" name="标题 1"/>
          <p:cNvSpPr txBox="1"/>
          <p:nvPr/>
        </p:nvSpPr>
        <p:spPr>
          <a:xfrm>
            <a:off x="5329030" y="2155413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02</a:t>
            </a:r>
            <a:endParaRPr kumimoji="1"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00587" y="2235546"/>
            <a:ext cx="1128820" cy="1309432"/>
            <a:chOff x="9300587" y="2235546"/>
            <a:chExt cx="1128820" cy="1309432"/>
          </a:xfrm>
        </p:grpSpPr>
        <p:sp>
          <p:nvSpPr>
            <p:cNvPr id="21" name="标题 1"/>
            <p:cNvSpPr txBox="1"/>
            <p:nvPr/>
          </p:nvSpPr>
          <p:spPr>
            <a:xfrm>
              <a:off x="9300587" y="2235546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9863502" y="2518548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3" name="标题 1"/>
          <p:cNvSpPr txBox="1"/>
          <p:nvPr/>
        </p:nvSpPr>
        <p:spPr>
          <a:xfrm>
            <a:off x="9104378" y="2509520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 flipV="1">
            <a:off x="-764071" y="4695734"/>
            <a:ext cx="2556256" cy="50800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V="1">
            <a:off x="10544395" y="4290620"/>
            <a:ext cx="2556256" cy="50800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 flipV="1">
            <a:off x="10112576" y="5982478"/>
            <a:ext cx="1406324" cy="90077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V="1">
            <a:off x="-342258" y="2811015"/>
            <a:ext cx="1406324" cy="90077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学习内容重难点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365819" y="1644124"/>
            <a:ext cx="3466746" cy="3692940"/>
          </a:xfrm>
          <a:prstGeom prst="roundRect">
            <a:avLst>
              <a:gd name="adj" fmla="val 3915"/>
            </a:avLst>
          </a:prstGeom>
          <a:solidFill>
            <a:schemeClr val="bg1"/>
          </a:solidFill>
          <a:ln w="28575" cap="sq">
            <a:noFill/>
            <a:miter/>
          </a:ln>
          <a:effectLst>
            <a:outerShdw blurRad="279400" dist="38100" dir="2700000" sx="99000" sy="9900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336861" y="1422400"/>
            <a:ext cx="3503393" cy="852075"/>
          </a:xfrm>
          <a:custGeom>
            <a:avLst/>
            <a:gdLst>
              <a:gd name="connsiteX0" fmla="*/ 1311877 w 2623752"/>
              <a:gd name="connsiteY0" fmla="*/ 0 h 715575"/>
              <a:gd name="connsiteX1" fmla="*/ 1351859 w 2623752"/>
              <a:gd name="connsiteY1" fmla="*/ 16561 h 715575"/>
              <a:gd name="connsiteX2" fmla="*/ 1448892 w 2623752"/>
              <a:gd name="connsiteY2" fmla="*/ 113595 h 715575"/>
              <a:gd name="connsiteX3" fmla="*/ 2523420 w 2623752"/>
              <a:gd name="connsiteY3" fmla="*/ 113595 h 715575"/>
              <a:gd name="connsiteX4" fmla="*/ 2623752 w 2623752"/>
              <a:gd name="connsiteY4" fmla="*/ 213927 h 715575"/>
              <a:gd name="connsiteX5" fmla="*/ 2623752 w 2623752"/>
              <a:gd name="connsiteY5" fmla="*/ 615243 h 715575"/>
              <a:gd name="connsiteX6" fmla="*/ 2523420 w 2623752"/>
              <a:gd name="connsiteY6" fmla="*/ 715575 h 715575"/>
              <a:gd name="connsiteX7" fmla="*/ 100332 w 2623752"/>
              <a:gd name="connsiteY7" fmla="*/ 715575 h 715575"/>
              <a:gd name="connsiteX8" fmla="*/ 0 w 2623752"/>
              <a:gd name="connsiteY8" fmla="*/ 615243 h 715575"/>
              <a:gd name="connsiteX9" fmla="*/ 0 w 2623752"/>
              <a:gd name="connsiteY9" fmla="*/ 213927 h 715575"/>
              <a:gd name="connsiteX10" fmla="*/ 100332 w 2623752"/>
              <a:gd name="connsiteY10" fmla="*/ 113595 h 715575"/>
              <a:gd name="connsiteX11" fmla="*/ 1174861 w 2623752"/>
              <a:gd name="connsiteY11" fmla="*/ 113595 h 715575"/>
              <a:gd name="connsiteX12" fmla="*/ 1271895 w 2623752"/>
              <a:gd name="connsiteY12" fmla="*/ 16561 h 715575"/>
              <a:gd name="connsiteX13" fmla="*/ 1311877 w 2623752"/>
              <a:gd name="connsiteY13" fmla="*/ 0 h 715575"/>
            </a:gdLst>
            <a:ahLst/>
            <a:cxnLst/>
            <a:rect l="l" t="t" r="r" b="b"/>
            <a:pathLst>
              <a:path w="2623752" h="715575">
                <a:moveTo>
                  <a:pt x="1311877" y="0"/>
                </a:moveTo>
                <a:cubicBezTo>
                  <a:pt x="1326347" y="0"/>
                  <a:pt x="1340818" y="5520"/>
                  <a:pt x="1351859" y="16561"/>
                </a:cubicBezTo>
                <a:lnTo>
                  <a:pt x="1448892" y="113595"/>
                </a:lnTo>
                <a:lnTo>
                  <a:pt x="2523420" y="113595"/>
                </a:lnTo>
                <a:cubicBezTo>
                  <a:pt x="2578832" y="113595"/>
                  <a:pt x="2623752" y="158515"/>
                  <a:pt x="2623752" y="213927"/>
                </a:cubicBezTo>
                <a:lnTo>
                  <a:pt x="2623752" y="615243"/>
                </a:lnTo>
                <a:cubicBezTo>
                  <a:pt x="2623752" y="670655"/>
                  <a:pt x="2578832" y="715575"/>
                  <a:pt x="2523420" y="715575"/>
                </a:cubicBezTo>
                <a:lnTo>
                  <a:pt x="100332" y="715575"/>
                </a:lnTo>
                <a:cubicBezTo>
                  <a:pt x="44920" y="715575"/>
                  <a:pt x="0" y="670655"/>
                  <a:pt x="0" y="615243"/>
                </a:cubicBezTo>
                <a:lnTo>
                  <a:pt x="0" y="213927"/>
                </a:lnTo>
                <a:cubicBezTo>
                  <a:pt x="0" y="158515"/>
                  <a:pt x="44920" y="113595"/>
                  <a:pt x="100332" y="113595"/>
                </a:cubicBezTo>
                <a:lnTo>
                  <a:pt x="1174861" y="113595"/>
                </a:lnTo>
                <a:lnTo>
                  <a:pt x="1271895" y="16561"/>
                </a:lnTo>
                <a:cubicBezTo>
                  <a:pt x="1282935" y="5520"/>
                  <a:pt x="1297406" y="0"/>
                  <a:pt x="13118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2408" y="2497040"/>
            <a:ext cx="3466746" cy="3692940"/>
          </a:xfrm>
          <a:prstGeom prst="roundRect">
            <a:avLst>
              <a:gd name="adj" fmla="val 3915"/>
            </a:avLst>
          </a:prstGeom>
          <a:solidFill>
            <a:schemeClr val="bg1"/>
          </a:solidFill>
          <a:ln w="28575" cap="sq">
            <a:noFill/>
            <a:miter/>
          </a:ln>
          <a:effectLst>
            <a:outerShdw blurRad="279400" dist="38100" dir="2700000" sx="99000" sy="9900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4084" y="2289188"/>
            <a:ext cx="3503393" cy="852075"/>
          </a:xfrm>
          <a:custGeom>
            <a:avLst/>
            <a:gdLst>
              <a:gd name="connsiteX0" fmla="*/ 1311877 w 2623752"/>
              <a:gd name="connsiteY0" fmla="*/ 0 h 715575"/>
              <a:gd name="connsiteX1" fmla="*/ 1351859 w 2623752"/>
              <a:gd name="connsiteY1" fmla="*/ 16561 h 715575"/>
              <a:gd name="connsiteX2" fmla="*/ 1448892 w 2623752"/>
              <a:gd name="connsiteY2" fmla="*/ 113595 h 715575"/>
              <a:gd name="connsiteX3" fmla="*/ 2523420 w 2623752"/>
              <a:gd name="connsiteY3" fmla="*/ 113595 h 715575"/>
              <a:gd name="connsiteX4" fmla="*/ 2623752 w 2623752"/>
              <a:gd name="connsiteY4" fmla="*/ 213927 h 715575"/>
              <a:gd name="connsiteX5" fmla="*/ 2623752 w 2623752"/>
              <a:gd name="connsiteY5" fmla="*/ 615243 h 715575"/>
              <a:gd name="connsiteX6" fmla="*/ 2523420 w 2623752"/>
              <a:gd name="connsiteY6" fmla="*/ 715575 h 715575"/>
              <a:gd name="connsiteX7" fmla="*/ 100332 w 2623752"/>
              <a:gd name="connsiteY7" fmla="*/ 715575 h 715575"/>
              <a:gd name="connsiteX8" fmla="*/ 0 w 2623752"/>
              <a:gd name="connsiteY8" fmla="*/ 615243 h 715575"/>
              <a:gd name="connsiteX9" fmla="*/ 0 w 2623752"/>
              <a:gd name="connsiteY9" fmla="*/ 213927 h 715575"/>
              <a:gd name="connsiteX10" fmla="*/ 100332 w 2623752"/>
              <a:gd name="connsiteY10" fmla="*/ 113595 h 715575"/>
              <a:gd name="connsiteX11" fmla="*/ 1174861 w 2623752"/>
              <a:gd name="connsiteY11" fmla="*/ 113595 h 715575"/>
              <a:gd name="connsiteX12" fmla="*/ 1271895 w 2623752"/>
              <a:gd name="connsiteY12" fmla="*/ 16561 h 715575"/>
              <a:gd name="connsiteX13" fmla="*/ 1311877 w 2623752"/>
              <a:gd name="connsiteY13" fmla="*/ 0 h 715575"/>
            </a:gdLst>
            <a:ahLst/>
            <a:cxnLst/>
            <a:rect l="l" t="t" r="r" b="b"/>
            <a:pathLst>
              <a:path w="2623752" h="715575">
                <a:moveTo>
                  <a:pt x="1311877" y="0"/>
                </a:moveTo>
                <a:cubicBezTo>
                  <a:pt x="1326347" y="0"/>
                  <a:pt x="1340818" y="5520"/>
                  <a:pt x="1351859" y="16561"/>
                </a:cubicBezTo>
                <a:lnTo>
                  <a:pt x="1448892" y="113595"/>
                </a:lnTo>
                <a:lnTo>
                  <a:pt x="2523420" y="113595"/>
                </a:lnTo>
                <a:cubicBezTo>
                  <a:pt x="2578832" y="113595"/>
                  <a:pt x="2623752" y="158515"/>
                  <a:pt x="2623752" y="213927"/>
                </a:cubicBezTo>
                <a:lnTo>
                  <a:pt x="2623752" y="615243"/>
                </a:lnTo>
                <a:cubicBezTo>
                  <a:pt x="2623752" y="670655"/>
                  <a:pt x="2578832" y="715575"/>
                  <a:pt x="2523420" y="715575"/>
                </a:cubicBezTo>
                <a:lnTo>
                  <a:pt x="100332" y="715575"/>
                </a:lnTo>
                <a:cubicBezTo>
                  <a:pt x="44920" y="715575"/>
                  <a:pt x="0" y="670655"/>
                  <a:pt x="0" y="615243"/>
                </a:cubicBezTo>
                <a:lnTo>
                  <a:pt x="0" y="213927"/>
                </a:lnTo>
                <a:cubicBezTo>
                  <a:pt x="0" y="158515"/>
                  <a:pt x="44920" y="113595"/>
                  <a:pt x="100332" y="113595"/>
                </a:cubicBezTo>
                <a:lnTo>
                  <a:pt x="1174861" y="113595"/>
                </a:lnTo>
                <a:lnTo>
                  <a:pt x="1271895" y="16561"/>
                </a:lnTo>
                <a:cubicBezTo>
                  <a:pt x="1282935" y="5520"/>
                  <a:pt x="1297406" y="0"/>
                  <a:pt x="13118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7863" y="3347721"/>
            <a:ext cx="3135836" cy="257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先</a:t>
            </a:r>
            <a:r>
              <a:rPr kumimoji="1" lang="en-US" altLang="zh-CN"/>
              <a:t> “</a:t>
            </a:r>
            <a:r>
              <a:rPr kumimoji="1" lang="zh-CN" altLang="en-US"/>
              <a:t>无对抗配合</a:t>
            </a:r>
            <a:r>
              <a:rPr kumimoji="1" lang="en-US" altLang="zh-CN"/>
              <a:t>”</a:t>
            </a:r>
            <a:r>
              <a:rPr kumimoji="1" lang="zh-CN" altLang="en-US"/>
              <a:t>（如固定站位垫传），再过渡到</a:t>
            </a:r>
            <a:r>
              <a:rPr kumimoji="1" lang="en-US" altLang="zh-CN"/>
              <a:t> “</a:t>
            </a:r>
            <a:r>
              <a:rPr kumimoji="1" lang="zh-CN" altLang="en-US"/>
              <a:t>弱对抗</a:t>
            </a:r>
            <a:r>
              <a:rPr kumimoji="1" lang="en-US" altLang="zh-CN"/>
              <a:t>”</a:t>
            </a:r>
            <a:r>
              <a:rPr kumimoji="1" lang="zh-CN" altLang="en-US"/>
              <a:t>（加入</a:t>
            </a:r>
            <a:r>
              <a:rPr kumimoji="1" lang="en-US" altLang="zh-CN"/>
              <a:t> 1 </a:t>
            </a:r>
            <a:r>
              <a:rPr kumimoji="1" lang="zh-CN" altLang="en-US"/>
              <a:t>名干扰者但不抢球）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45515" y="2528797"/>
            <a:ext cx="3320535" cy="508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531274" y="2494805"/>
            <a:ext cx="3135836" cy="257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控制学生在自由练习或比赛中的兴奋度，避免追逐打闹。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38926" y="1675881"/>
            <a:ext cx="3320535" cy="508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059231" y="2497040"/>
            <a:ext cx="3466746" cy="3692940"/>
          </a:xfrm>
          <a:prstGeom prst="roundRect">
            <a:avLst>
              <a:gd name="adj" fmla="val 3915"/>
            </a:avLst>
          </a:prstGeom>
          <a:solidFill>
            <a:schemeClr val="bg1"/>
          </a:solidFill>
          <a:ln w="28575" cap="sq">
            <a:noFill/>
            <a:miter/>
          </a:ln>
          <a:effectLst>
            <a:outerShdw blurRad="279400" dist="38100" dir="2700000" sx="99000" sy="99000" algn="tl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040907" y="2289188"/>
            <a:ext cx="3503393" cy="852075"/>
          </a:xfrm>
          <a:custGeom>
            <a:avLst/>
            <a:gdLst>
              <a:gd name="connsiteX0" fmla="*/ 1311877 w 2623752"/>
              <a:gd name="connsiteY0" fmla="*/ 0 h 715575"/>
              <a:gd name="connsiteX1" fmla="*/ 1351859 w 2623752"/>
              <a:gd name="connsiteY1" fmla="*/ 16561 h 715575"/>
              <a:gd name="connsiteX2" fmla="*/ 1448893 w 2623752"/>
              <a:gd name="connsiteY2" fmla="*/ 113595 h 715575"/>
              <a:gd name="connsiteX3" fmla="*/ 2523420 w 2623752"/>
              <a:gd name="connsiteY3" fmla="*/ 113595 h 715575"/>
              <a:gd name="connsiteX4" fmla="*/ 2623752 w 2623752"/>
              <a:gd name="connsiteY4" fmla="*/ 213927 h 715575"/>
              <a:gd name="connsiteX5" fmla="*/ 2623752 w 2623752"/>
              <a:gd name="connsiteY5" fmla="*/ 615243 h 715575"/>
              <a:gd name="connsiteX6" fmla="*/ 2523420 w 2623752"/>
              <a:gd name="connsiteY6" fmla="*/ 715575 h 715575"/>
              <a:gd name="connsiteX7" fmla="*/ 100332 w 2623752"/>
              <a:gd name="connsiteY7" fmla="*/ 715575 h 715575"/>
              <a:gd name="connsiteX8" fmla="*/ 0 w 2623752"/>
              <a:gd name="connsiteY8" fmla="*/ 615243 h 715575"/>
              <a:gd name="connsiteX9" fmla="*/ 0 w 2623752"/>
              <a:gd name="connsiteY9" fmla="*/ 213927 h 715575"/>
              <a:gd name="connsiteX10" fmla="*/ 100332 w 2623752"/>
              <a:gd name="connsiteY10" fmla="*/ 113595 h 715575"/>
              <a:gd name="connsiteX11" fmla="*/ 1174861 w 2623752"/>
              <a:gd name="connsiteY11" fmla="*/ 113595 h 715575"/>
              <a:gd name="connsiteX12" fmla="*/ 1271895 w 2623752"/>
              <a:gd name="connsiteY12" fmla="*/ 16561 h 715575"/>
              <a:gd name="connsiteX13" fmla="*/ 1311877 w 2623752"/>
              <a:gd name="connsiteY13" fmla="*/ 0 h 715575"/>
            </a:gdLst>
            <a:ahLst/>
            <a:cxnLst/>
            <a:rect l="l" t="t" r="r" b="b"/>
            <a:pathLst>
              <a:path w="2623752" h="715575">
                <a:moveTo>
                  <a:pt x="1311877" y="0"/>
                </a:moveTo>
                <a:cubicBezTo>
                  <a:pt x="1326347" y="0"/>
                  <a:pt x="1340818" y="5520"/>
                  <a:pt x="1351859" y="16561"/>
                </a:cubicBezTo>
                <a:lnTo>
                  <a:pt x="1448893" y="113595"/>
                </a:lnTo>
                <a:lnTo>
                  <a:pt x="2523420" y="113595"/>
                </a:lnTo>
                <a:cubicBezTo>
                  <a:pt x="2578832" y="113595"/>
                  <a:pt x="2623752" y="158515"/>
                  <a:pt x="2623752" y="213927"/>
                </a:cubicBezTo>
                <a:lnTo>
                  <a:pt x="2623752" y="615243"/>
                </a:lnTo>
                <a:cubicBezTo>
                  <a:pt x="2623752" y="670655"/>
                  <a:pt x="2578832" y="715575"/>
                  <a:pt x="2523420" y="715575"/>
                </a:cubicBezTo>
                <a:lnTo>
                  <a:pt x="100332" y="715575"/>
                </a:lnTo>
                <a:cubicBezTo>
                  <a:pt x="44920" y="715575"/>
                  <a:pt x="0" y="670655"/>
                  <a:pt x="0" y="615243"/>
                </a:cubicBezTo>
                <a:lnTo>
                  <a:pt x="0" y="213927"/>
                </a:lnTo>
                <a:cubicBezTo>
                  <a:pt x="0" y="158515"/>
                  <a:pt x="44920" y="113595"/>
                  <a:pt x="100332" y="113595"/>
                </a:cubicBezTo>
                <a:lnTo>
                  <a:pt x="1174861" y="113595"/>
                </a:lnTo>
                <a:lnTo>
                  <a:pt x="1271895" y="16561"/>
                </a:lnTo>
                <a:cubicBezTo>
                  <a:pt x="1282936" y="5520"/>
                  <a:pt x="1297406" y="0"/>
                  <a:pt x="1311877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24686" y="3347721"/>
            <a:ext cx="3135836" cy="257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提前划分练习区域（用标志桶分隔），每组指定</a:t>
            </a:r>
            <a:r>
              <a:rPr kumimoji="1" lang="en-US" altLang="zh-CN"/>
              <a:t> “</a:t>
            </a:r>
            <a:r>
              <a:rPr kumimoji="1" lang="zh-CN" altLang="en-US"/>
              <a:t>组长</a:t>
            </a:r>
            <a:r>
              <a:rPr kumimoji="1" lang="en-US" altLang="zh-CN"/>
              <a:t>” </a:t>
            </a:r>
            <a:r>
              <a:rPr kumimoji="1" lang="zh-CN" altLang="en-US"/>
              <a:t>负责分发排球和组织练习；</a:t>
            </a:r>
            <a:endParaRPr kumimoji="1" lang="zh-CN" altLang="en-US"/>
          </a:p>
          <a:p>
            <a:pPr algn="ctr">
              <a:lnSpc>
                <a:spcPct val="150000"/>
              </a:lnSpc>
            </a:pPr>
            <a:r>
              <a:rPr kumimoji="1" lang="zh-CN" altLang="en-US"/>
              <a:t>用</a:t>
            </a:r>
            <a:r>
              <a:rPr kumimoji="1" lang="en-US" altLang="zh-CN"/>
              <a:t> “</a:t>
            </a:r>
            <a:r>
              <a:rPr kumimoji="1" lang="zh-CN" altLang="en-US"/>
              <a:t>哨声指令</a:t>
            </a:r>
            <a:r>
              <a:rPr kumimoji="1" lang="en-US" altLang="zh-CN"/>
              <a:t>”</a:t>
            </a:r>
            <a:r>
              <a:rPr kumimoji="1" lang="zh-CN" altLang="en-US"/>
              <a:t>（如一声短哨停止，两声短哨集合）控制节奏，对守纪小组给予</a:t>
            </a:r>
            <a:r>
              <a:rPr kumimoji="1" lang="en-US" altLang="zh-CN"/>
              <a:t> “</a:t>
            </a:r>
            <a:r>
              <a:rPr kumimoji="1" lang="zh-CN" altLang="en-US"/>
              <a:t>积分奖励</a:t>
            </a:r>
            <a:r>
              <a:rPr kumimoji="1" lang="en-US" altLang="zh-CN"/>
              <a:t>”</a:t>
            </a:r>
            <a:r>
              <a:rPr kumimoji="1" lang="zh-CN" altLang="en-US"/>
              <a:t>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32338" y="2528797"/>
            <a:ext cx="3320535" cy="5081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解决策略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教学组织重难点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4080496"/>
            <a:ext cx="12192000" cy="2777504"/>
          </a:xfrm>
          <a:custGeom>
            <a:avLst/>
            <a:gdLst>
              <a:gd name="connsiteX0" fmla="*/ 6096000 w 12192000"/>
              <a:gd name="connsiteY0" fmla="*/ 0 h 2777504"/>
              <a:gd name="connsiteX1" fmla="*/ 12157261 w 12192000"/>
              <a:gd name="connsiteY1" fmla="*/ 805858 h 2777504"/>
              <a:gd name="connsiteX2" fmla="*/ 12192000 w 12192000"/>
              <a:gd name="connsiteY2" fmla="*/ 818321 h 2777504"/>
              <a:gd name="connsiteX3" fmla="*/ 12192000 w 12192000"/>
              <a:gd name="connsiteY3" fmla="*/ 2777504 h 2777504"/>
              <a:gd name="connsiteX4" fmla="*/ 0 w 12192000"/>
              <a:gd name="connsiteY4" fmla="*/ 2777504 h 2777504"/>
              <a:gd name="connsiteX5" fmla="*/ 0 w 12192000"/>
              <a:gd name="connsiteY5" fmla="*/ 818321 h 2777504"/>
              <a:gd name="connsiteX6" fmla="*/ 34739 w 12192000"/>
              <a:gd name="connsiteY6" fmla="*/ 805858 h 2777504"/>
              <a:gd name="connsiteX7" fmla="*/ 6096000 w 12192000"/>
              <a:gd name="connsiteY7" fmla="*/ 0 h 2777504"/>
            </a:gdLst>
            <a:ahLst/>
            <a:cxnLst/>
            <a:rect l="l" t="t" r="r" b="b"/>
            <a:pathLst>
              <a:path w="12192000" h="2777504">
                <a:moveTo>
                  <a:pt x="6096000" y="0"/>
                </a:moveTo>
                <a:cubicBezTo>
                  <a:pt x="8536220" y="0"/>
                  <a:pt x="10716548" y="313701"/>
                  <a:pt x="12157261" y="805858"/>
                </a:cubicBezTo>
                <a:lnTo>
                  <a:pt x="12192000" y="818321"/>
                </a:lnTo>
                <a:lnTo>
                  <a:pt x="12192000" y="2777504"/>
                </a:lnTo>
                <a:lnTo>
                  <a:pt x="0" y="2777504"/>
                </a:lnTo>
                <a:lnTo>
                  <a:pt x="0" y="818321"/>
                </a:lnTo>
                <a:lnTo>
                  <a:pt x="34739" y="805858"/>
                </a:lnTo>
                <a:cubicBezTo>
                  <a:pt x="1475452" y="313701"/>
                  <a:pt x="3655780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1882" y="1884762"/>
            <a:ext cx="2991701" cy="4013709"/>
          </a:xfrm>
          <a:prstGeom prst="roundRect">
            <a:avLst>
              <a:gd name="adj" fmla="val 4912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254000" dir="16200000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8930" y="2108210"/>
            <a:ext cx="1007166" cy="1007166"/>
          </a:xfrm>
          <a:prstGeom prst="ellipse">
            <a:avLst/>
          </a:prstGeom>
          <a:noFill/>
          <a:ln w="28575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95141" y="2224421"/>
            <a:ext cx="774743" cy="774743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99751" y="2413817"/>
            <a:ext cx="365525" cy="39595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93800" y="1368780"/>
            <a:ext cx="2991701" cy="4013709"/>
          </a:xfrm>
          <a:prstGeom prst="roundRect">
            <a:avLst>
              <a:gd name="adj" fmla="val 4912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254000" dir="16200000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805656" y="1558705"/>
            <a:ext cx="1007166" cy="1007166"/>
          </a:xfrm>
          <a:prstGeom prst="ellipse">
            <a:avLst/>
          </a:prstGeom>
          <a:noFill/>
          <a:ln w="28575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921867" y="1674916"/>
            <a:ext cx="774743" cy="774743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148586" y="1851612"/>
            <a:ext cx="346707" cy="395952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56855" y="1884680"/>
            <a:ext cx="3660140" cy="4014470"/>
          </a:xfrm>
          <a:prstGeom prst="roundRect">
            <a:avLst>
              <a:gd name="adj" fmla="val 4912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254000" dir="16200000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748194" y="2074687"/>
            <a:ext cx="1007166" cy="1007166"/>
          </a:xfrm>
          <a:prstGeom prst="ellipse">
            <a:avLst/>
          </a:prstGeom>
          <a:noFill/>
          <a:ln w="28575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864405" y="2190898"/>
            <a:ext cx="774743" cy="774743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053801" y="2391673"/>
            <a:ext cx="395952" cy="37319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75363" y="3349220"/>
            <a:ext cx="2591870" cy="648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3175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重点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76300" y="4000156"/>
            <a:ext cx="2590800" cy="177167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运用游戏化、竞赛化教学（如</a:t>
            </a:r>
            <a:r>
              <a:rPr kumimoji="1" lang="en-US" altLang="zh-CN"/>
              <a:t> “</a:t>
            </a:r>
            <a:r>
              <a:rPr kumimoji="1" lang="zh-CN" altLang="en-US"/>
              <a:t>垫球闯关</a:t>
            </a:r>
            <a:r>
              <a:rPr kumimoji="1" lang="en-US" altLang="zh-CN"/>
              <a:t>”</a:t>
            </a:r>
            <a:r>
              <a:rPr kumimoji="1" lang="zh-CN" altLang="en-US"/>
              <a:t>：从垫固定球到移动球，每关得</a:t>
            </a:r>
            <a:r>
              <a:rPr kumimoji="1" lang="en-US" altLang="zh-CN"/>
              <a:t> 1 </a:t>
            </a:r>
            <a:r>
              <a:rPr kumimoji="1" lang="zh-CN" altLang="en-US"/>
              <a:t>颗星）。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828390" y="2799128"/>
            <a:ext cx="2553770" cy="648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3175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难点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826000" y="3484174"/>
            <a:ext cx="2552700" cy="177167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兼顾技能水平差异（如部分能连续垫</a:t>
            </a:r>
            <a:r>
              <a:rPr kumimoji="1" lang="en-US" altLang="zh-CN"/>
              <a:t> 5 </a:t>
            </a:r>
            <a:r>
              <a:rPr kumimoji="1" lang="zh-CN" altLang="en-US"/>
              <a:t>次，部分仅能垫</a:t>
            </a:r>
            <a:r>
              <a:rPr kumimoji="1" lang="en-US" altLang="zh-CN"/>
              <a:t> 1 </a:t>
            </a:r>
            <a:r>
              <a:rPr kumimoji="1" lang="zh-CN" altLang="en-US"/>
              <a:t>次）。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983953" y="2349880"/>
            <a:ext cx="2529992" cy="648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3175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解决策略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22920" y="3240405"/>
            <a:ext cx="3138805" cy="253111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设计</a:t>
            </a:r>
            <a:r>
              <a:rPr kumimoji="1" lang="en-US" altLang="zh-CN"/>
              <a:t> “</a:t>
            </a:r>
            <a:r>
              <a:rPr kumimoji="1" lang="zh-CN" altLang="en-US"/>
              <a:t>分层任务卡</a:t>
            </a:r>
            <a:r>
              <a:rPr kumimoji="1" lang="en-US" altLang="zh-CN"/>
              <a:t>”</a:t>
            </a:r>
            <a:r>
              <a:rPr kumimoji="1" lang="zh-CN" altLang="en-US"/>
              <a:t>：基础任务（连续垫</a:t>
            </a:r>
            <a:r>
              <a:rPr kumimoji="1" lang="en-US" altLang="zh-CN"/>
              <a:t> 3 </a:t>
            </a:r>
            <a:r>
              <a:rPr kumimoji="1" lang="zh-CN" altLang="en-US"/>
              <a:t>次）、挑战任务（连续垫</a:t>
            </a:r>
            <a:r>
              <a:rPr kumimoji="1" lang="en-US" altLang="zh-CN"/>
              <a:t> 5 </a:t>
            </a:r>
            <a:r>
              <a:rPr kumimoji="1" lang="zh-CN" altLang="en-US"/>
              <a:t>次）、拓展任务（移动垫球</a:t>
            </a:r>
            <a:r>
              <a:rPr kumimoji="1" lang="en-US" altLang="zh-CN"/>
              <a:t> 3 </a:t>
            </a:r>
            <a:r>
              <a:rPr kumimoji="1" lang="zh-CN" altLang="en-US"/>
              <a:t>次），学生自主选择后向组长汇报；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教学方法重难点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单元开放式学习环境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84770" y="2101516"/>
            <a:ext cx="5002140" cy="304800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>
            <a:off x="-183645" y="2736265"/>
            <a:ext cx="1778502" cy="1778502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21995" y="2367925"/>
            <a:ext cx="412288" cy="381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2927" y="2925076"/>
            <a:ext cx="4512133" cy="12836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室内体育馆或室外操场（平整地面），划分</a:t>
            </a:r>
            <a:r>
              <a:rPr kumimoji="1" lang="en-US" altLang="zh-CN"/>
              <a:t> 6 </a:t>
            </a:r>
            <a:r>
              <a:rPr kumimoji="1" lang="zh-CN" altLang="en-US"/>
              <a:t>个练习区（每区</a:t>
            </a:r>
            <a:r>
              <a:rPr kumimoji="1" lang="en-US" altLang="zh-CN"/>
              <a:t> 4</a:t>
            </a:r>
            <a:r>
              <a:rPr kumimoji="1" lang="en-US" altLang="en-US"/>
              <a:t>×</a:t>
            </a:r>
            <a:r>
              <a:rPr kumimoji="1" lang="en-US" altLang="zh-CN"/>
              <a:t>5 </a:t>
            </a:r>
            <a:r>
              <a:rPr kumimoji="1" lang="zh-CN" altLang="en-US"/>
              <a:t>米），每区</a:t>
            </a:r>
            <a:r>
              <a:rPr kumimoji="1" lang="en-US" altLang="zh-CN"/>
              <a:t> 1 </a:t>
            </a:r>
            <a:r>
              <a:rPr kumimoji="1" lang="zh-CN" altLang="en-US"/>
              <a:t>个排球（软式，重量</a:t>
            </a:r>
            <a:r>
              <a:rPr kumimoji="1" lang="en-US" altLang="zh-CN"/>
              <a:t> 200-250g</a:t>
            </a:r>
            <a:r>
              <a:rPr kumimoji="1" lang="zh-CN" altLang="en-US"/>
              <a:t>，减少手臂冲击）；设</a:t>
            </a:r>
            <a:r>
              <a:rPr kumimoji="1" lang="en-US" altLang="zh-CN"/>
              <a:t> 1 </a:t>
            </a:r>
            <a:r>
              <a:rPr kumimoji="1" lang="zh-CN" altLang="en-US"/>
              <a:t>个比赛区（</a:t>
            </a:r>
            <a:r>
              <a:rPr kumimoji="1" lang="en-US" altLang="zh-CN"/>
              <a:t>6</a:t>
            </a:r>
            <a:r>
              <a:rPr kumimoji="1" lang="en-US" altLang="en-US"/>
              <a:t>×</a:t>
            </a:r>
            <a:r>
              <a:rPr kumimoji="1" lang="en-US" altLang="zh-CN"/>
              <a:t>8 </a:t>
            </a:r>
            <a:r>
              <a:rPr kumimoji="1" lang="zh-CN" altLang="en-US"/>
              <a:t>米），挂</a:t>
            </a:r>
            <a:r>
              <a:rPr kumimoji="1" lang="en-US" altLang="zh-CN"/>
              <a:t> 1.8 </a:t>
            </a:r>
            <a:r>
              <a:rPr kumimoji="1" lang="zh-CN" altLang="en-US"/>
              <a:t>米高排球网（或用绳子代替）。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12746" y="2101516"/>
            <a:ext cx="5002140" cy="3048000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8100000">
            <a:off x="5544331" y="2736265"/>
            <a:ext cx="1778502" cy="1778502"/>
          </a:xfrm>
          <a:prstGeom prst="diagStripe">
            <a:avLst>
              <a:gd name="adj" fmla="val 8842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49970" y="2352479"/>
            <a:ext cx="412288" cy="41228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16312" y="2925076"/>
            <a:ext cx="4512133" cy="128363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标志桶（</a:t>
            </a:r>
            <a:r>
              <a:rPr kumimoji="1" lang="en-US" altLang="zh-CN"/>
              <a:t>6 </a:t>
            </a:r>
            <a:r>
              <a:rPr kumimoji="1" lang="zh-CN" altLang="en-US"/>
              <a:t>个，划分区域）、彩色胶带（地面标志线）、小呼啦圈（</a:t>
            </a:r>
            <a:r>
              <a:rPr kumimoji="1" lang="en-US" altLang="zh-CN"/>
              <a:t>8 </a:t>
            </a:r>
            <a:r>
              <a:rPr kumimoji="1" lang="zh-CN" altLang="en-US"/>
              <a:t>个，垫球目标区）、秒表（计时练习）、练习记录表（墙上张贴，学生自主登记次数）。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631263" y="2101349"/>
            <a:ext cx="4507432" cy="8662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场地设施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580630" y="2132965"/>
            <a:ext cx="4102735" cy="8661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辅助设备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物理环境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90676" y="1493589"/>
            <a:ext cx="1713162" cy="171316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53497" y="1649331"/>
            <a:ext cx="1550341" cy="1550339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275744" y="2203073"/>
            <a:ext cx="505847" cy="44285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537585" y="2077085"/>
            <a:ext cx="7051040" cy="152908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学校内网上传排球教学视频（教师分解动作</a:t>
            </a:r>
            <a:r>
              <a:rPr kumimoji="1" lang="en-US" altLang="zh-CN"/>
              <a:t> + </a:t>
            </a:r>
            <a:r>
              <a:rPr kumimoji="1" lang="zh-CN" altLang="en-US"/>
              <a:t>错误动作对比）、动画版</a:t>
            </a:r>
            <a:r>
              <a:rPr kumimoji="1" lang="en-US" altLang="zh-CN"/>
              <a:t> “</a:t>
            </a:r>
            <a:r>
              <a:rPr kumimoji="1" lang="zh-CN" altLang="en-US"/>
              <a:t>排球安全知识</a:t>
            </a:r>
            <a:r>
              <a:rPr kumimoji="1" lang="en-US" altLang="zh-CN"/>
              <a:t>”</a:t>
            </a:r>
            <a:r>
              <a:rPr kumimoji="1" lang="zh-CN" altLang="en-US"/>
              <a:t>；提供</a:t>
            </a:r>
            <a:r>
              <a:rPr kumimoji="1" lang="en-US" altLang="zh-CN"/>
              <a:t> “</a:t>
            </a:r>
            <a:r>
              <a:rPr kumimoji="1" lang="zh-CN" altLang="en-US"/>
              <a:t>每日练习任务单</a:t>
            </a:r>
            <a:r>
              <a:rPr kumimoji="1" lang="en-US" altLang="zh-CN"/>
              <a:t>” </a:t>
            </a:r>
            <a:r>
              <a:rPr kumimoji="1" lang="zh-CN" altLang="en-US"/>
              <a:t>电子版（可下载打印）。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675725" y="1792566"/>
            <a:ext cx="139501" cy="139501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537283" y="1647752"/>
            <a:ext cx="7051338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教学资源平台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90676" y="3760491"/>
            <a:ext cx="1713162" cy="171316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753497" y="3916233"/>
            <a:ext cx="1550341" cy="1550339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275745" y="4462098"/>
            <a:ext cx="505846" cy="45860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537282" y="4343782"/>
            <a:ext cx="7051339" cy="98328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班级微信群设</a:t>
            </a:r>
            <a:r>
              <a:rPr kumimoji="1" lang="en-US" altLang="zh-CN"/>
              <a:t> “</a:t>
            </a:r>
            <a:r>
              <a:rPr kumimoji="1" lang="zh-CN" altLang="en-US"/>
              <a:t>排球小明星</a:t>
            </a:r>
            <a:r>
              <a:rPr kumimoji="1" lang="en-US" altLang="zh-CN"/>
              <a:t>” </a:t>
            </a:r>
            <a:r>
              <a:rPr kumimoji="1" lang="zh-CN" altLang="en-US"/>
              <a:t>板块，学生上传在家练习视频（如自抛自垫），同伴点赞评论；教师每周精选</a:t>
            </a:r>
            <a:r>
              <a:rPr kumimoji="1" lang="en-US" altLang="zh-CN"/>
              <a:t> 1-2 </a:t>
            </a:r>
            <a:r>
              <a:rPr kumimoji="1" lang="zh-CN" altLang="en-US"/>
              <a:t>个视频点评，分享技巧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75725" y="4059468"/>
            <a:ext cx="139501" cy="139501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537283" y="3914654"/>
            <a:ext cx="7051338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互动交流平台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虚拟环境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26" y="2385853"/>
            <a:ext cx="12189349" cy="2893464"/>
          </a:xfrm>
          <a:custGeom>
            <a:avLst/>
            <a:gdLst>
              <a:gd name="connsiteX0" fmla="*/ 0 w 10982426"/>
              <a:gd name="connsiteY0" fmla="*/ 1512066 h 2700646"/>
              <a:gd name="connsiteX1" fmla="*/ 1867301 w 10982426"/>
              <a:gd name="connsiteY1" fmla="*/ 2647847 h 2700646"/>
              <a:gd name="connsiteX2" fmla="*/ 5082139 w 10982426"/>
              <a:gd name="connsiteY2" fmla="*/ 900 h 2700646"/>
              <a:gd name="connsiteX3" fmla="*/ 8200725 w 10982426"/>
              <a:gd name="connsiteY3" fmla="*/ 2339838 h 2700646"/>
              <a:gd name="connsiteX4" fmla="*/ 10982426 w 10982426"/>
              <a:gd name="connsiteY4" fmla="*/ 1377312 h 2700646"/>
            </a:gdLst>
            <a:ahLst/>
            <a:cxnLst/>
            <a:rect l="l" t="t" r="r" b="b"/>
            <a:pathLst>
              <a:path w="10982426" h="2700646">
                <a:moveTo>
                  <a:pt x="0" y="1512066"/>
                </a:moveTo>
                <a:cubicBezTo>
                  <a:pt x="510139" y="2205887"/>
                  <a:pt x="1020278" y="2899708"/>
                  <a:pt x="1867301" y="2647847"/>
                </a:cubicBezTo>
                <a:cubicBezTo>
                  <a:pt x="2714324" y="2395986"/>
                  <a:pt x="4026568" y="52235"/>
                  <a:pt x="5082139" y="900"/>
                </a:cubicBezTo>
                <a:cubicBezTo>
                  <a:pt x="6137710" y="-50435"/>
                  <a:pt x="7217344" y="2110436"/>
                  <a:pt x="8200725" y="2339838"/>
                </a:cubicBezTo>
                <a:cubicBezTo>
                  <a:pt x="9184106" y="2569240"/>
                  <a:pt x="10083266" y="1973276"/>
                  <a:pt x="10982426" y="1377312"/>
                </a:cubicBezTo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416789" y="1990671"/>
            <a:ext cx="2700000" cy="4320000"/>
          </a:xfrm>
          <a:prstGeom prst="round2SameRect">
            <a:avLst>
              <a:gd name="adj1" fmla="val 32135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11050" y="1549907"/>
            <a:ext cx="1311478" cy="1311478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15772" y="3627323"/>
            <a:ext cx="2302035" cy="2475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/>
              <a:t>    </a:t>
            </a:r>
            <a:r>
              <a:rPr kumimoji="1" lang="zh-CN" altLang="en-US"/>
              <a:t>教师以</a:t>
            </a:r>
            <a:r>
              <a:rPr kumimoji="1" lang="en-US" altLang="zh-CN"/>
              <a:t> “</a:t>
            </a:r>
            <a:r>
              <a:rPr kumimoji="1" lang="zh-CN" altLang="en-US"/>
              <a:t>引导者</a:t>
            </a:r>
            <a:r>
              <a:rPr kumimoji="1" lang="en-US" altLang="zh-CN"/>
              <a:t>” </a:t>
            </a:r>
            <a:r>
              <a:rPr kumimoji="1" lang="zh-CN" altLang="en-US"/>
              <a:t>参与活动（如和学生玩</a:t>
            </a:r>
            <a:r>
              <a:rPr kumimoji="1" lang="en-US" altLang="zh-CN"/>
              <a:t> “</a:t>
            </a:r>
            <a:r>
              <a:rPr kumimoji="1" lang="zh-CN" altLang="en-US"/>
              <a:t>垫球接力</a:t>
            </a:r>
            <a:r>
              <a:rPr kumimoji="1" lang="en-US" altLang="zh-CN"/>
              <a:t>”</a:t>
            </a:r>
            <a:r>
              <a:rPr kumimoji="1" lang="zh-CN" altLang="en-US"/>
              <a:t>），多用鼓励语（如</a:t>
            </a:r>
            <a:r>
              <a:rPr kumimoji="1" lang="en-US" altLang="zh-CN"/>
              <a:t> “</a:t>
            </a:r>
            <a:r>
              <a:rPr kumimoji="1" lang="zh-CN" altLang="en-US"/>
              <a:t>手型对了，再试缓冲</a:t>
            </a:r>
            <a:r>
              <a:rPr kumimoji="1" lang="en-US" altLang="zh-CN"/>
              <a:t>”</a:t>
            </a:r>
            <a:r>
              <a:rPr kumimoji="1" lang="zh-CN" altLang="en-US"/>
              <a:t>），不批评技能差的学生。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237159" y="1775094"/>
            <a:ext cx="1059260" cy="8611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900000" flipH="1">
            <a:off x="3258682" y="2153190"/>
            <a:ext cx="246112" cy="345659"/>
          </a:xfrm>
          <a:prstGeom prst="star4">
            <a:avLst>
              <a:gd name="adj" fmla="val 1668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07450" y="1"/>
            <a:ext cx="1811096" cy="474813"/>
          </a:xfrm>
          <a:custGeom>
            <a:avLst/>
            <a:gdLst>
              <a:gd name="connsiteX0" fmla="*/ 0 w 1811096"/>
              <a:gd name="connsiteY0" fmla="*/ 0 h 474813"/>
              <a:gd name="connsiteX1" fmla="*/ 1811096 w 1811096"/>
              <a:gd name="connsiteY1" fmla="*/ 0 h 474813"/>
              <a:gd name="connsiteX2" fmla="*/ 1686099 w 1811096"/>
              <a:gd name="connsiteY2" fmla="*/ 151498 h 474813"/>
              <a:gd name="connsiteX3" fmla="*/ 905548 w 1811096"/>
              <a:gd name="connsiteY3" fmla="*/ 474813 h 474813"/>
              <a:gd name="connsiteX4" fmla="*/ 124997 w 1811096"/>
              <a:gd name="connsiteY4" fmla="*/ 151498 h 474813"/>
            </a:gdLst>
            <a:ahLst/>
            <a:cxnLst/>
            <a:rect l="l" t="t" r="r" b="b"/>
            <a:pathLst>
              <a:path w="1811096" h="474813">
                <a:moveTo>
                  <a:pt x="0" y="0"/>
                </a:moveTo>
                <a:lnTo>
                  <a:pt x="1811096" y="0"/>
                </a:lnTo>
                <a:lnTo>
                  <a:pt x="1686099" y="151498"/>
                </a:lnTo>
                <a:cubicBezTo>
                  <a:pt x="1486339" y="351259"/>
                  <a:pt x="1210372" y="474813"/>
                  <a:pt x="905548" y="474813"/>
                </a:cubicBezTo>
                <a:cubicBezTo>
                  <a:pt x="600724" y="474813"/>
                  <a:pt x="324758" y="351259"/>
                  <a:pt x="124997" y="151498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06712" y="6584154"/>
            <a:ext cx="940085" cy="273846"/>
          </a:xfrm>
          <a:custGeom>
            <a:avLst/>
            <a:gdLst>
              <a:gd name="connsiteX0" fmla="*/ 470042 w 940085"/>
              <a:gd name="connsiteY0" fmla="*/ 0 h 273846"/>
              <a:gd name="connsiteX1" fmla="*/ 921830 w 940085"/>
              <a:gd name="connsiteY1" fmla="*/ 240214 h 273846"/>
              <a:gd name="connsiteX2" fmla="*/ 940085 w 940085"/>
              <a:gd name="connsiteY2" fmla="*/ 273846 h 273846"/>
              <a:gd name="connsiteX3" fmla="*/ 0 w 940085"/>
              <a:gd name="connsiteY3" fmla="*/ 273846 h 273846"/>
              <a:gd name="connsiteX4" fmla="*/ 18255 w 940085"/>
              <a:gd name="connsiteY4" fmla="*/ 240214 h 273846"/>
              <a:gd name="connsiteX5" fmla="*/ 470042 w 940085"/>
              <a:gd name="connsiteY5" fmla="*/ 0 h 273846"/>
            </a:gdLst>
            <a:ahLst/>
            <a:cxnLst/>
            <a:rect l="l" t="t" r="r" b="b"/>
            <a:pathLst>
              <a:path w="940085" h="273846">
                <a:moveTo>
                  <a:pt x="470042" y="0"/>
                </a:moveTo>
                <a:cubicBezTo>
                  <a:pt x="658108" y="0"/>
                  <a:pt x="823918" y="95286"/>
                  <a:pt x="921830" y="240214"/>
                </a:cubicBezTo>
                <a:lnTo>
                  <a:pt x="940085" y="273846"/>
                </a:lnTo>
                <a:lnTo>
                  <a:pt x="0" y="273846"/>
                </a:lnTo>
                <a:lnTo>
                  <a:pt x="18255" y="240214"/>
                </a:lnTo>
                <a:cubicBezTo>
                  <a:pt x="116166" y="95286"/>
                  <a:pt x="281977" y="0"/>
                  <a:pt x="470042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4845038" y="1543676"/>
            <a:ext cx="2700000" cy="4320000"/>
          </a:xfrm>
          <a:prstGeom prst="round2SameRect">
            <a:avLst>
              <a:gd name="adj1" fmla="val 32135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539299" y="1107145"/>
            <a:ext cx="1311478" cy="131147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044021" y="3247784"/>
            <a:ext cx="2302035" cy="25030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/>
              <a:t>    </a:t>
            </a:r>
            <a:r>
              <a:rPr kumimoji="1" lang="zh-CN" altLang="en-US"/>
              <a:t>通过</a:t>
            </a:r>
            <a:r>
              <a:rPr kumimoji="1" lang="en-US" altLang="zh-CN"/>
              <a:t> “</a:t>
            </a:r>
            <a:r>
              <a:rPr kumimoji="1" lang="zh-CN" altLang="en-US"/>
              <a:t>同桌互练</a:t>
            </a:r>
            <a:r>
              <a:rPr kumimoji="1" lang="en-US" altLang="zh-CN"/>
              <a:t>”“</a:t>
            </a:r>
            <a:r>
              <a:rPr kumimoji="1" lang="zh-CN" altLang="en-US"/>
              <a:t>小组积分赛</a:t>
            </a:r>
            <a:r>
              <a:rPr kumimoji="1" lang="en-US" altLang="zh-CN"/>
              <a:t>” </a:t>
            </a:r>
            <a:r>
              <a:rPr kumimoji="1" lang="zh-CN" altLang="en-US"/>
              <a:t>培养互助意识，要求说</a:t>
            </a:r>
            <a:r>
              <a:rPr kumimoji="1" lang="en-US" altLang="zh-CN"/>
              <a:t> “</a:t>
            </a:r>
            <a:r>
              <a:rPr kumimoji="1" lang="zh-CN" altLang="en-US"/>
              <a:t>加油</a:t>
            </a:r>
            <a:r>
              <a:rPr kumimoji="1" lang="en-US" altLang="zh-CN"/>
              <a:t>”“</a:t>
            </a:r>
            <a:r>
              <a:rPr kumimoji="1" lang="zh-CN" altLang="en-US"/>
              <a:t>再来一次</a:t>
            </a:r>
            <a:r>
              <a:rPr kumimoji="1" lang="en-US" altLang="zh-CN"/>
              <a:t>” </a:t>
            </a:r>
            <a:r>
              <a:rPr kumimoji="1" lang="zh-CN" altLang="en-US"/>
              <a:t>等鼓励语；设</a:t>
            </a:r>
            <a:r>
              <a:rPr kumimoji="1" lang="en-US" altLang="zh-CN"/>
              <a:t> “</a:t>
            </a:r>
            <a:r>
              <a:rPr kumimoji="1" lang="zh-CN" altLang="en-US"/>
              <a:t>合作奖</a:t>
            </a:r>
            <a:r>
              <a:rPr kumimoji="1" lang="en-US" altLang="zh-CN"/>
              <a:t>”</a:t>
            </a:r>
            <a:r>
              <a:rPr kumimoji="1" lang="zh-CN" altLang="en-US"/>
              <a:t>，奖励配合默契的小组。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665408" y="1332332"/>
            <a:ext cx="1059260" cy="8611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900000" flipH="1">
            <a:off x="6684270" y="1766286"/>
            <a:ext cx="246112" cy="345659"/>
          </a:xfrm>
          <a:prstGeom prst="star4">
            <a:avLst>
              <a:gd name="adj" fmla="val 16686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900000" flipH="1">
            <a:off x="10115179" y="2153190"/>
            <a:ext cx="246112" cy="345659"/>
          </a:xfrm>
          <a:prstGeom prst="star4">
            <a:avLst>
              <a:gd name="adj" fmla="val 1668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615772" y="2902130"/>
            <a:ext cx="2304000" cy="62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师生关系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044021" y="2502745"/>
            <a:ext cx="2304000" cy="62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同学关系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人文环境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单元过程结构图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6075" y="306705"/>
          <a:ext cx="11559540" cy="617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05"/>
                <a:gridCol w="2077720"/>
                <a:gridCol w="1789430"/>
                <a:gridCol w="4933950"/>
                <a:gridCol w="2312035"/>
              </a:tblGrid>
              <a:tr h="808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主要学习内容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重难点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学练赛活动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学习表现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78879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排球运动基础知识：起源（美国，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1895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年）、发展，场地（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18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×9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米）、器材（球、网），核心规则（发球、击球、得分）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重点：记忆排球基础常识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难点：理解规则在情境中的应用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：场地：教室；人数：全班；组织方法：分组观看排球发展史视频，每组提炼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个关键事件并分享。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：场地：教室；人数：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人一组；组织方法：分发场地示意图，组内标注各区域名称，教师抽查。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：场地：教室；人数：全班；组织方法：教师模拟 “发球出界” 等场景，学生判断是否犯规并说明理由。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比赛活动：“排球知识抢答赛”，全班分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组，教师提问基础常识，答对得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分，限时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分钟，得分最高组获胜。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知识技能：准确说出排球起源地、场地尺寸及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项核心规则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健康行为：主动参与小组讨论，合理分配发言时间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体育品德：抢答时遵守规则，为获胜组鼓掌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752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正面双手垫球：准备姿势（两脚开立与肩同宽，屈膝半蹲，重心前倾）、手型（叠指压腕、两臂夹紧）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重点：掌握标准准备姿势与手型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难点：保持手型稳定且身体协调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人一组；组织方法：一人持球检查，一人做准备姿势静止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秒，互换，共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人一组；组织方法：相距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米，一人抛固定球，一人用正确手型垫球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次，强调手腕下压。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：场地：排球场；人数：全班；组织方法：教师喊 “准备”“放松” 口令，学生快速切换姿势，训练反应速度。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比赛活动：“手型持久战”，每组选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人参赛，保持标准手型托球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秒，球不掉且手型正确者获胜。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知识技能：能连续保持正确准备姿势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分钟，手型规范率达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健康行为：练习后主动做手臂放松动作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体育品德：帮同伴纠正手型时态度温和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8160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正面双手垫球：击球点（腹前一臂）、用力方法（蹬地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伸臂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压腕）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重点：找准腹前击球点，掌握蹬伸发力顺序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难点：全身协调用力控制球的方向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人一组；组织方法：一人在同伴腹前一臂处抛球，另一人垫球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次，强调击球瞬间蹬地伸臂。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人一组；组织方法：三角形站位，每人垫球后移动到下一位，循环练习，每组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：场地：排球场；人数：全班；组织方法：划定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×3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米区域，学生垫球时确保球落在区域内，教师计数。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比赛活动：“连续垫球挑战赛”，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人一组对垫，记录连续成功次数，班级前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名获 “垫球小能手” 称号。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80%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的垫球能击中腹前区域，连续对垫达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次以上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健康行为：练习间隙主动补水，心率过快时暂停休息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体育品德：对垫失误时不抱怨，主动捡球继续练习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单元信息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6075" y="234950"/>
          <a:ext cx="11559540" cy="617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565"/>
                <a:gridCol w="1940560"/>
                <a:gridCol w="1789430"/>
                <a:gridCol w="4933950"/>
                <a:gridCol w="2312035"/>
              </a:tblGrid>
              <a:tr h="808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主要学习内容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重难点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学练赛活动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学习表现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78879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垫球技术运用：移动垫球（滑步、交叉步）、连续对垫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次以上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重点：结合脚步移动调整击球位置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难点：移动后快速恢复准备姿势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人一组；组织方法：相距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米，一人左右抛球，另一人滑步移动垫球，每组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次互换。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人一组；组织方法：相距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米，进行直线对垫，目标连续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次不失误，完成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人一组；组织方法：正方形站位，顺时针移动垫球，每人连续垫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次后轮换。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比赛活动：“移动垫球接力赛”，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人一组，每人移动垫球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次后传给下一人，总用时最短且失误少的组获胜。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知识技能：能通过滑步移动接住偏离身体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厘米的球，连续对垫达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健康行为：移动时注意脚下安全，避免碰撞同伴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体育品德：接力赛中为队友加油，不催促失误的同学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752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正面双手传球：准备姿势（稍蹲、手置额前）、手型（五指张开成半球形）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重点：掌握传球手型与额前击球点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难点：手指发力而非手掌击球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人一组；组织方法：一人持球于同伴额前，另一人练习手型触球，静止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秒后放下，共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人一组；组织方法：相距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米，一人抛球至额前，另一人用正确手型传球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次，强调手指缓冲。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：场地：排球场；人数：全班；组织方法：集体做 “传球模仿操”，配合口令完成 “蹬地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伸臂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屈指” 动作。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比赛活动：“手型托球赛”，每人用传球手型托球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秒，球高度保持在额前，不掉球且手型正确者获胜。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知识技能：传球手型合格率达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85%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，能在额前稳定击球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健康行为：练习后做手指拉伸，避免关节僵硬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体育品德：观察同伴手型时认真负责，不敷衍检查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8160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传球与垫球组合：三角传球（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B→B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C→C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）、连续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次不失误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重点：两种技术衔接时的节奏控制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难点：传球轻、垫球稳的力度区分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人一组；组织方法：等边三角形站位（边长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米），先固定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C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、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C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人一组；组织方法：同上站位，尝试连续完成组合动作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次，记录成功次数。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人一组；组织方法：分两组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PK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，每组连续完成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次组合动作视为过关。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比赛活动：“三角接力赛”，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人一组，计时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分钟，连续完成组合动作次数多的组获胜，失误后需从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次重新计数。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知识技能：组合动作连续完成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次的成功率达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健康行为：技术转换时调整呼吸，避免动作变形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体育品德：组内有人失误时主动鼓励，不指责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6075" y="306705"/>
          <a:ext cx="11559540" cy="617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870"/>
                <a:gridCol w="1913255"/>
                <a:gridCol w="1789430"/>
                <a:gridCol w="4933950"/>
                <a:gridCol w="2312035"/>
              </a:tblGrid>
              <a:tr h="808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主要学习内容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重难点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学练赛活动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学习表现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78879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简单战术配合：“一传一垫” 目标战术（垫至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米线区域）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重点：理解 “给队友送好球” 的战术意识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难点：根据来球调整力度控制落点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传球给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垫球至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米线标记区，每组练习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次，互换角色。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人一组；组织方法：增加难度，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随机传球，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需快速判断并垫至目标区，每组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人一组；组织方法：分两队，每队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人，交替进行目标垫球，统计成功次数。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比赛活动：“目标争夺战”，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分钟内垫球进目标区次数多者胜，压线算有效。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知识技能：目标区域垫球成功率达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50%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，能说出战术配合目的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健康行为：战术讨论时积极思考，主动提出改进建议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体育品德：比赛中不故意干扰对手，尊重计数结果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752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小型比赛（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）：运用垫球、传球技术，执行简化规则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重点：在比赛中合理选择垫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传球技术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难点：快速判断球的落点并移动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：场地：排球场（缩小至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6×9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人一组；组织方法：分组练习 “发球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传球” 流程，每组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）；组织方法：模拟比赛，教师暂停时讲解技术运用问题，共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局。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：场地：排球场；人数：各队；组织方法：赛前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分钟，各队讨论分工（发球、接发、传球者）。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对抗赛”，每队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人，三局两胜制（每局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分），发球得分，允许每队暂停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次，强调不连击。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知识技能：比赛中垫球、传球使用率达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90%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，失误率低于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健康行为：比赛间隙做原地高抬腿，保持身体活性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体育品德：对裁判判罚无异议，赛后与对手击掌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8160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专项体能：下肢力量（蛙跳、负重蹲起）、核心力量（仰卧举腿）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重点：掌握力量练习的正确发力方式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难点：保持动作标准且不憋气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人一组；组织方法：蛙跳接力，每组跳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米，每人跳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次后交接，强调落地缓冲。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：场地：排球场；人数：全班；组织方法：徒手蹲起，每组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次，共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组，教师纠正膝盖内扣问题。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人一组；组织方法：仰卧举腿，同伴按住脚踝，每次抬腿至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45°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比赛活动：“耐力蹲起赛”，每组选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人参赛，连续标准蹲起次数多者获胜，中途违规即淘汰。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知识技能：能说出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项力量练习对垫球的帮助，动作规范率达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健康行为：练习后做下肢拉伸，避免乳酸堆积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体育品德：为坚持到最后的同学鼓掌，不嘲笑体力不支者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6075" y="306705"/>
          <a:ext cx="11559540" cy="617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970"/>
                <a:gridCol w="1748155"/>
                <a:gridCol w="1789430"/>
                <a:gridCol w="4933950"/>
                <a:gridCol w="2312035"/>
              </a:tblGrid>
              <a:tr h="808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主要学习内容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重难点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学练赛活动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学习表现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78879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正面上手发球：准备姿势（侧对球网、抛球手在前）、抛球（垂直上抛至头顶一臂）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重点：抛球高度稳定（约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米）且垂直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难点：抛球与挥臂的节奏配合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人一组；组织方法：一人观察，一人做抛球练习，要求球不旋转，每组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次互换。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：场地：排球场；人数：全班；组织方法：集体做 “抛球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挥臂空击” 动作，强调抛球后手臂滞后挥摆。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人一组；组织方法：分组练习抛球，教师逐一纠正抛球偏移问题。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比赛活动：“抛球精准赛”，每人抛球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次，球落在直径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米的圆圈内次数多者获胜，圆圈设在发球区前。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知识技能：抛球垂直率达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70%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，高度误差不超过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厘米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健康行为：抛球时保持呼吸均匀，不屏气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体育品德：帮同学捡球时主动快速，不拖延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752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正面上手发球：挥臂击球（鞭甩动作）、击球部位（掌根击球下部）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重点：掌握 “由后向前” 的挥臂轨迹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难点：击球瞬间手掌绷直发力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人一组；组织方法：一人持球固定，另一人练习挥臂击球动作，感受掌根触球，每组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：场地：排球场；人数：全班；组织方法：对墙发球练习，距离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米，目标击中墙上标记，每组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人一组；组织方法：轮流在发球区发球，组内统计过网次数，互相纠错。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比赛活动：“发球过网赛”，每人发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球，过网且落在对方场地内次数多者获胜，擦网重发。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知识技能：挥臂轨迹正确者达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75%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，过网率不低于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健康行为：发球后做肩部绕环，放松三角肌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体育品德：对发球失误的同学说 “再来一次”，给予鼓励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8160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12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发球与接发球组合：发球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快速移动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接发球垫球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重点：发球后迅速转换角色为接发球员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难点：移动路线合理（直线跑至接发位置）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发球后立即跑至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米线接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的回球，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接发球后垫至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的位置，每组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次互换。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人一组；组织方法：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人一组轮流发球，另外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人练习接发球，强调移动速度。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：场地：排球场；人数：全班；组织方法：模拟比赛发球流程，发球后必须踩到接发区线，教师检查到位率。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比赛活动：“发球接发接力”，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人一组，每人完成 “发球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接发”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次，总用时短且成功完成者获胜。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知识技能：发球后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秒内到达接发位置，接发球成功率达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健康行为：移动时注意脚下，避免与同伴碰撞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体育品德：接力时不催促前一位同学，完成后鼓励队友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6075" y="306705"/>
          <a:ext cx="11559540" cy="617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"/>
                <a:gridCol w="1830705"/>
                <a:gridCol w="1789430"/>
                <a:gridCol w="4933950"/>
                <a:gridCol w="2312035"/>
              </a:tblGrid>
              <a:tr h="808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主要学习内容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重难点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学练赛活动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学习表现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78879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战术配合：三人 “发球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一传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扣球”（自抛自扣简化版）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重点：理解 “一传到位才能扣球” 的逻辑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难点：扣球时机（球至最高点时击球）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垫球至网前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→C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自抛自扣，每组练习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轮，轮换角色。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人一组；增加难度，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需将球垫至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C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的右侧，方便扣球，每组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8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轮。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人一组；分两队，每队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人，进行配合练习，教师记录成功次数。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比赛活动：“配合挑战赛”，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分钟内完成 “发球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一传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扣球” 完整配合次数多者胜，扣球过网即算成功。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知识技能：能说出战术中每人的职责，配合成功率达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40%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健康行为：扣球落地时前脚掌着地，减少膝盖冲击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体育品德：配合失误时主动说 “我的问题”，不推卸责任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752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14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专项体能：移动速度（滑步摸线）、反应速度（听信号变向跑）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重点：移动时步幅适中且重心低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难点：快速变向时保持身体平衡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人一组；侧向滑步摸边线，往返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米，每组计时，强调步频快。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：场地：排球场；人数：全班；听教师口令 “左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右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前”，快速向对应方向跑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米，共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人一组；一人抛球至任意方向，另一人快速追球并垫起，互换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比赛活动：“滑步接力赛”，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人一组，每人滑步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米后交接，总用时最短且未踩线的组获胜。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知识技能：滑步速度较上次提升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，变向反应时间少于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健康行为：变向跑前检查地面，避免打滑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体育品德：接力时不抢跑，交接时稳当传递接力棒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8160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完整比赛（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）：运用发球、垫球、传球技术，执行正规规则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重点：在完整场地中合理分配技术使用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难点：根据场上局势快速决策（传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发）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：场地：标准排球场；人数：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人一组；分组练习 “接发球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二传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扣球” 进攻流程，每组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：场地：标准排球场；人数：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人（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）；模拟比赛，教师在死球时讲解站位错误问题。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：场地：标准排球场；人数：各队；赛前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分钟，各队制定发球顺序和接发站位。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对抗赛”，五局三胜制（每局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分），执行每球得分制，允许换人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次，强调位置轮转。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知识技能：比赛中技术使用合理率达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70%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，能说出基本站位规则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健康行为：每局结束后补充水分，做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分钟深呼吸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体育品德：对对手的好球鼓掌，不抱怨队友失误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46075" y="306705"/>
          <a:ext cx="11559540" cy="617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030"/>
                <a:gridCol w="1776095"/>
                <a:gridCol w="1789430"/>
                <a:gridCol w="4933950"/>
                <a:gridCol w="2312035"/>
              </a:tblGrid>
              <a:tr h="808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主要学习内容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重难点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学练赛活动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学习表现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178879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16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小赛季分组：技能评估（垫球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传球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发球）、制定分组规则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重点：理解 “均衡分组” 的公平性原则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难点：接受不同水平队友并合理分工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：场地：排球场；人数：全班；每人完成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项技能测试（垫球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次、传球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次、发球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次），记录成功率。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：场地：教室；人数：全班；公布测试结果，师生共同制定分组规则（按 “高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中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低” 搭配）。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：场地：排球场；人数：预分组；各临时组练习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分钟配合，感受队友水平。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比赛活动：“分组合理性投票”，对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套分组方案进行投票，得票最高者确定为最终分组。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知识技能：能说出自己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项技能的得分，理解分组依据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健康行为：评估时如实记录成绩，不弄虚作假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体育品德：接受任何分组结果，不排斥技能较弱的队友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7525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小赛季循环赛：每组与其他组各赛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场，积累比赛经验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重点：在多场比赛中调整技术运用策略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难点：应对不同对手的发球风格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：场地：排球场；人数：各队；赛前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分钟，针对下一个对手的弱点制定发球策略（如专攻薄弱区域）。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：场地：排球场；人数：各队；每场比赛后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分钟，组内讨论 “本场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个进步点和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个不足”。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：场地：排球场；人数：各队；轮换场地时，帮其他组捡球，体现体育精神。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比赛活动：“循环积分赛”，采用单循环制，胜一场得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分，平一场得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分，累计积分前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名晋级决赛。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知识技能：能根据对手调整发球目标，技术失误率较上次降低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15%</a:t>
                      </a:r>
                      <a:b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健康行为：连续比赛间做肌肉拉伸，避免拉伤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体育品德：对手受伤时主动暂停比赛，提供帮助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  <a:tr h="1788160">
                <a:tc>
                  <a:txBody>
                    <a:bodyPr/>
                    <a:p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18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小赛季决赛：半决赛（第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名争夺）、决赛（冠亚军）、颁奖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重点：在高压下发挥最佳水平，总结收获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难点：胜不骄败不馁，理解比赛意义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：场地：排球场；人数：晋级队；决赛前进行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15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分钟热身，重点练习接发球和配合战术。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：场地：排球场；人数：非晋级队；担任啦啦队和捡球员，学习观赛礼仪（不喝倒彩）。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：场地：排球场；人数：全班；决赛后围圈分享 “排球课最难忘的事”，每人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分钟。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比赛活动：“冠亚季军争夺赛”，半决赛负者争第 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名，胜者争冠亚军，均采用三局两胜制，赛后颁发 “拼搏奖”“协作奖”“进步奖”。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p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知识技能：在决赛中展现最佳水平，总结比赛经验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健康行为：保持良好体育道德，尊重对手和裁判</a:t>
                      </a:r>
                      <a:b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体育品德：感谢对手和裁判，积极参与排球运动</a:t>
                      </a:r>
                      <a:endParaRPr lang="zh-CN" altLang="en-US" sz="11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单元检测内容及评价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581370" y="3523652"/>
            <a:ext cx="336124" cy="30473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587808" y="2050521"/>
            <a:ext cx="323248" cy="33612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591530" y="4965394"/>
            <a:ext cx="336124" cy="31680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188847" y="1999366"/>
            <a:ext cx="7330053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运动能力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188847" y="2420299"/>
            <a:ext cx="7330053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技能掌握：正面双手垫球（连续</a:t>
            </a:r>
            <a:r>
              <a:rPr kumimoji="1" lang="en-US" altLang="zh-CN" sz="1400"/>
              <a:t> 3 </a:t>
            </a:r>
            <a:r>
              <a:rPr kumimoji="1" lang="zh-CN" altLang="en-US" sz="1400"/>
              <a:t>次合格，</a:t>
            </a:r>
            <a:r>
              <a:rPr kumimoji="1" lang="en-US" altLang="zh-CN" sz="1400"/>
              <a:t>5 </a:t>
            </a:r>
            <a:r>
              <a:rPr kumimoji="1" lang="zh-CN" altLang="en-US" sz="1400"/>
              <a:t>次优秀）；双手胸前传球（连续</a:t>
            </a:r>
            <a:r>
              <a:rPr kumimoji="1" lang="en-US" altLang="zh-CN" sz="1400"/>
              <a:t> 2 </a:t>
            </a:r>
            <a:r>
              <a:rPr kumimoji="1" lang="zh-CN" altLang="en-US" sz="1400"/>
              <a:t>次合格，</a:t>
            </a:r>
            <a:r>
              <a:rPr kumimoji="1" lang="en-US" altLang="zh-CN" sz="1400"/>
              <a:t>4 </a:t>
            </a:r>
            <a:r>
              <a:rPr kumimoji="1" lang="zh-CN" altLang="en-US" sz="1400"/>
              <a:t>次优秀）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zh-CN" altLang="en-US" sz="1400"/>
              <a:t>运动表现：</a:t>
            </a:r>
            <a:r>
              <a:rPr kumimoji="1" lang="en-US" altLang="zh-CN" sz="1400"/>
              <a:t>3v3 </a:t>
            </a:r>
            <a:r>
              <a:rPr kumimoji="1" lang="zh-CN" altLang="en-US" sz="1400"/>
              <a:t>比赛中参与度（至少触球</a:t>
            </a:r>
            <a:r>
              <a:rPr kumimoji="1" lang="en-US" altLang="zh-CN" sz="1400"/>
              <a:t> 3 </a:t>
            </a:r>
            <a:r>
              <a:rPr kumimoji="1" lang="zh-CN" altLang="en-US" sz="1400"/>
              <a:t>次）、技能运用合理性（如用垫球而非手抓球）。</a:t>
            </a:r>
            <a:endParaRPr kumimoji="1" lang="zh-CN" altLang="en-US" sz="1400"/>
          </a:p>
        </p:txBody>
      </p:sp>
      <p:sp>
        <p:nvSpPr>
          <p:cNvPr id="8" name="标题 1"/>
          <p:cNvSpPr txBox="1"/>
          <p:nvPr/>
        </p:nvSpPr>
        <p:spPr>
          <a:xfrm>
            <a:off x="4188847" y="3467824"/>
            <a:ext cx="7330053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D582C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健康行为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188847" y="3888756"/>
            <a:ext cx="7330053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锻炼习惯：课后练习记录（每周</a:t>
            </a:r>
            <a:r>
              <a:rPr kumimoji="1" lang="en-US" altLang="zh-CN" sz="1400"/>
              <a:t>≥3 </a:t>
            </a:r>
            <a:r>
              <a:rPr kumimoji="1" lang="zh-CN" altLang="en-US" sz="1400"/>
              <a:t>次合格，</a:t>
            </a:r>
            <a:r>
              <a:rPr kumimoji="1" lang="en-US" altLang="zh-CN" sz="1400"/>
              <a:t>≥5 </a:t>
            </a:r>
            <a:r>
              <a:rPr kumimoji="1" lang="zh-CN" altLang="en-US" sz="1400"/>
              <a:t>次优秀）。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zh-CN" altLang="en-US" sz="1400"/>
              <a:t>安全意识：运动中是否做准备活动、遵守安全规则（如不攀爬球网）。</a:t>
            </a:r>
            <a:endParaRPr kumimoji="1" lang="zh-CN" altLang="en-US" sz="1400"/>
          </a:p>
        </p:txBody>
      </p:sp>
      <p:sp>
        <p:nvSpPr>
          <p:cNvPr id="10" name="标题 1"/>
          <p:cNvSpPr txBox="1"/>
          <p:nvPr/>
        </p:nvSpPr>
        <p:spPr>
          <a:xfrm>
            <a:off x="4188847" y="4936281"/>
            <a:ext cx="7330053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体育品德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188847" y="5357213"/>
            <a:ext cx="7330053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/>
              <a:t>（</a:t>
            </a:r>
            <a:r>
              <a:rPr kumimoji="1" lang="en-US" altLang="zh-CN" sz="1400"/>
              <a:t>1</a:t>
            </a:r>
            <a:r>
              <a:rPr kumimoji="1" lang="zh-CN" altLang="en-US" sz="1400"/>
              <a:t>）体育精神：比赛中是否坚持完成（落后不放弃）。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zh-CN" altLang="en-US" sz="1400"/>
              <a:t>（</a:t>
            </a:r>
            <a:r>
              <a:rPr kumimoji="1" lang="en-US" altLang="zh-CN" sz="1400"/>
              <a:t>2</a:t>
            </a:r>
            <a:r>
              <a:rPr kumimoji="1" lang="zh-CN" altLang="en-US" sz="1400"/>
              <a:t>）团队合作：是否主动传球、帮助技能差的队友。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zh-CN" altLang="en-US" sz="1400"/>
              <a:t>（</a:t>
            </a:r>
            <a:r>
              <a:rPr kumimoji="1" lang="en-US" altLang="zh-CN" sz="1400"/>
              <a:t>3</a:t>
            </a:r>
            <a:r>
              <a:rPr kumimoji="1" lang="zh-CN" altLang="en-US" sz="1400"/>
              <a:t>）规则意识：是否遵守比赛规则（如不越线发球）、服从裁判（教师或学生裁判）</a:t>
            </a:r>
            <a:endParaRPr kumimoji="1" lang="zh-CN" altLang="en-US" sz="1400"/>
          </a:p>
        </p:txBody>
      </p:sp>
      <p:sp>
        <p:nvSpPr>
          <p:cNvPr id="12" name="标题 1"/>
          <p:cNvSpPr txBox="1"/>
          <p:nvPr/>
        </p:nvSpPr>
        <p:spPr>
          <a:xfrm>
            <a:off x="785514" y="5506279"/>
            <a:ext cx="2178159" cy="1351721"/>
          </a:xfrm>
          <a:custGeom>
            <a:avLst/>
            <a:gdLst>
              <a:gd name="connsiteX0" fmla="*/ 0 w 2100756"/>
              <a:gd name="connsiteY0" fmla="*/ 1303687 h 1303687"/>
              <a:gd name="connsiteX1" fmla="*/ 1276883 w 2100756"/>
              <a:gd name="connsiteY1" fmla="*/ 0 h 1303687"/>
              <a:gd name="connsiteX2" fmla="*/ 2100756 w 2100756"/>
              <a:gd name="connsiteY2" fmla="*/ 51435 h 1303687"/>
              <a:gd name="connsiteX3" fmla="*/ 869593 w 2100756"/>
              <a:gd name="connsiteY3" fmla="*/ 1303687 h 1303687"/>
              <a:gd name="connsiteX4" fmla="*/ 0 w 2100756"/>
              <a:gd name="connsiteY4" fmla="*/ 1303687 h 1303687"/>
            </a:gdLst>
            <a:ahLst/>
            <a:cxnLst/>
            <a:rect l="l" t="t" r="r" b="b"/>
            <a:pathLst>
              <a:path w="2100756" h="1303687">
                <a:moveTo>
                  <a:pt x="0" y="1303687"/>
                </a:moveTo>
                <a:lnTo>
                  <a:pt x="1276883" y="0"/>
                </a:lnTo>
                <a:lnTo>
                  <a:pt x="2100756" y="51435"/>
                </a:lnTo>
                <a:lnTo>
                  <a:pt x="869593" y="1303687"/>
                </a:lnTo>
                <a:lnTo>
                  <a:pt x="0" y="1303687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V="1">
            <a:off x="842136" y="4214770"/>
            <a:ext cx="2221613" cy="1355671"/>
          </a:xfrm>
          <a:custGeom>
            <a:avLst/>
            <a:gdLst>
              <a:gd name="connsiteX0" fmla="*/ 0 w 2142666"/>
              <a:gd name="connsiteY0" fmla="*/ 1307497 h 1307497"/>
              <a:gd name="connsiteX1" fmla="*/ 1273073 w 2142666"/>
              <a:gd name="connsiteY1" fmla="*/ 0 h 1307497"/>
              <a:gd name="connsiteX2" fmla="*/ 2142666 w 2142666"/>
              <a:gd name="connsiteY2" fmla="*/ 0 h 1307497"/>
              <a:gd name="connsiteX3" fmla="*/ 865783 w 2142666"/>
              <a:gd name="connsiteY3" fmla="*/ 1303687 h 1307497"/>
              <a:gd name="connsiteX4" fmla="*/ 0 w 2142666"/>
              <a:gd name="connsiteY4" fmla="*/ 1307497 h 1307497"/>
            </a:gdLst>
            <a:ahLst/>
            <a:cxnLst/>
            <a:rect l="l" t="t" r="r" b="b"/>
            <a:pathLst>
              <a:path w="2142666" h="1307497">
                <a:moveTo>
                  <a:pt x="0" y="1307497"/>
                </a:moveTo>
                <a:lnTo>
                  <a:pt x="1273073" y="0"/>
                </a:lnTo>
                <a:lnTo>
                  <a:pt x="2142666" y="0"/>
                </a:lnTo>
                <a:lnTo>
                  <a:pt x="865783" y="1303687"/>
                </a:lnTo>
                <a:lnTo>
                  <a:pt x="0" y="1307497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2700000">
            <a:off x="2287333" y="5248744"/>
            <a:ext cx="642069" cy="63668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891504" y="3969290"/>
            <a:ext cx="642501" cy="643682"/>
          </a:xfrm>
          <a:custGeom>
            <a:avLst/>
            <a:gdLst>
              <a:gd name="connsiteX0" fmla="*/ 0 w 619669"/>
              <a:gd name="connsiteY0" fmla="*/ 0 h 620808"/>
              <a:gd name="connsiteX1" fmla="*/ 616975 w 619669"/>
              <a:gd name="connsiteY1" fmla="*/ 0 h 620808"/>
              <a:gd name="connsiteX2" fmla="*/ 619669 w 619669"/>
              <a:gd name="connsiteY2" fmla="*/ 620808 h 620808"/>
              <a:gd name="connsiteX3" fmla="*/ 0 w 619669"/>
              <a:gd name="connsiteY3" fmla="*/ 618114 h 620808"/>
              <a:gd name="connsiteX4" fmla="*/ 0 w 619669"/>
              <a:gd name="connsiteY4" fmla="*/ 0 h 620808"/>
            </a:gdLst>
            <a:ahLst/>
            <a:cxnLst/>
            <a:rect l="l" t="t" r="r" b="b"/>
            <a:pathLst>
              <a:path w="619669" h="620808">
                <a:moveTo>
                  <a:pt x="0" y="0"/>
                </a:moveTo>
                <a:lnTo>
                  <a:pt x="616975" y="0"/>
                </a:lnTo>
                <a:lnTo>
                  <a:pt x="619669" y="620808"/>
                </a:lnTo>
                <a:lnTo>
                  <a:pt x="0" y="61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962220" flipV="1">
            <a:off x="1241664" y="2896635"/>
            <a:ext cx="750751" cy="1883474"/>
          </a:xfrm>
          <a:custGeom>
            <a:avLst/>
            <a:gdLst>
              <a:gd name="connsiteX0" fmla="*/ 0 w 751299"/>
              <a:gd name="connsiteY0" fmla="*/ 1884848 h 1884848"/>
              <a:gd name="connsiteX1" fmla="*/ 13041 w 751299"/>
              <a:gd name="connsiteY1" fmla="*/ 1873731 h 1884848"/>
              <a:gd name="connsiteX2" fmla="*/ 648002 w 751299"/>
              <a:gd name="connsiteY2" fmla="*/ 1873731 h 1884848"/>
              <a:gd name="connsiteX3" fmla="*/ 751299 w 751299"/>
              <a:gd name="connsiteY3" fmla="*/ 684778 h 1884848"/>
              <a:gd name="connsiteX4" fmla="*/ 163757 w 751299"/>
              <a:gd name="connsiteY4" fmla="*/ 0 h 1884848"/>
              <a:gd name="connsiteX5" fmla="*/ 0 w 751299"/>
              <a:gd name="connsiteY5" fmla="*/ 1884848 h 1884848"/>
            </a:gdLst>
            <a:ahLst/>
            <a:cxnLst/>
            <a:rect l="l" t="t" r="r" b="b"/>
            <a:pathLst>
              <a:path w="751299" h="1884848">
                <a:moveTo>
                  <a:pt x="0" y="1884848"/>
                </a:moveTo>
                <a:lnTo>
                  <a:pt x="13041" y="1873731"/>
                </a:lnTo>
                <a:lnTo>
                  <a:pt x="648002" y="1873731"/>
                </a:lnTo>
                <a:lnTo>
                  <a:pt x="751299" y="684778"/>
                </a:lnTo>
                <a:lnTo>
                  <a:pt x="163757" y="0"/>
                </a:lnTo>
                <a:lnTo>
                  <a:pt x="0" y="1884848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V="1">
            <a:off x="681489" y="2111852"/>
            <a:ext cx="1929285" cy="1351721"/>
          </a:xfrm>
          <a:custGeom>
            <a:avLst/>
            <a:gdLst>
              <a:gd name="connsiteX0" fmla="*/ 0 w 1860726"/>
              <a:gd name="connsiteY0" fmla="*/ 1017937 h 1303687"/>
              <a:gd name="connsiteX1" fmla="*/ 991133 w 1860726"/>
              <a:gd name="connsiteY1" fmla="*/ 0 h 1303687"/>
              <a:gd name="connsiteX2" fmla="*/ 1860726 w 1860726"/>
              <a:gd name="connsiteY2" fmla="*/ 0 h 1303687"/>
              <a:gd name="connsiteX3" fmla="*/ 583843 w 1860726"/>
              <a:gd name="connsiteY3" fmla="*/ 1303687 h 1303687"/>
              <a:gd name="connsiteX4" fmla="*/ 0 w 1860726"/>
              <a:gd name="connsiteY4" fmla="*/ 1017937 h 1303687"/>
            </a:gdLst>
            <a:ahLst/>
            <a:cxnLst/>
            <a:rect l="l" t="t" r="r" b="b"/>
            <a:pathLst>
              <a:path w="1860726" h="1303687">
                <a:moveTo>
                  <a:pt x="0" y="1017937"/>
                </a:moveTo>
                <a:lnTo>
                  <a:pt x="991133" y="0"/>
                </a:lnTo>
                <a:lnTo>
                  <a:pt x="1860726" y="0"/>
                </a:lnTo>
                <a:lnTo>
                  <a:pt x="583843" y="1303687"/>
                </a:lnTo>
                <a:lnTo>
                  <a:pt x="0" y="1017937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700000">
            <a:off x="1844234" y="3145828"/>
            <a:ext cx="642069" cy="63668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9043584">
            <a:off x="259919" y="1794807"/>
            <a:ext cx="1254989" cy="73690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考核内容及要求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564875" y="982993"/>
            <a:ext cx="5214651" cy="15570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课堂观察记录技能掌握、运动表现、安全意识等（占比</a:t>
            </a:r>
            <a:r>
              <a:rPr kumimoji="1" lang="en-US" altLang="zh-CN"/>
              <a:t> 60%</a:t>
            </a:r>
            <a:r>
              <a:rPr kumimoji="1" lang="zh-CN" altLang="en-US"/>
              <a:t>）；结合技能检测结果打分。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564875" y="591316"/>
            <a:ext cx="521357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教师评价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12496" y="3833408"/>
            <a:ext cx="3905548" cy="644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学生自评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12496" y="4406308"/>
            <a:ext cx="3908990" cy="1804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填写</a:t>
            </a:r>
            <a:r>
              <a:rPr kumimoji="1" lang="en-US" altLang="zh-CN"/>
              <a:t> “</a:t>
            </a:r>
            <a:r>
              <a:rPr kumimoji="1" lang="zh-CN" altLang="en-US"/>
              <a:t>我的排球学习单</a:t>
            </a:r>
            <a:r>
              <a:rPr kumimoji="1" lang="en-US" altLang="zh-CN"/>
              <a:t>”</a:t>
            </a:r>
            <a:r>
              <a:rPr kumimoji="1" lang="zh-CN" altLang="en-US"/>
              <a:t>，包括</a:t>
            </a:r>
            <a:r>
              <a:rPr kumimoji="1" lang="en-US" altLang="zh-CN"/>
              <a:t> “</a:t>
            </a:r>
            <a:r>
              <a:rPr kumimoji="1" lang="zh-CN" altLang="en-US"/>
              <a:t>最擅长的技能</a:t>
            </a:r>
            <a:r>
              <a:rPr kumimoji="1" lang="en-US" altLang="zh-CN"/>
              <a:t>”“</a:t>
            </a:r>
            <a:r>
              <a:rPr kumimoji="1" lang="zh-CN" altLang="en-US"/>
              <a:t>需改进的地方</a:t>
            </a:r>
            <a:r>
              <a:rPr kumimoji="1" lang="en-US" altLang="zh-CN"/>
              <a:t>”“</a:t>
            </a:r>
            <a:r>
              <a:rPr kumimoji="1" lang="zh-CN" altLang="en-US"/>
              <a:t>是否坚持课后练习</a:t>
            </a:r>
            <a:r>
              <a:rPr kumimoji="1" lang="en-US" altLang="zh-CN"/>
              <a:t>”</a:t>
            </a:r>
            <a:r>
              <a:rPr kumimoji="1" lang="zh-CN" altLang="en-US"/>
              <a:t>（占比</a:t>
            </a:r>
            <a:r>
              <a:rPr kumimoji="1" lang="en-US" altLang="zh-CN"/>
              <a:t> 20%</a:t>
            </a:r>
            <a:r>
              <a:rPr kumimoji="1" lang="zh-CN" altLang="en-US"/>
              <a:t>）。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115042" y="3851589"/>
            <a:ext cx="3797300" cy="644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学生互评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114784" y="4424490"/>
            <a:ext cx="3797815" cy="17858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小组内互评</a:t>
            </a:r>
            <a:r>
              <a:rPr kumimoji="1" lang="en-US" altLang="zh-CN"/>
              <a:t> “</a:t>
            </a:r>
            <a:r>
              <a:rPr kumimoji="1" lang="zh-CN" altLang="en-US"/>
              <a:t>合作态度</a:t>
            </a:r>
            <a:r>
              <a:rPr kumimoji="1" lang="en-US" altLang="zh-CN"/>
              <a:t>”</a:t>
            </a:r>
            <a:r>
              <a:rPr kumimoji="1" lang="zh-CN" altLang="en-US"/>
              <a:t>（如是否帮助同伴）、</a:t>
            </a:r>
            <a:r>
              <a:rPr kumimoji="1" lang="en-US" altLang="zh-CN"/>
              <a:t>“</a:t>
            </a:r>
            <a:r>
              <a:rPr kumimoji="1" lang="zh-CN" altLang="en-US"/>
              <a:t>规则遵守</a:t>
            </a:r>
            <a:r>
              <a:rPr kumimoji="1" lang="en-US" altLang="zh-CN"/>
              <a:t>”</a:t>
            </a:r>
            <a:r>
              <a:rPr kumimoji="1" lang="zh-CN" altLang="en-US"/>
              <a:t>（占比</a:t>
            </a:r>
            <a:r>
              <a:rPr kumimoji="1" lang="en-US" altLang="zh-CN"/>
              <a:t> 20%</a:t>
            </a:r>
            <a:r>
              <a:rPr kumimoji="1" lang="zh-CN" altLang="en-US"/>
              <a:t>），用</a:t>
            </a:r>
            <a:r>
              <a:rPr kumimoji="1" lang="en-US" altLang="zh-CN"/>
              <a:t> “</a:t>
            </a:r>
            <a:r>
              <a:rPr kumimoji="1" lang="zh-CN" altLang="en-US"/>
              <a:t>★</a:t>
            </a:r>
            <a:r>
              <a:rPr kumimoji="1" lang="en-US" altLang="zh-CN"/>
              <a:t>”</a:t>
            </a:r>
            <a:r>
              <a:rPr kumimoji="1" lang="zh-CN" altLang="en-US"/>
              <a:t>（</a:t>
            </a:r>
            <a:r>
              <a:rPr kumimoji="1" lang="en-US" altLang="zh-CN"/>
              <a:t>5</a:t>
            </a:r>
            <a:r>
              <a:rPr kumimoji="1" lang="zh-CN" altLang="en-US"/>
              <a:t>★满分）表示。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210639" y="3755950"/>
            <a:ext cx="2218633" cy="221863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4000">
                <a:schemeClr val="accent1"/>
              </a:gs>
            </a:gsLst>
            <a:lin ang="21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62729" y="3755950"/>
            <a:ext cx="2218633" cy="221863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/>
              </a:gs>
            </a:gsLst>
            <a:lin ang="120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986684" y="2365734"/>
            <a:ext cx="2218633" cy="221863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2000">
                <a:schemeClr val="accent1"/>
              </a:gs>
            </a:gsLst>
            <a:lin ang="4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435381" y="2814431"/>
            <a:ext cx="1321238" cy="132123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255374" y="4204647"/>
            <a:ext cx="1321238" cy="132123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15388" y="4204647"/>
            <a:ext cx="1321238" cy="1321238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124052" y="3198211"/>
            <a:ext cx="1943895" cy="1943896"/>
          </a:xfrm>
          <a:prstGeom prst="flowChartExtract">
            <a:avLst/>
          </a:prstGeom>
          <a:solidFill>
            <a:schemeClr val="bg1">
              <a:alpha val="6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965027" y="4593008"/>
            <a:ext cx="621960" cy="54451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27131" y="4593008"/>
            <a:ext cx="577723" cy="54451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 flipV="1">
            <a:off x="5814665" y="3202791"/>
            <a:ext cx="562671" cy="54451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评价方式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010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单元教学反思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1400083" flipH="1">
            <a:off x="1674234" y="1774704"/>
            <a:ext cx="8640000" cy="3960000"/>
          </a:xfrm>
          <a:prstGeom prst="roundRect">
            <a:avLst>
              <a:gd name="adj" fmla="val 7202"/>
            </a:avLst>
          </a:prstGeom>
          <a:solidFill>
            <a:schemeClr val="accent1"/>
          </a:soli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674234" y="1774704"/>
            <a:ext cx="8640000" cy="3960000"/>
          </a:xfrm>
          <a:prstGeom prst="roundRect">
            <a:avLst>
              <a:gd name="adj" fmla="val 7202"/>
            </a:avLst>
          </a:prstGeom>
          <a:solidFill>
            <a:schemeClr val="bg1"/>
          </a:solidFill>
          <a:ln w="12700" cap="rnd">
            <a:solidFill>
              <a:schemeClr val="accent1"/>
            </a:solidFill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363470" y="2315845"/>
            <a:ext cx="7764145" cy="28778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/>
              <a:t>    </a:t>
            </a:r>
            <a:r>
              <a:rPr kumimoji="1" lang="zh-CN" altLang="en-US" sz="2800"/>
              <a:t>通过技能检测和比赛观察，分析学生是否达到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连续垫球</a:t>
            </a:r>
            <a:r>
              <a:rPr kumimoji="1" lang="en-US" altLang="zh-CN" sz="2800"/>
              <a:t> 3 </a:t>
            </a:r>
            <a:r>
              <a:rPr kumimoji="1" lang="zh-CN" altLang="en-US" sz="2800"/>
              <a:t>次</a:t>
            </a:r>
            <a:r>
              <a:rPr kumimoji="1" lang="en-US" altLang="zh-CN" sz="2800"/>
              <a:t>”“</a:t>
            </a:r>
            <a:r>
              <a:rPr kumimoji="1" lang="zh-CN" altLang="en-US" sz="2800"/>
              <a:t>参与小比赛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等目标；统计体能数据（如课堂平均心率、</a:t>
            </a:r>
            <a:r>
              <a:rPr kumimoji="1" lang="en-US" altLang="zh-CN" sz="2800"/>
              <a:t>50 </a:t>
            </a:r>
            <a:r>
              <a:rPr kumimoji="1" lang="zh-CN" altLang="en-US" sz="2800"/>
              <a:t>米跑成绩变化），评估体能目标达成度。</a:t>
            </a:r>
            <a:endParaRPr kumimoji="1" lang="zh-CN" altLang="en-US" sz="2800"/>
          </a:p>
        </p:txBody>
      </p:sp>
      <p:sp>
        <p:nvSpPr>
          <p:cNvPr id="6" name="标题 1"/>
          <p:cNvSpPr txBox="1"/>
          <p:nvPr/>
        </p:nvSpPr>
        <p:spPr>
          <a:xfrm>
            <a:off x="1566457" y="1512278"/>
            <a:ext cx="5400000" cy="50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251999" tIns="324000" rIns="180000" bIns="216000" rtlCol="0" anchor="b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12642" y="1610390"/>
            <a:ext cx="491908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内容待补充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目标达成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78448" y="1637532"/>
            <a:ext cx="3240000" cy="4258521"/>
          </a:xfrm>
          <a:prstGeom prst="roundRect">
            <a:avLst>
              <a:gd name="adj" fmla="val 4833"/>
            </a:avLst>
          </a:prstGeom>
          <a:gradFill>
            <a:gsLst>
              <a:gs pos="18000">
                <a:schemeClr val="accent1">
                  <a:lumMod val="60000"/>
                  <a:lumOff val="40000"/>
                  <a:alpha val="100000"/>
                </a:schemeClr>
              </a:gs>
              <a:gs pos="93000">
                <a:schemeClr val="accent1"/>
              </a:gs>
            </a:gsLst>
            <a:lin ang="27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58448" y="2994606"/>
            <a:ext cx="2880000" cy="6996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主题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58448" y="4063179"/>
            <a:ext cx="2880000" cy="15831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排球基础技能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006284" y="2026317"/>
            <a:ext cx="784328" cy="78432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>
            <a:off x="2090399" y="3811475"/>
            <a:ext cx="616098" cy="0"/>
          </a:xfrm>
          <a:prstGeom prst="line">
            <a:avLst/>
          </a:prstGeom>
          <a:noFill/>
          <a:ln w="38100" cap="sq">
            <a:solidFill>
              <a:schemeClr val="bg1"/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4469650" y="1335791"/>
            <a:ext cx="3240000" cy="4258521"/>
          </a:xfrm>
          <a:prstGeom prst="roundRect">
            <a:avLst>
              <a:gd name="adj" fmla="val 4833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>
            <a:outerShdw blurRad="1397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49650" y="2662958"/>
            <a:ext cx="2880000" cy="7843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0">
                      <a:srgbClr val="E48312">
                        <a:alpha val="100000"/>
                      </a:srgbClr>
                    </a:gs>
                    <a:gs pos="100000">
                      <a:srgbClr val="AB620D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适用年级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649650" y="3761438"/>
            <a:ext cx="2880000" cy="15831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小学（水平三）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84413" y="1724576"/>
            <a:ext cx="810474" cy="78432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>
            <a:off x="5781601" y="3509734"/>
            <a:ext cx="616098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8160852" y="1670088"/>
            <a:ext cx="3240000" cy="4258521"/>
          </a:xfrm>
          <a:prstGeom prst="roundRect">
            <a:avLst>
              <a:gd name="adj" fmla="val 4833"/>
            </a:avLst>
          </a:prstGeom>
          <a:gradFill>
            <a:gsLst>
              <a:gs pos="18000">
                <a:schemeClr val="accent1">
                  <a:lumMod val="60000"/>
                  <a:lumOff val="40000"/>
                  <a:alpha val="100000"/>
                </a:schemeClr>
              </a:gs>
              <a:gs pos="93000">
                <a:schemeClr val="accent1"/>
              </a:gs>
            </a:gsLst>
            <a:lin ang="27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340852" y="3046370"/>
            <a:ext cx="2880000" cy="6996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课时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340852" y="4095734"/>
            <a:ext cx="2880000" cy="15506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共计18课时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332914" y="2058873"/>
            <a:ext cx="895876" cy="78432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线条 1"/>
          <p:cNvCxnSpPr/>
          <p:nvPr/>
        </p:nvCxnSpPr>
        <p:spPr>
          <a:xfrm>
            <a:off x="9472803" y="3844031"/>
            <a:ext cx="616098" cy="0"/>
          </a:xfrm>
          <a:prstGeom prst="line">
            <a:avLst/>
          </a:prstGeom>
          <a:noFill/>
          <a:ln w="38100" cap="sq">
            <a:solidFill>
              <a:schemeClr val="bg1"/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单元基本信息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944522" y="2568246"/>
            <a:ext cx="4903742" cy="251443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261668" y="2841520"/>
            <a:ext cx="1967882" cy="19678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486203" y="1467293"/>
            <a:ext cx="7761275" cy="428122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003543" y="1964134"/>
            <a:ext cx="4726595" cy="6900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内容待补充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812598" y="2564655"/>
            <a:ext cx="7108485" cy="25144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/>
              <a:t>    </a:t>
            </a:r>
            <a:r>
              <a:rPr kumimoji="1" lang="zh-CN" altLang="en-US" sz="2800"/>
              <a:t>各技能课时分配合理性（如垫球是否需增加</a:t>
            </a:r>
            <a:r>
              <a:rPr kumimoji="1" lang="en-US" altLang="zh-CN" sz="2800"/>
              <a:t> 2 </a:t>
            </a:r>
            <a:r>
              <a:rPr kumimoji="1" lang="zh-CN" altLang="en-US" sz="2800"/>
              <a:t>课时）；比赛阶段是否因学生兴趣高可适当延长。</a:t>
            </a:r>
            <a:endParaRPr kumimoji="1" lang="zh-CN" altLang="en-US" sz="2800"/>
          </a:p>
        </p:txBody>
      </p:sp>
      <p:sp>
        <p:nvSpPr>
          <p:cNvPr id="9" name="标题 1"/>
          <p:cNvSpPr txBox="1"/>
          <p:nvPr/>
        </p:nvSpPr>
        <p:spPr>
          <a:xfrm>
            <a:off x="1430861" y="3010713"/>
            <a:ext cx="1629498" cy="162949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127000" dist="1016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687514" y="3267367"/>
            <a:ext cx="1116189" cy="1116189"/>
          </a:xfrm>
          <a:prstGeom prst="ellipse">
            <a:avLst/>
          </a:prstGeom>
          <a:noFill/>
          <a:ln w="952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947871" y="3564796"/>
            <a:ext cx="595476" cy="521331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课时安排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2412" y="5826078"/>
            <a:ext cx="12248030" cy="1031922"/>
          </a:xfrm>
          <a:custGeom>
            <a:avLst/>
            <a:gdLst>
              <a:gd name="connsiteX0" fmla="*/ 0 w 12191999"/>
              <a:gd name="connsiteY0" fmla="*/ 0 h 1031906"/>
              <a:gd name="connsiteX1" fmla="*/ 97612 w 12191999"/>
              <a:gd name="connsiteY1" fmla="*/ 51085 h 1031906"/>
              <a:gd name="connsiteX2" fmla="*/ 6108700 w 12191999"/>
              <a:gd name="connsiteY2" fmla="*/ 925606 h 1031906"/>
              <a:gd name="connsiteX3" fmla="*/ 12119789 w 12191999"/>
              <a:gd name="connsiteY3" fmla="*/ 51085 h 1031906"/>
              <a:gd name="connsiteX4" fmla="*/ 12191999 w 12191999"/>
              <a:gd name="connsiteY4" fmla="*/ 13293 h 1031906"/>
              <a:gd name="connsiteX5" fmla="*/ 12191999 w 12191999"/>
              <a:gd name="connsiteY5" fmla="*/ 1031906 h 1031906"/>
              <a:gd name="connsiteX6" fmla="*/ 0 w 12191999"/>
              <a:gd name="connsiteY6" fmla="*/ 1031906 h 1031906"/>
            </a:gdLst>
            <a:ahLst/>
            <a:cxnLst/>
            <a:rect l="l" t="t" r="r" b="b"/>
            <a:pathLst>
              <a:path w="12191999" h="1031906">
                <a:moveTo>
                  <a:pt x="0" y="0"/>
                </a:moveTo>
                <a:lnTo>
                  <a:pt x="97612" y="51085"/>
                </a:lnTo>
                <a:cubicBezTo>
                  <a:pt x="1195312" y="569402"/>
                  <a:pt x="3474728" y="925606"/>
                  <a:pt x="6108700" y="925606"/>
                </a:cubicBezTo>
                <a:cubicBezTo>
                  <a:pt x="8742672" y="925606"/>
                  <a:pt x="11022088" y="569402"/>
                  <a:pt x="12119789" y="51085"/>
                </a:cubicBezTo>
                <a:lnTo>
                  <a:pt x="12191999" y="13293"/>
                </a:lnTo>
                <a:lnTo>
                  <a:pt x="12191999" y="1031906"/>
                </a:lnTo>
                <a:lnTo>
                  <a:pt x="0" y="1031906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0664" y="1679719"/>
            <a:ext cx="10257971" cy="3789324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  <a:effectLst/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86250" y="2393645"/>
            <a:ext cx="9819500" cy="29658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200"/>
              <a:t>    </a:t>
            </a:r>
            <a:r>
              <a:rPr kumimoji="1" lang="zh-CN" altLang="en-US" sz="3200"/>
              <a:t>总结分组练习效率（如</a:t>
            </a:r>
            <a:r>
              <a:rPr kumimoji="1" lang="en-US" altLang="zh-CN" sz="3200"/>
              <a:t> 4 </a:t>
            </a:r>
            <a:r>
              <a:rPr kumimoji="1" lang="zh-CN" altLang="en-US" sz="3200"/>
              <a:t>人组</a:t>
            </a:r>
            <a:r>
              <a:rPr kumimoji="1" lang="en-US" altLang="zh-CN" sz="3200"/>
              <a:t> vs6 </a:t>
            </a:r>
            <a:r>
              <a:rPr kumimoji="1" lang="zh-CN" altLang="en-US" sz="3200"/>
              <a:t>人组哪种更优）；分析课堂纪律问题（如某节课因比赛混乱，需优化规则讲解）</a:t>
            </a:r>
            <a:r>
              <a:rPr kumimoji="1" lang="en-US" altLang="zh-CN" sz="3200"/>
              <a:t>。</a:t>
            </a:r>
            <a:endParaRPr kumimoji="1" lang="en-US" altLang="zh-CN" sz="3200"/>
          </a:p>
        </p:txBody>
      </p:sp>
      <p:sp>
        <p:nvSpPr>
          <p:cNvPr id="7" name="标题 1"/>
          <p:cNvSpPr txBox="1"/>
          <p:nvPr/>
        </p:nvSpPr>
        <p:spPr>
          <a:xfrm flipH="1">
            <a:off x="10687138" y="1686906"/>
            <a:ext cx="531498" cy="553123"/>
          </a:xfrm>
          <a:custGeom>
            <a:avLst/>
            <a:gdLst>
              <a:gd name="connsiteX0" fmla="*/ 1680770 w 2728039"/>
              <a:gd name="connsiteY0" fmla="*/ 0 h 2640315"/>
              <a:gd name="connsiteX1" fmla="*/ 2647480 w 2728039"/>
              <a:gd name="connsiteY1" fmla="*/ 0 h 2640315"/>
              <a:gd name="connsiteX2" fmla="*/ 2685923 w 2728039"/>
              <a:gd name="connsiteY2" fmla="*/ 149512 h 2640315"/>
              <a:gd name="connsiteX3" fmla="*/ 2728039 w 2728039"/>
              <a:gd name="connsiteY3" fmla="*/ 567297 h 2640315"/>
              <a:gd name="connsiteX4" fmla="*/ 655021 w 2728039"/>
              <a:gd name="connsiteY4" fmla="*/ 2640315 h 2640315"/>
              <a:gd name="connsiteX5" fmla="*/ 38569 w 2728039"/>
              <a:gd name="connsiteY5" fmla="*/ 2547116 h 2640315"/>
              <a:gd name="connsiteX6" fmla="*/ 0 w 2728039"/>
              <a:gd name="connsiteY6" fmla="*/ 2533000 h 2640315"/>
              <a:gd name="connsiteX7" fmla="*/ 0 w 2728039"/>
              <a:gd name="connsiteY7" fmla="*/ 1545644 h 2640315"/>
              <a:gd name="connsiteX8" fmla="*/ 93787 w 2728039"/>
              <a:gd name="connsiteY8" fmla="*/ 1602620 h 2640315"/>
              <a:gd name="connsiteX9" fmla="*/ 655021 w 2728039"/>
              <a:gd name="connsiteY9" fmla="*/ 1744730 h 2640315"/>
              <a:gd name="connsiteX10" fmla="*/ 1832454 w 2728039"/>
              <a:gd name="connsiteY10" fmla="*/ 567297 h 2640315"/>
              <a:gd name="connsiteX11" fmla="*/ 1739926 w 2728039"/>
              <a:gd name="connsiteY11" fmla="*/ 108987 h 2640315"/>
            </a:gdLst>
            <a:ahLst/>
            <a:cxnLst/>
            <a:rect l="l" t="t" r="r" b="b"/>
            <a:pathLst>
              <a:path w="2728039" h="2640315">
                <a:moveTo>
                  <a:pt x="1680770" y="0"/>
                </a:moveTo>
                <a:lnTo>
                  <a:pt x="2647480" y="0"/>
                </a:lnTo>
                <a:lnTo>
                  <a:pt x="2685923" y="149512"/>
                </a:lnTo>
                <a:cubicBezTo>
                  <a:pt x="2713537" y="284460"/>
                  <a:pt x="2728039" y="424185"/>
                  <a:pt x="2728039" y="567297"/>
                </a:cubicBezTo>
                <a:cubicBezTo>
                  <a:pt x="2728039" y="1712193"/>
                  <a:pt x="1799917" y="2640315"/>
                  <a:pt x="655021" y="2640315"/>
                </a:cubicBezTo>
                <a:cubicBezTo>
                  <a:pt x="440353" y="2640315"/>
                  <a:pt x="233306" y="2607686"/>
                  <a:pt x="38569" y="2547116"/>
                </a:cubicBezTo>
                <a:lnTo>
                  <a:pt x="0" y="2533000"/>
                </a:lnTo>
                <a:lnTo>
                  <a:pt x="0" y="1545644"/>
                </a:lnTo>
                <a:lnTo>
                  <a:pt x="93787" y="1602620"/>
                </a:lnTo>
                <a:cubicBezTo>
                  <a:pt x="260621" y="1693250"/>
                  <a:pt x="451809" y="1744730"/>
                  <a:pt x="655021" y="1744730"/>
                </a:cubicBezTo>
                <a:cubicBezTo>
                  <a:pt x="1305299" y="1744730"/>
                  <a:pt x="1832454" y="1217575"/>
                  <a:pt x="1832454" y="567297"/>
                </a:cubicBezTo>
                <a:cubicBezTo>
                  <a:pt x="1832454" y="404728"/>
                  <a:pt x="1799507" y="249853"/>
                  <a:pt x="1739926" y="108987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1104662" y="1371600"/>
            <a:ext cx="568004" cy="597347"/>
          </a:xfrm>
          <a:prstGeom prst="round2Same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dist="63500" dir="2700000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98606" y="1498506"/>
            <a:ext cx="386845" cy="37711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教学组织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832200"/>
            <a:ext cx="12192000" cy="3600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57375" y="2758949"/>
            <a:ext cx="7537450" cy="23210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经验：游戏化教学（如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垫球闯关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）提升参与度；</a:t>
            </a:r>
            <a:r>
              <a:rPr kumimoji="1" lang="en-US" altLang="zh-CN" sz="2000"/>
              <a:t>“</a:t>
            </a:r>
            <a:r>
              <a:rPr kumimoji="1" lang="zh-CN" altLang="en-US" sz="2000"/>
              <a:t>小老师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制解决教师指导压力。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改进：增加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个体纠错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时间（如课后单独指导薄弱学生）；加强虚拟环境利用（如增加线上打卡功能）。</a:t>
            </a:r>
            <a:endParaRPr kumimoji="1" lang="zh-CN" altLang="en-US" sz="2000"/>
          </a:p>
        </p:txBody>
      </p:sp>
      <p:sp>
        <p:nvSpPr>
          <p:cNvPr id="6" name="标题 1"/>
          <p:cNvSpPr txBox="1"/>
          <p:nvPr/>
        </p:nvSpPr>
        <p:spPr>
          <a:xfrm>
            <a:off x="1370485" y="2235193"/>
            <a:ext cx="254070" cy="504074"/>
          </a:xfrm>
          <a:custGeom>
            <a:avLst/>
            <a:gdLst>
              <a:gd name="connsiteX0" fmla="*/ 190500 w 190500"/>
              <a:gd name="connsiteY0" fmla="*/ 377952 h 377952"/>
              <a:gd name="connsiteX1" fmla="*/ 190500 w 190500"/>
              <a:gd name="connsiteY1" fmla="*/ 187452 h 377952"/>
              <a:gd name="connsiteX2" fmla="*/ 81820 w 190500"/>
              <a:gd name="connsiteY2" fmla="*/ 187452 h 377952"/>
              <a:gd name="connsiteX3" fmla="*/ 190500 w 190500"/>
              <a:gd name="connsiteY3" fmla="*/ 81725 h 377952"/>
              <a:gd name="connsiteX4" fmla="*/ 190500 w 190500"/>
              <a:gd name="connsiteY4" fmla="*/ 0 h 377952"/>
              <a:gd name="connsiteX5" fmla="*/ 0 w 190500"/>
              <a:gd name="connsiteY5" fmla="*/ 187452 h 377952"/>
              <a:gd name="connsiteX6" fmla="*/ 0 w 190500"/>
              <a:gd name="connsiteY6" fmla="*/ 187452 h 377952"/>
              <a:gd name="connsiteX7" fmla="*/ 0 w 190500"/>
              <a:gd name="connsiteY7" fmla="*/ 377952 h 377952"/>
            </a:gdLst>
            <a:ahLst/>
            <a:cxnLst/>
            <a:rect l="l" t="t" r="r" b="b"/>
            <a:pathLst>
              <a:path w="190500" h="377952">
                <a:moveTo>
                  <a:pt x="190500" y="377952"/>
                </a:moveTo>
                <a:lnTo>
                  <a:pt x="190500" y="187452"/>
                </a:lnTo>
                <a:lnTo>
                  <a:pt x="81820" y="187452"/>
                </a:lnTo>
                <a:cubicBezTo>
                  <a:pt x="83469" y="128608"/>
                  <a:pt x="131633" y="81753"/>
                  <a:pt x="190500" y="81725"/>
                </a:cubicBezTo>
                <a:lnTo>
                  <a:pt x="190500" y="0"/>
                </a:lnTo>
                <a:cubicBezTo>
                  <a:pt x="86469" y="-13"/>
                  <a:pt x="1665" y="83434"/>
                  <a:pt x="0" y="187452"/>
                </a:cubicBezTo>
                <a:lnTo>
                  <a:pt x="0" y="187452"/>
                </a:lnTo>
                <a:lnTo>
                  <a:pt x="0" y="377952"/>
                </a:lnTo>
                <a:close/>
              </a:path>
            </a:pathLst>
          </a:custGeom>
          <a:noFill/>
          <a:ln w="25400" cap="sq">
            <a:solidFill>
              <a:schemeClr val="accent1"/>
            </a:solidFill>
            <a:miter/>
            <a:headEnd type="oval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89381" y="2235193"/>
            <a:ext cx="254070" cy="504074"/>
          </a:xfrm>
          <a:custGeom>
            <a:avLst/>
            <a:gdLst>
              <a:gd name="connsiteX0" fmla="*/ 190500 w 190500"/>
              <a:gd name="connsiteY0" fmla="*/ 377952 h 377952"/>
              <a:gd name="connsiteX1" fmla="*/ 190500 w 190500"/>
              <a:gd name="connsiteY1" fmla="*/ 187452 h 377952"/>
              <a:gd name="connsiteX2" fmla="*/ 81820 w 190500"/>
              <a:gd name="connsiteY2" fmla="*/ 187452 h 377952"/>
              <a:gd name="connsiteX3" fmla="*/ 190500 w 190500"/>
              <a:gd name="connsiteY3" fmla="*/ 81725 h 377952"/>
              <a:gd name="connsiteX4" fmla="*/ 190500 w 190500"/>
              <a:gd name="connsiteY4" fmla="*/ 0 h 377952"/>
              <a:gd name="connsiteX5" fmla="*/ 0 w 190500"/>
              <a:gd name="connsiteY5" fmla="*/ 187452 h 377952"/>
              <a:gd name="connsiteX6" fmla="*/ 0 w 190500"/>
              <a:gd name="connsiteY6" fmla="*/ 187452 h 377952"/>
              <a:gd name="connsiteX7" fmla="*/ 0 w 190500"/>
              <a:gd name="connsiteY7" fmla="*/ 377952 h 377952"/>
            </a:gdLst>
            <a:ahLst/>
            <a:cxnLst/>
            <a:rect l="l" t="t" r="r" b="b"/>
            <a:pathLst>
              <a:path w="190500" h="377952">
                <a:moveTo>
                  <a:pt x="190500" y="377952"/>
                </a:moveTo>
                <a:lnTo>
                  <a:pt x="190500" y="187452"/>
                </a:lnTo>
                <a:lnTo>
                  <a:pt x="81820" y="187452"/>
                </a:lnTo>
                <a:cubicBezTo>
                  <a:pt x="83469" y="128608"/>
                  <a:pt x="131633" y="81753"/>
                  <a:pt x="190500" y="81725"/>
                </a:cubicBezTo>
                <a:lnTo>
                  <a:pt x="190500" y="0"/>
                </a:lnTo>
                <a:cubicBezTo>
                  <a:pt x="86469" y="-13"/>
                  <a:pt x="1665" y="83434"/>
                  <a:pt x="0" y="187452"/>
                </a:cubicBezTo>
                <a:lnTo>
                  <a:pt x="0" y="187452"/>
                </a:lnTo>
                <a:lnTo>
                  <a:pt x="0" y="377952"/>
                </a:lnTo>
                <a:close/>
              </a:path>
            </a:pathLst>
          </a:custGeom>
          <a:noFill/>
          <a:ln w="25400" cap="sq">
            <a:solidFill>
              <a:schemeClr val="accent1"/>
            </a:solidFill>
            <a:miter/>
            <a:headEnd type="oval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515475" y="3493443"/>
            <a:ext cx="801370" cy="1589919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717530" y="3493443"/>
            <a:ext cx="801370" cy="1589919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主要经验与改进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单元作业设计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5324199"/>
            <a:ext cx="10858500" cy="72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4355300" y="1868201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643300" y="3331725"/>
            <a:ext cx="2880000" cy="17885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每天跳绳</a:t>
            </a:r>
            <a:r>
              <a:rPr kumimoji="1" lang="en-US" altLang="zh-CN"/>
              <a:t> 1 </a:t>
            </a:r>
            <a:r>
              <a:rPr kumimoji="1" lang="zh-CN" altLang="en-US"/>
              <a:t>分钟（提升协调性）；靠墙静蹲</a:t>
            </a:r>
            <a:r>
              <a:rPr kumimoji="1" lang="en-US" altLang="zh-CN"/>
              <a:t> 30 </a:t>
            </a:r>
            <a:r>
              <a:rPr kumimoji="1" lang="zh-CN" altLang="en-US"/>
              <a:t>秒（增强下肢力量）。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643300" y="2527659"/>
            <a:ext cx="28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体能提升类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887458" y="2263712"/>
            <a:ext cx="391685" cy="44731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09558" y="3331725"/>
            <a:ext cx="2880000" cy="1750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每天自抛自垫（</a:t>
            </a:r>
            <a:r>
              <a:rPr kumimoji="1" lang="en-US" altLang="zh-CN"/>
              <a:t>3 </a:t>
            </a:r>
            <a:r>
              <a:rPr kumimoji="1" lang="zh-CN" altLang="en-US"/>
              <a:t>组，每组</a:t>
            </a:r>
            <a:r>
              <a:rPr kumimoji="1" lang="en-US" altLang="zh-CN"/>
              <a:t> 5 </a:t>
            </a:r>
            <a:r>
              <a:rPr kumimoji="1" lang="zh-CN" altLang="en-US"/>
              <a:t>次，家长拍照记录）；双人互垫（有同伴时，每天</a:t>
            </a:r>
            <a:r>
              <a:rPr kumimoji="1" lang="en-US" altLang="zh-CN"/>
              <a:t> 1 </a:t>
            </a:r>
            <a:r>
              <a:rPr kumimoji="1" lang="zh-CN" altLang="en-US"/>
              <a:t>组</a:t>
            </a:r>
            <a:r>
              <a:rPr kumimoji="1" lang="en-US" altLang="zh-CN"/>
              <a:t> 10 </a:t>
            </a:r>
            <a:r>
              <a:rPr kumimoji="1" lang="zh-CN" altLang="en-US"/>
              <a:t>次）。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09558" y="2527659"/>
            <a:ext cx="28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基础巩固类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289742" y="3331725"/>
            <a:ext cx="2880000" cy="1750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/>
              <a:t> </a:t>
            </a:r>
            <a:r>
              <a:rPr kumimoji="1" lang="zh-CN" altLang="en-US"/>
              <a:t>每天坐位体前屈（</a:t>
            </a:r>
            <a:r>
              <a:rPr kumimoji="1" lang="en-US" altLang="zh-CN"/>
              <a:t>3 </a:t>
            </a:r>
            <a:r>
              <a:rPr kumimoji="1" lang="zh-CN" altLang="en-US"/>
              <a:t>组，每组</a:t>
            </a:r>
            <a:r>
              <a:rPr kumimoji="1" lang="en-US" altLang="zh-CN"/>
              <a:t> 10 </a:t>
            </a:r>
            <a:r>
              <a:rPr kumimoji="1" lang="zh-CN" altLang="en-US"/>
              <a:t>秒）；手腕绕环（顺时针、逆时针各</a:t>
            </a:r>
            <a:r>
              <a:rPr kumimoji="1" lang="en-US" altLang="zh-CN"/>
              <a:t> 10 </a:t>
            </a:r>
            <a:r>
              <a:rPr kumimoji="1" lang="zh-CN" altLang="en-US"/>
              <a:t>次）。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89742" y="2527659"/>
            <a:ext cx="28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柔韧性练习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234468" y="2263712"/>
            <a:ext cx="430180" cy="447317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506084" y="2302373"/>
            <a:ext cx="447317" cy="36999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周一至周五作业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802118" y="2108254"/>
            <a:ext cx="1289538" cy="128953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167858" y="2108254"/>
            <a:ext cx="1289538" cy="1289538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762000" dist="254000" dir="5400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628618" y="2108254"/>
            <a:ext cx="1289538" cy="128953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cap="sq">
            <a:noFill/>
            <a:prstDash val="solid"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218156" y="2524292"/>
            <a:ext cx="457462" cy="45746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574496" y="2544543"/>
            <a:ext cx="476262" cy="41696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055781" y="2504510"/>
            <a:ext cx="435212" cy="49702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449457" y="3479585"/>
            <a:ext cx="1998979" cy="4674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技巧组合练习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444695" y="4000496"/>
            <a:ext cx="2004385" cy="2133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完成</a:t>
            </a:r>
            <a:r>
              <a:rPr kumimoji="1" lang="en-US" altLang="zh-CN"/>
              <a:t> “</a:t>
            </a:r>
            <a:r>
              <a:rPr kumimoji="1" lang="zh-CN" altLang="en-US"/>
              <a:t>垫球</a:t>
            </a:r>
            <a:r>
              <a:rPr kumimoji="1" lang="en-US" altLang="zh-CN"/>
              <a:t> + </a:t>
            </a:r>
            <a:r>
              <a:rPr kumimoji="1" lang="zh-CN" altLang="en-US"/>
              <a:t>传球</a:t>
            </a:r>
            <a:r>
              <a:rPr kumimoji="1" lang="en-US" altLang="zh-CN"/>
              <a:t>” </a:t>
            </a:r>
            <a:r>
              <a:rPr kumimoji="1" lang="zh-CN" altLang="en-US"/>
              <a:t>组合（先垫</a:t>
            </a:r>
            <a:r>
              <a:rPr kumimoji="1" lang="en-US" altLang="zh-CN"/>
              <a:t> 2 </a:t>
            </a:r>
            <a:r>
              <a:rPr kumimoji="1" lang="zh-CN" altLang="en-US"/>
              <a:t>次，再传</a:t>
            </a:r>
            <a:r>
              <a:rPr kumimoji="1" lang="en-US" altLang="zh-CN"/>
              <a:t> 1 </a:t>
            </a:r>
            <a:r>
              <a:rPr kumimoji="1" lang="zh-CN" altLang="en-US"/>
              <a:t>次，重复</a:t>
            </a:r>
            <a:r>
              <a:rPr kumimoji="1" lang="en-US" altLang="zh-CN"/>
              <a:t> 3 </a:t>
            </a:r>
            <a:r>
              <a:rPr kumimoji="1" lang="zh-CN" altLang="en-US"/>
              <a:t>组）。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10435" y="4000497"/>
            <a:ext cx="2004385" cy="2133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和家人玩</a:t>
            </a:r>
            <a:r>
              <a:rPr kumimoji="1" lang="en-US" altLang="zh-CN"/>
              <a:t> “</a:t>
            </a:r>
            <a:r>
              <a:rPr kumimoji="1" lang="zh-CN" altLang="en-US"/>
              <a:t>家庭排球赛</a:t>
            </a:r>
            <a:r>
              <a:rPr kumimoji="1" lang="en-US" altLang="zh-CN"/>
              <a:t>”</a:t>
            </a:r>
            <a:r>
              <a:rPr kumimoji="1" lang="zh-CN" altLang="en-US"/>
              <a:t>（用沙发靠垫当球网，简易垫球比赛），录制</a:t>
            </a:r>
            <a:r>
              <a:rPr kumimoji="1" lang="en-US" altLang="zh-CN"/>
              <a:t> 1 </a:t>
            </a:r>
            <a:r>
              <a:rPr kumimoji="1" lang="zh-CN" altLang="en-US"/>
              <a:t>分钟视频分享到班级群。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47395" y="4000497"/>
            <a:ext cx="2004385" cy="21336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查阅资料了解</a:t>
            </a:r>
            <a:r>
              <a:rPr kumimoji="1" lang="en-US" altLang="zh-CN"/>
              <a:t> “</a:t>
            </a:r>
            <a:r>
              <a:rPr kumimoji="1" lang="zh-CN" altLang="en-US"/>
              <a:t>排球的起源</a:t>
            </a:r>
            <a:r>
              <a:rPr kumimoji="1" lang="en-US" altLang="zh-CN"/>
              <a:t>”</a:t>
            </a:r>
            <a:r>
              <a:rPr kumimoji="1" lang="zh-CN" altLang="en-US"/>
              <a:t>（写</a:t>
            </a:r>
            <a:r>
              <a:rPr kumimoji="1" lang="en-US" altLang="zh-CN"/>
              <a:t> 2-3 </a:t>
            </a:r>
            <a:r>
              <a:rPr kumimoji="1" lang="zh-CN" altLang="en-US"/>
              <a:t>句话）；画</a:t>
            </a:r>
            <a:r>
              <a:rPr kumimoji="1" lang="en-US" altLang="zh-CN"/>
              <a:t> “</a:t>
            </a:r>
            <a:r>
              <a:rPr kumimoji="1" lang="zh-CN" altLang="en-US"/>
              <a:t>我最喜欢的排球动作</a:t>
            </a:r>
            <a:r>
              <a:rPr kumimoji="1" lang="en-US" altLang="zh-CN"/>
              <a:t>” </a:t>
            </a:r>
            <a:r>
              <a:rPr kumimoji="1" lang="zh-CN" altLang="en-US"/>
              <a:t>漫画。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824357" y="3479585"/>
            <a:ext cx="1998979" cy="4674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趣味挑战类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351657" y="3479585"/>
            <a:ext cx="1998979" cy="4674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知识拓展类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399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2431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周末作业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216187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>
            <a:off x="383519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课时教学设计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559146"/>
            <a:ext cx="12192000" cy="11611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48460" y="559435"/>
            <a:ext cx="9220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</a:rPr>
              <a:t>水平（三）（排球）大单元教学第</a:t>
            </a:r>
            <a:r>
              <a:rPr lang="en-US" altLang="zh-CN" sz="3200" b="1" dirty="0">
                <a:solidFill>
                  <a:schemeClr val="bg1"/>
                </a:solidFill>
              </a:rPr>
              <a:t>34</a:t>
            </a:r>
            <a:r>
              <a:rPr lang="zh-CN" altLang="en-US" sz="3200" b="1" dirty="0">
                <a:solidFill>
                  <a:schemeClr val="bg1"/>
                </a:solidFill>
              </a:rPr>
              <a:t>课时计划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0896" y="1250417"/>
            <a:ext cx="2160000" cy="408623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课题：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741119" y="1250417"/>
            <a:ext cx="2160000" cy="408623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课时：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521342" y="1250417"/>
            <a:ext cx="2160000" cy="408623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班级：</a:t>
            </a:r>
            <a:endParaRPr lang="zh-CN" altLang="en-US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9301566" y="1250417"/>
            <a:ext cx="2160000" cy="408623"/>
          </a:xfrm>
          <a:prstGeom prst="round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日期：</a:t>
            </a:r>
            <a:endParaRPr lang="zh-CN" altLang="en-US" b="1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0" y="1720311"/>
          <a:ext cx="12192000" cy="52044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10134600"/>
              </a:tblGrid>
              <a:tr h="6917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课时信息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课题：排球正面双手垫球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年级：水平三（</a:t>
                      </a:r>
                      <a:r>
                        <a:rPr lang="en-US" altLang="zh-CN" dirty="0"/>
                        <a:t>3-4 </a:t>
                      </a:r>
                      <a:r>
                        <a:rPr lang="zh-CN" altLang="en-US" dirty="0"/>
                        <a:t>年级）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时长：</a:t>
                      </a:r>
                      <a:r>
                        <a:rPr lang="en-US" altLang="zh-CN" dirty="0"/>
                        <a:t>40 </a:t>
                      </a:r>
                      <a:r>
                        <a:rPr lang="zh-CN" altLang="en-US" dirty="0"/>
                        <a:t>分钟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课型：技能课</a:t>
                      </a:r>
                      <a:endParaRPr lang="zh-CN" altLang="en-US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5042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学习目标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1. 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运动能力：掌握正面双手垫球的正确手型（抱拳式，前臂击球）和缓冲动作（屈肘卸力），能连续自抛自垫 </a:t>
                      </a: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3-5 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次（高度 </a:t>
                      </a: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1.2 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米以上），双人互垫 </a:t>
                      </a: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2-3 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次（距离 </a:t>
                      </a: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米）。</a:t>
                      </a:r>
                      <a:b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2. 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健康行为：主动进行手腕、肩部热身，垫球时保持安全间距（</a:t>
                      </a: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≥2 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米），练习后及时做手臂放松。</a:t>
                      </a:r>
                      <a:b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3. </a:t>
                      </a:r>
                      <a:r>
                        <a:rPr lang="zh-CN" altLang="en-US" sz="20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体育品德：合作练习时主动配合同伴，比赛中遵守规则，为队友加油鼓励，不抱怨失误。</a:t>
                      </a:r>
                      <a:endParaRPr lang="zh-CN" altLang="en-US" sz="20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042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重  难  点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重点：正面双手垫球的正确手型（前臂夹紧，腕关节固定）和击球部位（前臂内侧）。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难点：垫球时的缓冲动作（屈肘卸力）和身体协调用力（蹬腿</a:t>
                      </a:r>
                      <a:r>
                        <a:rPr lang="en-US" altLang="zh-CN" dirty="0"/>
                        <a:t> + </a:t>
                      </a:r>
                      <a:r>
                        <a:rPr lang="zh-CN" altLang="en-US" dirty="0"/>
                        <a:t>伸臂）。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解决策略：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用</a:t>
                      </a:r>
                      <a:r>
                        <a:rPr lang="en-US" altLang="zh-CN" dirty="0"/>
                        <a:t> “</a:t>
                      </a:r>
                      <a:r>
                        <a:rPr lang="zh-CN" altLang="en-US" dirty="0"/>
                        <a:t>夹纸练习</a:t>
                      </a:r>
                      <a:r>
                        <a:rPr lang="en-US" altLang="zh-CN" dirty="0"/>
                        <a:t>” </a:t>
                      </a:r>
                      <a:r>
                        <a:rPr lang="zh-CN" altLang="en-US" dirty="0"/>
                        <a:t>固定手型（前臂夹纸不掉）；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分层次抛球（低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高）强化缓冲意识；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3. </a:t>
                      </a:r>
                      <a:r>
                        <a:rPr lang="zh-CN" altLang="en-US" dirty="0"/>
                        <a:t>用</a:t>
                      </a:r>
                      <a:r>
                        <a:rPr lang="en-US" altLang="zh-CN" dirty="0"/>
                        <a:t> “</a:t>
                      </a:r>
                      <a:r>
                        <a:rPr lang="zh-CN" altLang="en-US" dirty="0"/>
                        <a:t>口令同步法</a:t>
                      </a:r>
                      <a:r>
                        <a:rPr lang="en-US" altLang="zh-CN" dirty="0"/>
                        <a:t>”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“</a:t>
                      </a:r>
                      <a:r>
                        <a:rPr lang="zh-CN" altLang="en-US" dirty="0"/>
                        <a:t>蹬</a:t>
                      </a:r>
                      <a:r>
                        <a:rPr lang="en-US" altLang="zh-CN" dirty="0"/>
                        <a:t> - </a:t>
                      </a:r>
                      <a:r>
                        <a:rPr lang="zh-CN" altLang="en-US" dirty="0"/>
                        <a:t>伸</a:t>
                      </a:r>
                      <a:r>
                        <a:rPr lang="en-US" altLang="zh-CN" dirty="0"/>
                        <a:t> - </a:t>
                      </a:r>
                      <a:r>
                        <a:rPr lang="zh-CN" altLang="en-US" dirty="0"/>
                        <a:t>垫</a:t>
                      </a:r>
                      <a:r>
                        <a:rPr lang="en-US" altLang="zh-CN" dirty="0"/>
                        <a:t>”</a:t>
                      </a:r>
                      <a:r>
                        <a:rPr lang="zh-CN" altLang="en-US" dirty="0"/>
                        <a:t>）协调全身用力</a:t>
                      </a:r>
                      <a:r>
                        <a:rPr lang="en-US" altLang="zh-CN" dirty="0"/>
                        <a:t>。</a:t>
                      </a:r>
                      <a:endParaRPr lang="en-US" altLang="zh-CN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5042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教法学法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（蹬腿 </a:t>
                      </a: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+ 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伸臂）。</a:t>
                      </a:r>
                      <a:b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解决策略：</a:t>
                      </a:r>
                      <a:b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 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用 “夹纸练习” 固定手型（前臂夹纸不掉）；</a:t>
                      </a:r>
                      <a:b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 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分层次抛球（低</a:t>
                      </a: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→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高）强化缓冲意识；</a:t>
                      </a:r>
                      <a:b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3. 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用 “口令同步法”（“蹬 </a:t>
                      </a: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伸 </a:t>
                      </a:r>
                      <a:r>
                        <a:rPr lang="en-US" altLang="zh-CN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8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垫”）协调全身用力。</a:t>
                      </a:r>
                      <a:endParaRPr lang="zh-CN" altLang="en-US" sz="18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100988" y="-12113"/>
            <a:ext cx="11838265" cy="602613"/>
            <a:chOff x="100988" y="33152"/>
            <a:chExt cx="11838265" cy="602613"/>
          </a:xfrm>
        </p:grpSpPr>
        <p:sp>
          <p:nvSpPr>
            <p:cNvPr id="11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/>
                  <a:ea typeface="Source Han Sans CN Bold" panose="020B0800000000000000"/>
                  <a:cs typeface="Source Han Sans CN Bold" panose="020B0800000000000000"/>
                </a:rPr>
                <a:t>课时计划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-3176"/>
          <a:ext cx="12192000" cy="68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74164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5341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开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始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课堂常规：整队、师生问好、点名、检查服装与鞋具。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安全教育：强调垫球时手臂放松避免僵硬（防挫伤），捡球时 “一停二看三捡”（防碰撞），不将球抛向同学头部。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导入：“上节课我们用排球玩了抛接游戏，今天要学习一个新技能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——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用手臂‘垫球’，学会后能像小卫士一样稳稳接住飞来的球！”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（站在学生前方）用 “安全手势”（如双手交叉表示停止）强化规则，结合 “垫球小卫士” 情境激发兴趣。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○○○○○○○○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（成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列横队，间距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米）认真听讲，集体回应 “安全牢记”，明确学习目标。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（教师在前居中，学生横队对齐，抬头挺胸）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en-US" sz="1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1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1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53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热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身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一般准备活动：慢跑（绕场地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圈）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+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关节活动（手腕绕环、肩部绕环、弓步压腿，各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4×8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拍）。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专项游戏：“滚球接力”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——4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人一组，沿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米直线用前臂滚球（模仿垫球手型），同伴用前臂接球后返回，先完成组获 “敏捷星”。规则：球出界需捡回重滚，必须用前臂触球。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（站在场地中央）示范滚球动作，强调 “前臂贴球”，用哨声控制节奏，为获胜组贴星星贴纸。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学生：分成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组，每组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（成纵队，间距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米），接力时喊 “加油”，输队主动为胜队鼓掌。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游戏队形：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○—○—○—○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○—○—○—○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○—○—○—○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○—○—○—○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（各组沿直线排列，教师在旁观察）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120</a:t>
                      </a:r>
                      <a:r>
                        <a:rPr lang="zh-CN" alt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次</a:t>
                      </a:r>
                      <a:r>
                        <a:rPr lang="en-US" altLang="zh-CN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分</a:t>
                      </a:r>
                      <a:endParaRPr lang="zh-CN" altLang="en-US" sz="1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75"/>
                <a:gridCol w="301625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“防护盾” 定型（手型与缓冲）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场地：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4×4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米区域，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方法：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①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徒手抱拳（掌心相对，手指相扣），前臂夹纸巾，保持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秒（掉落者同伴协助）；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②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教师轻抛球至前臂（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50cm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高），学生屈肘缓冲（球弹起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≤30cm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（巡回指导）对夹纸掉落者说 “像抱小猫一样夹紧”，抛球时控制力度，示范 “屈肘像海绵”。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人一组）互相检查纸巾，垫球时喊 “缓冲” 提醒，掉落者主动重新夹纸。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 ○ ○ 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 ○ ○ 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（分组散点，组间距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米，教师穿插）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5′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）：“单星发射”（自抛自垫）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场地：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5×5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米区域，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人练习，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人观察）。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方法：自抛球至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米高（看天花板标记线），用前臂垫球，基础组连续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次，进阶组连续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次，观察者用 “手势”（竖大拇指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横摇手）反馈。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（举标杆示范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米高度）对基础组说 “慢慢来，先稳后快”，对进阶组说 “尝试更高一点”，记录最高次数。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人一组）练习者喊 “抛” 同步发力，观察者专注纠错，不打扰练习。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 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（每组呈三角站位，练习者居中）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Source Han Sans CN Bold" panose="020B0800000000000000"/>
              </a:rPr>
              <a:t>单元目标</a:t>
            </a:r>
            <a:endParaRPr kumimoji="1" lang="en-US" altLang="zh-CN" sz="3600">
              <a:ln w="3175">
                <a:noFill/>
              </a:ln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Source Han Sans CN Bold" panose="020B080000000000000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学练活动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5′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）：“双星传递”（双人互垫）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场地：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6×4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米区域，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人一组（间距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米，地面贴站位线）。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方法：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抛球至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胸前（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米高），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B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垫回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A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胸前，轮换练习，计数连续成功次数，教师用 “星级卡” 记录。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（用卷尺量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米间距）对抛球过高者说 “低一点更易接”，对垫偏者说 “手臂对准我”，发放星级卡鼓励。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米线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—○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人一组）抛球轻喊 “接”，垫球后说 “好球”，主动捡球。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米线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米线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（两组平行，间距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比赛活动（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5′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）：“流星过线” 挑战赛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场地：中间画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米横线，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人一组分两侧。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方法：用正面垫球将球打越过线，每过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次得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分，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分钟内得分多者胜。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规则：必须用前臂垫球（手抓球无效），球压线算得分，败者为胜者鼓掌。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（持秒表当裁判）喊 “开始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/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停”，举红旗示意得分，提醒 “用前臂”。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横线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—○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人一组）专注接垫，球落地立即捡回，胜不炫耀，败者真诚鼓掌。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横线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○— 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横线 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—○</a:t>
                      </a:r>
                      <a:br>
                        <a:rPr lang="en-US" altLang="zh-CN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（两组同时进行，横线为得分线）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175"/>
                <a:gridCol w="3949700"/>
                <a:gridCol w="2771140"/>
                <a:gridCol w="2750185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能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 “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卫士巡逻”（侧滑步）：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人一组，沿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10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米直线侧滑步（低重心），手持排球不落地，先完成组获 “巡逻章”。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 “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流星搬运”（上肢力量）：跪姿俯卧撑（膝盖着地），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×5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个，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人一组互数。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3. “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跨越陨石”（下肢力量）：跨过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个标志桶（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30cm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高），往返接力。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4. “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集体护星”（协调性）：圆圈垫传排球，掉球者做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个跳跃。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（示范每个动作）侧滑步强调 “脚尖朝前”，对体能弱者说 “慢慢来”，播放音乐控节奏。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学生：分组竞赛，喊 “加油”，体能不足举手示意，不掉队。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 ○—○—○—○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（纵队侧滑）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 ○○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（相对跪姿）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3. ○○○○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（起点纵队）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4. ○○○○○○○○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（圆圈）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束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整理活动：跟随音乐做手臂拉伸、深呼吸（各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4×8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拍）。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2.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评价：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自评：填写 “小卫士日志”（夹纸成功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____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次，连续垫球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____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次）。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组评：每组选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1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名 “最佳搭档”（理由：帮我纠正手型）。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师评：展示优秀手型照片，指出 “缓冲要屈肘”。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3.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作业：亲子互垫 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3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次，拍照发群。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教师：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△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（带领拉伸）播放轻柔音乐，用 “成长树” 贴星星，发作业单。</a:t>
                      </a:r>
                      <a:b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- 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学生：</a:t>
                      </a: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○○○○○○○○</a:t>
                      </a: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（围圈坐）认真拉伸，填写日志不撒谎，为 “最佳搭档” 鼓掌，明确作业。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 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○○○○</a:t>
                      </a:r>
                      <a:br>
                        <a:rPr lang="en-US" altLang="zh-CN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</a:br>
                      <a:r>
                        <a:rPr lang="zh-CN" altLang="en-US" sz="1400" b="0" i="0">
                          <a:solidFill>
                            <a:srgbClr val="000000"/>
                          </a:solidFill>
                          <a:latin typeface="Inter"/>
                          <a:ea typeface="Inter"/>
                        </a:rPr>
                        <a:t>（学生围圈，教师在圆心）</a:t>
                      </a:r>
                      <a:endParaRPr lang="zh-CN" altLang="en-US" sz="1400" b="0" i="0">
                        <a:solidFill>
                          <a:srgbClr val="000000"/>
                        </a:solidFill>
                        <a:latin typeface="Inter"/>
                        <a:ea typeface="Inter"/>
                      </a:endParaRPr>
                    </a:p>
                  </a:txBody>
                  <a:tcPr marL="228917" marR="228917" marT="152717" marB="152717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-120650" y="0"/>
          <a:ext cx="123126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10083800"/>
              </a:tblGrid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运动负荷预计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群体运动密度：</a:t>
                      </a:r>
                      <a:r>
                        <a:rPr lang="en-US" altLang="zh-CN" dirty="0"/>
                        <a:t>70%</a:t>
                      </a:r>
                      <a:r>
                        <a:rPr lang="zh-CN" altLang="en-US" dirty="0"/>
                        <a:t>（有效练习</a:t>
                      </a:r>
                      <a:r>
                        <a:rPr lang="en-US" altLang="zh-CN" dirty="0"/>
                        <a:t> 28 </a:t>
                      </a:r>
                      <a:r>
                        <a:rPr lang="zh-CN" altLang="en-US" dirty="0"/>
                        <a:t>分钟）；个体运动密度：</a:t>
                      </a:r>
                      <a:r>
                        <a:rPr lang="en-US" altLang="zh-CN" dirty="0"/>
                        <a:t>55%-60%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平均心率：</a:t>
                      </a:r>
                      <a:r>
                        <a:rPr lang="en-US" altLang="zh-CN" dirty="0"/>
                        <a:t>130 </a:t>
                      </a:r>
                      <a:r>
                        <a:rPr lang="zh-CN" altLang="en-US" dirty="0"/>
                        <a:t>次</a:t>
                      </a:r>
                      <a:r>
                        <a:rPr lang="en-US" altLang="zh-CN" dirty="0"/>
                        <a:t> / </a:t>
                      </a:r>
                      <a:r>
                        <a:rPr lang="zh-CN" altLang="en-US" dirty="0"/>
                        <a:t>分；最高心率（比赛环节）：</a:t>
                      </a:r>
                      <a:r>
                        <a:rPr lang="en-US" altLang="zh-CN" dirty="0"/>
                        <a:t>160 </a:t>
                      </a:r>
                      <a:r>
                        <a:rPr lang="zh-CN" altLang="en-US" dirty="0"/>
                        <a:t>次</a:t>
                      </a:r>
                      <a:r>
                        <a:rPr lang="en-US" altLang="zh-CN" dirty="0"/>
                        <a:t> / 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心率曲线图：低（开始）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中（热身）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高（学练</a:t>
                      </a:r>
                      <a:r>
                        <a:rPr lang="en-US" altLang="zh-CN" dirty="0"/>
                        <a:t> 1 - </a:t>
                      </a:r>
                      <a:r>
                        <a:rPr lang="zh-CN" altLang="en-US" dirty="0"/>
                        <a:t>比赛）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中高（体能）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低（结束），呈波浪形。</a:t>
                      </a:r>
                      <a:endParaRPr lang="zh-CN" altLang="en-US" dirty="0"/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场地器材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软式排球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个、彩色纸巾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张、标志桶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个、秒表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个、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星级卡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30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张、音乐播放器、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成长树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”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评价板。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安全措施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课前清场（无石子</a:t>
                      </a:r>
                      <a:r>
                        <a:rPr lang="en-US" altLang="zh-CN" dirty="0"/>
                        <a:t> / </a:t>
                      </a:r>
                      <a:r>
                        <a:rPr lang="zh-CN" altLang="en-US" dirty="0"/>
                        <a:t>积水），排球充气</a:t>
                      </a:r>
                      <a:r>
                        <a:rPr lang="en-US" altLang="zh-CN" dirty="0"/>
                        <a:t> 70%</a:t>
                      </a:r>
                      <a:r>
                        <a:rPr lang="zh-CN" altLang="en-US" dirty="0"/>
                        <a:t>（软硬度适中）。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用彩色胶带划分</a:t>
                      </a:r>
                      <a:r>
                        <a:rPr lang="en-US" altLang="zh-CN" dirty="0"/>
                        <a:t> “</a:t>
                      </a:r>
                      <a:r>
                        <a:rPr lang="zh-CN" altLang="en-US" dirty="0"/>
                        <a:t>安全格子</a:t>
                      </a:r>
                      <a:r>
                        <a:rPr lang="en-US" altLang="zh-CN" dirty="0"/>
                        <a:t>”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4</a:t>
                      </a:r>
                      <a:r>
                        <a:rPr lang="en-US" altLang="en-US" dirty="0"/>
                        <a:t>×</a:t>
                      </a:r>
                      <a:r>
                        <a:rPr lang="en-US" altLang="zh-CN" dirty="0"/>
                        <a:t>4 </a:t>
                      </a:r>
                      <a:r>
                        <a:rPr lang="zh-CN" altLang="en-US" dirty="0"/>
                        <a:t>米</a:t>
                      </a:r>
                      <a:r>
                        <a:rPr lang="en-US" altLang="zh-CN" dirty="0"/>
                        <a:t> / </a:t>
                      </a:r>
                      <a:r>
                        <a:rPr lang="zh-CN" altLang="en-US" dirty="0"/>
                        <a:t>格，限</a:t>
                      </a:r>
                      <a:r>
                        <a:rPr lang="en-US" altLang="zh-CN" dirty="0"/>
                        <a:t> 2 </a:t>
                      </a:r>
                      <a:r>
                        <a:rPr lang="zh-CN" altLang="en-US" dirty="0"/>
                        <a:t>人），避免碰撞。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对特殊学生（肥胖</a:t>
                      </a:r>
                      <a:r>
                        <a:rPr lang="en-US" altLang="zh-CN" dirty="0"/>
                        <a:t> / </a:t>
                      </a:r>
                      <a:r>
                        <a:rPr lang="zh-CN" altLang="en-US" dirty="0"/>
                        <a:t>关节不适）：允许轻抛轻接，体能练习减半</a:t>
                      </a:r>
                      <a:r>
                        <a:rPr lang="en-US" altLang="zh-CN" dirty="0"/>
                        <a:t>。</a:t>
                      </a:r>
                      <a:endParaRPr lang="en-US" altLang="zh-CN" dirty="0"/>
                    </a:p>
                  </a:txBody>
                  <a:tcPr anchor="ctr" anchorCtr="0"/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教学反思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约</a:t>
                      </a:r>
                      <a:r>
                        <a:rPr lang="en-US" altLang="zh-CN" dirty="0"/>
                        <a:t> 1/3 </a:t>
                      </a:r>
                      <a:r>
                        <a:rPr lang="zh-CN" altLang="en-US" dirty="0"/>
                        <a:t>学生手型易松散，下次可制作</a:t>
                      </a:r>
                      <a:r>
                        <a:rPr lang="en-US" altLang="zh-CN" dirty="0"/>
                        <a:t> “</a:t>
                      </a:r>
                      <a:r>
                        <a:rPr lang="zh-CN" altLang="en-US" dirty="0"/>
                        <a:t>手型魔术贴</a:t>
                      </a:r>
                      <a:r>
                        <a:rPr lang="en-US" altLang="zh-CN" dirty="0"/>
                        <a:t>” </a:t>
                      </a:r>
                      <a:r>
                        <a:rPr lang="zh-CN" altLang="en-US" dirty="0"/>
                        <a:t>辅助固定。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双人互垫时抛球高度差异大，需增设</a:t>
                      </a:r>
                      <a:r>
                        <a:rPr lang="en-US" altLang="zh-CN" dirty="0"/>
                        <a:t> “</a:t>
                      </a:r>
                      <a:r>
                        <a:rPr lang="zh-CN" altLang="en-US" dirty="0"/>
                        <a:t>抛球高度绳</a:t>
                      </a:r>
                      <a:r>
                        <a:rPr lang="en-US" altLang="zh-CN" dirty="0"/>
                        <a:t>”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1 </a:t>
                      </a:r>
                      <a:r>
                        <a:rPr lang="zh-CN" altLang="en-US" dirty="0"/>
                        <a:t>米高）规范。</a:t>
                      </a:r>
                      <a:endParaRPr lang="zh-CN" altLang="en-US" dirty="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22831" y="1792824"/>
            <a:ext cx="5778578" cy="20105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 flipH="1">
            <a:off x="554157" y="4110065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92447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50863" y="4571856"/>
            <a:ext cx="1912890" cy="5055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655467" y="4684276"/>
            <a:ext cx="781452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AiPPT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56116" y="4684276"/>
            <a:ext cx="899351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主讲人：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252669" y="4693696"/>
            <a:ext cx="67955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时间：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936408" y="4693696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93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38115" y="4152081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1140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81629" y="21140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21902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281629" y="2190236"/>
            <a:ext cx="3237271" cy="346091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139086" y="1480516"/>
            <a:ext cx="3901130" cy="4170632"/>
          </a:xfrm>
          <a:custGeom>
            <a:avLst/>
            <a:gdLst>
              <a:gd name="connsiteX0" fmla="*/ 2809702 w 3237271"/>
              <a:gd name="connsiteY0" fmla="*/ 0 h 3460912"/>
              <a:gd name="connsiteX1" fmla="*/ 2893468 w 3237271"/>
              <a:gd name="connsiteY1" fmla="*/ 34698 h 3460912"/>
              <a:gd name="connsiteX2" fmla="*/ 3165787 w 3237271"/>
              <a:gd name="connsiteY2" fmla="*/ 307016 h 3460912"/>
              <a:gd name="connsiteX3" fmla="*/ 3171899 w 3237271"/>
              <a:gd name="connsiteY3" fmla="*/ 311137 h 3460912"/>
              <a:gd name="connsiteX4" fmla="*/ 3181289 w 3237271"/>
              <a:gd name="connsiteY4" fmla="*/ 322518 h 3460912"/>
              <a:gd name="connsiteX5" fmla="*/ 3183001 w 3237271"/>
              <a:gd name="connsiteY5" fmla="*/ 324230 h 3460912"/>
              <a:gd name="connsiteX6" fmla="*/ 3184236 w 3237271"/>
              <a:gd name="connsiteY6" fmla="*/ 326090 h 3460912"/>
              <a:gd name="connsiteX7" fmla="*/ 3199153 w 3237271"/>
              <a:gd name="connsiteY7" fmla="*/ 344169 h 3460912"/>
              <a:gd name="connsiteX8" fmla="*/ 3237271 w 3237271"/>
              <a:gd name="connsiteY8" fmla="*/ 468960 h 3460912"/>
              <a:gd name="connsiteX9" fmla="*/ 3237271 w 3237271"/>
              <a:gd name="connsiteY9" fmla="*/ 3237716 h 3460912"/>
              <a:gd name="connsiteX10" fmla="*/ 3014075 w 3237271"/>
              <a:gd name="connsiteY10" fmla="*/ 3460912 h 3460912"/>
              <a:gd name="connsiteX11" fmla="*/ 223196 w 3237271"/>
              <a:gd name="connsiteY11" fmla="*/ 3460912 h 3460912"/>
              <a:gd name="connsiteX12" fmla="*/ 0 w 3237271"/>
              <a:gd name="connsiteY12" fmla="*/ 3237716 h 3460912"/>
              <a:gd name="connsiteX13" fmla="*/ 0 w 3237271"/>
              <a:gd name="connsiteY13" fmla="*/ 468960 h 3460912"/>
              <a:gd name="connsiteX14" fmla="*/ 223196 w 3237271"/>
              <a:gd name="connsiteY14" fmla="*/ 245764 h 3460912"/>
              <a:gd name="connsiteX15" fmla="*/ 2514869 w 3237271"/>
              <a:gd name="connsiteY15" fmla="*/ 245764 h 3460912"/>
              <a:gd name="connsiteX16" fmla="*/ 2725935 w 3237271"/>
              <a:gd name="connsiteY16" fmla="*/ 34698 h 3460912"/>
              <a:gd name="connsiteX17" fmla="*/ 2809702 w 3237271"/>
              <a:gd name="connsiteY17" fmla="*/ 0 h 3460912"/>
            </a:gdLst>
            <a:ahLst/>
            <a:cxnLst/>
            <a:rect l="l" t="t" r="r" b="b"/>
            <a:pathLst>
              <a:path w="3237271" h="3460912">
                <a:moveTo>
                  <a:pt x="2809702" y="0"/>
                </a:moveTo>
                <a:cubicBezTo>
                  <a:pt x="2840019" y="0"/>
                  <a:pt x="2870337" y="11566"/>
                  <a:pt x="2893468" y="34698"/>
                </a:cubicBezTo>
                <a:lnTo>
                  <a:pt x="3165787" y="307016"/>
                </a:lnTo>
                <a:lnTo>
                  <a:pt x="3171899" y="311137"/>
                </a:lnTo>
                <a:lnTo>
                  <a:pt x="3181289" y="322518"/>
                </a:lnTo>
                <a:lnTo>
                  <a:pt x="3183001" y="324230"/>
                </a:lnTo>
                <a:lnTo>
                  <a:pt x="3184236" y="326090"/>
                </a:lnTo>
                <a:lnTo>
                  <a:pt x="3199153" y="344169"/>
                </a:lnTo>
                <a:cubicBezTo>
                  <a:pt x="3223219" y="379791"/>
                  <a:pt x="3237271" y="422735"/>
                  <a:pt x="3237271" y="468960"/>
                </a:cubicBezTo>
                <a:lnTo>
                  <a:pt x="3237271" y="3237716"/>
                </a:lnTo>
                <a:cubicBezTo>
                  <a:pt x="3237271" y="3360984"/>
                  <a:pt x="3137343" y="3460912"/>
                  <a:pt x="3014075" y="3460912"/>
                </a:cubicBezTo>
                <a:lnTo>
                  <a:pt x="223196" y="3460912"/>
                </a:lnTo>
                <a:cubicBezTo>
                  <a:pt x="99928" y="3460912"/>
                  <a:pt x="0" y="3360984"/>
                  <a:pt x="0" y="3237716"/>
                </a:cubicBezTo>
                <a:lnTo>
                  <a:pt x="0" y="468960"/>
                </a:lnTo>
                <a:cubicBezTo>
                  <a:pt x="0" y="345692"/>
                  <a:pt x="99928" y="245764"/>
                  <a:pt x="223196" y="245764"/>
                </a:cubicBezTo>
                <a:lnTo>
                  <a:pt x="2514869" y="245764"/>
                </a:lnTo>
                <a:lnTo>
                  <a:pt x="2725935" y="34698"/>
                </a:lnTo>
                <a:cubicBezTo>
                  <a:pt x="2749067" y="11566"/>
                  <a:pt x="2779384" y="0"/>
                  <a:pt x="2809702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359309" y="2767780"/>
            <a:ext cx="1839452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98432" y="2890618"/>
            <a:ext cx="2961206" cy="520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体能状况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98432" y="3497580"/>
            <a:ext cx="2961206" cy="20129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通过排球练习提升灵敏性、协调性及上肢力量，每节课达到中高运动强度（班级平均心率</a:t>
            </a:r>
            <a:r>
              <a:rPr kumimoji="1" lang="en-US" altLang="zh-CN"/>
              <a:t> 140-160 </a:t>
            </a:r>
            <a:r>
              <a:rPr kumimoji="1" lang="zh-CN" altLang="en-US"/>
              <a:t>次</a:t>
            </a:r>
            <a:r>
              <a:rPr kumimoji="1" lang="en-US" altLang="zh-CN"/>
              <a:t> / </a:t>
            </a:r>
            <a:r>
              <a:rPr kumimoji="1" lang="zh-CN" altLang="en-US"/>
              <a:t>分钟）。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980538" y="2767780"/>
            <a:ext cx="1839452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2F2F2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419661" y="2890618"/>
            <a:ext cx="2961206" cy="520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展示与比赛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419661" y="3497580"/>
            <a:ext cx="2961206" cy="20129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参与</a:t>
            </a:r>
            <a:r>
              <a:rPr kumimoji="1" lang="en-US" altLang="zh-CN"/>
              <a:t> “</a:t>
            </a:r>
            <a:r>
              <a:rPr kumimoji="1" lang="zh-CN" altLang="en-US"/>
              <a:t>垫球进圈</a:t>
            </a:r>
            <a:r>
              <a:rPr kumimoji="1" lang="en-US" altLang="zh-CN"/>
              <a:t>”“</a:t>
            </a:r>
            <a:r>
              <a:rPr kumimoji="1" lang="zh-CN" altLang="en-US"/>
              <a:t>传球接力</a:t>
            </a:r>
            <a:r>
              <a:rPr kumimoji="1" lang="en-US" altLang="zh-CN"/>
              <a:t>” </a:t>
            </a:r>
            <a:r>
              <a:rPr kumimoji="1" lang="zh-CN" altLang="en-US"/>
              <a:t>等趣味游戏，在</a:t>
            </a:r>
            <a:r>
              <a:rPr kumimoji="1" lang="en-US" altLang="zh-CN"/>
              <a:t> 3v3 </a:t>
            </a:r>
            <a:r>
              <a:rPr kumimoji="1" lang="zh-CN" altLang="en-US"/>
              <a:t>小场地简易比赛中运用所学技能（如主动垫接同伴传球、尝试将球打向对方区域）。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012183" y="2118852"/>
            <a:ext cx="2154936" cy="550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3B56C">
                    <a:alpha val="44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09720" y="2005470"/>
            <a:ext cx="3469082" cy="520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zh-CN" altLang="en-US"/>
              <a:t>运动技能的掌握与运用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354830" y="2667000"/>
            <a:ext cx="3469005" cy="26130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/>
              <a:t>能规范完成正面双手垫球（连续</a:t>
            </a:r>
            <a:r>
              <a:rPr kumimoji="1" lang="en-US" altLang="zh-CN"/>
              <a:t> 3-5 </a:t>
            </a:r>
            <a:r>
              <a:rPr kumimoji="1" lang="zh-CN" altLang="en-US"/>
              <a:t>次，高度控制在胸前至头顶范围）、原地双手胸前传球（连续</a:t>
            </a:r>
            <a:r>
              <a:rPr kumimoji="1" lang="en-US" altLang="zh-CN"/>
              <a:t> 2-3 </a:t>
            </a:r>
            <a:r>
              <a:rPr kumimoji="1" lang="zh-CN" altLang="en-US"/>
              <a:t>次，准确传给</a:t>
            </a:r>
            <a:r>
              <a:rPr kumimoji="1" lang="en-US" altLang="zh-CN"/>
              <a:t> 3 </a:t>
            </a:r>
            <a:r>
              <a:rPr kumimoji="1" lang="zh-CN" altLang="en-US"/>
              <a:t>米内同伴）；能在引导下完成简单移动垫球（向前</a:t>
            </a:r>
            <a:r>
              <a:rPr kumimoji="1" lang="en-US" altLang="zh-CN"/>
              <a:t> / </a:t>
            </a:r>
            <a:r>
              <a:rPr kumimoji="1" lang="zh-CN" altLang="en-US"/>
              <a:t>侧方移动</a:t>
            </a:r>
            <a:r>
              <a:rPr kumimoji="1" lang="en-US" altLang="zh-CN"/>
              <a:t> 1-2 </a:t>
            </a:r>
            <a:r>
              <a:rPr kumimoji="1" lang="zh-CN" altLang="en-US"/>
              <a:t>步后垫球）。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709880" y="5184058"/>
            <a:ext cx="759542" cy="958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运动能力目标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028824" y="2083550"/>
            <a:ext cx="2466976" cy="3496829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762000" dist="2540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96200" y="2083550"/>
            <a:ext cx="2466976" cy="3484129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762000" dist="2540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35819" y="1445561"/>
            <a:ext cx="558807" cy="63817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546052" y="1340469"/>
            <a:ext cx="631129" cy="631222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>
            <a:off x="4495800" y="3429000"/>
            <a:ext cx="366712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8" name="线条 1"/>
          <p:cNvCxnSpPr/>
          <p:nvPr/>
        </p:nvCxnSpPr>
        <p:spPr>
          <a:xfrm>
            <a:off x="7329488" y="3429000"/>
            <a:ext cx="366712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9" name="线条 1"/>
          <p:cNvCxnSpPr/>
          <p:nvPr/>
        </p:nvCxnSpPr>
        <p:spPr>
          <a:xfrm>
            <a:off x="0" y="3429000"/>
            <a:ext cx="2028824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4862512" y="2083550"/>
            <a:ext cx="2466976" cy="3496829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762000" dist="2540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365760" tIns="1280160" rIns="27432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72382" y="1484681"/>
            <a:ext cx="623926" cy="60379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214880" y="2414905"/>
            <a:ext cx="2151380" cy="28644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了解排球运动前的准备活动（如手腕绕环、弓步压腿）和运动后放松方法；知晓运动中避免碰撞的安全要点（如保持安全距离）。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6591300"/>
            <a:ext cx="12192000" cy="26670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770505" y="1645920"/>
            <a:ext cx="1456055" cy="38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健康知识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303808" y="1700808"/>
            <a:ext cx="2180302" cy="330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健身意识与习惯</a:t>
            </a:r>
            <a:endParaRPr kumimoji="1" lang="en-US" altLang="zh-CN" sz="1600">
              <a:ln w="12700">
                <a:noFill/>
              </a:ln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Source Han Sans CN Bold" panose="020B0800000000000000"/>
              <a:ea typeface="Source Han Sans CN Bold" panose="020B0800000000000000"/>
              <a:cs typeface="Source Han Sans CN Bold" panose="020B080000000000000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5005358" y="2492653"/>
            <a:ext cx="2167602" cy="15747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坚持每天课后进行</a:t>
            </a:r>
            <a:r>
              <a:rPr kumimoji="1" lang="en-US" altLang="zh-CN"/>
              <a:t> 15-20 </a:t>
            </a:r>
            <a:r>
              <a:rPr kumimoji="1" lang="zh-CN" altLang="en-US"/>
              <a:t>分钟排球相关练习（如自抛自垫），每周记录练习次数（不少于</a:t>
            </a:r>
            <a:r>
              <a:rPr kumimoji="1" lang="en-US" altLang="zh-CN"/>
              <a:t> 3 </a:t>
            </a:r>
            <a:r>
              <a:rPr kumimoji="1" lang="zh-CN" altLang="en-US"/>
              <a:t>次）。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177183" y="1556663"/>
            <a:ext cx="2180302" cy="330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环境适应与情绪调控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59065" y="2202815"/>
            <a:ext cx="2317115" cy="313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能在室内体育馆、室外操场等不同场地开展排球活动，适应轻微风力对球的影响。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zh-CN" altLang="en-US"/>
              <a:t>比赛中遇失误不急躁，能接受同伴鼓励；获胜时不骄傲，主动祝贺对手。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健康行为目标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506310" y="1897090"/>
            <a:ext cx="7645738" cy="1081059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100807" y="1735384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041123" y="1966407"/>
            <a:ext cx="6858616" cy="9424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/>
              <a:t>练习和比赛中表现出积极拼搏态度（如尽力完成每一次垫球），不轻易放弃。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136816" y="1541677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366919" y="1776951"/>
            <a:ext cx="320709" cy="3103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976012" y="1320800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041122" y="1491881"/>
            <a:ext cx="6864878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体育精神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506310" y="3489464"/>
            <a:ext cx="7645738" cy="1081059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100807" y="3327757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11558" y="3594341"/>
            <a:ext cx="6858616" cy="9424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塑</a:t>
            </a:r>
            <a:r>
              <a:rPr kumimoji="1" lang="zh-CN" altLang="en-US"/>
              <a:t>遵守课堂纪律，按教师指令分组练习；主动帮助动作不熟练的同伴（如提醒垫球手型）。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36816" y="3134050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366919" y="3364150"/>
            <a:ext cx="320709" cy="320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976012" y="2913173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041122" y="3084254"/>
            <a:ext cx="6864878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体育品格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506310" y="5081836"/>
            <a:ext cx="7645738" cy="1081059"/>
          </a:xfrm>
          <a:prstGeom prst="rect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100807" y="4920129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041123" y="5151153"/>
            <a:ext cx="6858616" cy="9424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/>
                <a:ea typeface="Source Han Sans" panose="020B0400000000000000"/>
                <a:cs typeface="Source Han Sans" panose="020B0400000000000000"/>
              </a:rPr>
              <a:t>树</a:t>
            </a:r>
            <a:r>
              <a:rPr kumimoji="1" lang="zh-CN" altLang="en-US"/>
              <a:t>比赛中尊重对手和裁判（如服从判罚），不故意用球击打同伴。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136816" y="4726422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366919" y="4968538"/>
            <a:ext cx="320709" cy="29667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976012" y="4505545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041122" y="4676626"/>
            <a:ext cx="6864878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体育道德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53466" y="232278"/>
            <a:ext cx="10133959" cy="72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37298" y="376278"/>
            <a:ext cx="7469250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体育品德目标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>
            <a:off x="144432" y="383671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5400000">
            <a:off x="311764" y="540274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67000"/>
                </a:schemeClr>
              </a:gs>
              <a:gs pos="100000">
                <a:schemeClr val="bg1">
                  <a:alpha val="92000"/>
                </a:schemeClr>
              </a:gs>
            </a:gsLst>
            <a:lin ang="4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>
            <a:off x="-1290" y="152396"/>
            <a:ext cx="12210286" cy="5141581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24035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>
            <a:off x="0" y="-1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99000">
                <a:schemeClr val="accent1">
                  <a:lumMod val="60000"/>
                  <a:lumOff val="40000"/>
                  <a:alpha val="3907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-1291" y="5597387"/>
            <a:ext cx="12210286" cy="1282584"/>
          </a:xfrm>
          <a:custGeom>
            <a:avLst/>
            <a:gdLst>
              <a:gd name="connsiteX0" fmla="*/ 12210286 w 12210286"/>
              <a:gd name="connsiteY0" fmla="*/ 1282584 h 1282584"/>
              <a:gd name="connsiteX1" fmla="*/ 0 w 12210286"/>
              <a:gd name="connsiteY1" fmla="*/ 1282584 h 1282584"/>
              <a:gd name="connsiteX2" fmla="*/ 0 w 12210286"/>
              <a:gd name="connsiteY2" fmla="*/ 502592 h 1282584"/>
              <a:gd name="connsiteX3" fmla="*/ 2675007 w 12210286"/>
              <a:gd name="connsiteY3" fmla="*/ 495 h 1282584"/>
              <a:gd name="connsiteX4" fmla="*/ 12037528 w 12210286"/>
              <a:gd name="connsiteY4" fmla="*/ 580417 h 1282584"/>
              <a:gd name="connsiteX5" fmla="*/ 12210286 w 12210286"/>
              <a:gd name="connsiteY5" fmla="*/ 510053 h 1282584"/>
            </a:gdLst>
            <a:ahLst/>
            <a:cxnLst/>
            <a:rect l="l" t="t" r="r" b="b"/>
            <a:pathLst>
              <a:path w="12210286" h="1282584">
                <a:moveTo>
                  <a:pt x="12210286" y="1282584"/>
                </a:moveTo>
                <a:lnTo>
                  <a:pt x="0" y="1282584"/>
                </a:lnTo>
                <a:lnTo>
                  <a:pt x="0" y="502592"/>
                </a:lnTo>
                <a:cubicBezTo>
                  <a:pt x="891669" y="121742"/>
                  <a:pt x="1783338" y="-9175"/>
                  <a:pt x="2675007" y="495"/>
                </a:cubicBezTo>
                <a:cubicBezTo>
                  <a:pt x="5795848" y="34341"/>
                  <a:pt x="8916688" y="1790380"/>
                  <a:pt x="12037528" y="580417"/>
                </a:cubicBezTo>
                <a:lnTo>
                  <a:pt x="12210286" y="51005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2648" y="485728"/>
            <a:ext cx="1945527" cy="241592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H="1">
            <a:off x="-1" y="2962656"/>
            <a:ext cx="12208995" cy="3895344"/>
          </a:xfrm>
          <a:custGeom>
            <a:avLst/>
            <a:gdLst>
              <a:gd name="connsiteX0" fmla="*/ 1858467 w 12192000"/>
              <a:gd name="connsiteY0" fmla="*/ 686 h 1748887"/>
              <a:gd name="connsiteX1" fmla="*/ 4963 w 12192000"/>
              <a:gd name="connsiteY1" fmla="*/ 145645 h 1748887"/>
              <a:gd name="connsiteX2" fmla="*/ 0 w 12192000"/>
              <a:gd name="connsiteY2" fmla="*/ 146665 h 1748887"/>
              <a:gd name="connsiteX3" fmla="*/ 0 w 12192000"/>
              <a:gd name="connsiteY3" fmla="*/ 1748887 h 1748887"/>
              <a:gd name="connsiteX4" fmla="*/ 12192000 w 12192000"/>
              <a:gd name="connsiteY4" fmla="*/ 1748887 h 1748887"/>
              <a:gd name="connsiteX5" fmla="*/ 12192000 w 12192000"/>
              <a:gd name="connsiteY5" fmla="*/ 1370107 h 1748887"/>
              <a:gd name="connsiteX6" fmla="*/ 11994814 w 12192000"/>
              <a:gd name="connsiteY6" fmla="*/ 1382670 h 1748887"/>
              <a:gd name="connsiteX7" fmla="*/ 1858467 w 12192000"/>
              <a:gd name="connsiteY7" fmla="*/ 686 h 1748887"/>
            </a:gdLst>
            <a:ahLst/>
            <a:cxnLst/>
            <a:rect l="l" t="t" r="r" b="b"/>
            <a:pathLst>
              <a:path w="12192000" h="1748887">
                <a:moveTo>
                  <a:pt x="1858467" y="686"/>
                </a:moveTo>
                <a:cubicBezTo>
                  <a:pt x="1240632" y="-6014"/>
                  <a:pt x="622798" y="35992"/>
                  <a:pt x="4963" y="145645"/>
                </a:cubicBezTo>
                <a:lnTo>
                  <a:pt x="0" y="146665"/>
                </a:lnTo>
                <a:lnTo>
                  <a:pt x="0" y="1748887"/>
                </a:lnTo>
                <a:lnTo>
                  <a:pt x="12192000" y="1748887"/>
                </a:lnTo>
                <a:lnTo>
                  <a:pt x="12192000" y="1370107"/>
                </a:lnTo>
                <a:lnTo>
                  <a:pt x="11994814" y="1382670"/>
                </a:lnTo>
                <a:cubicBezTo>
                  <a:pt x="8616032" y="1530641"/>
                  <a:pt x="5237250" y="37330"/>
                  <a:pt x="1858467" y="68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90000">
                <a:schemeClr val="accent1">
                  <a:alpha val="12919"/>
                </a:schemeClr>
              </a:gs>
            </a:gsLst>
            <a:lin ang="16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 flipH="1">
            <a:off x="6134314" y="931824"/>
            <a:ext cx="3288124" cy="544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flipH="1">
            <a:off x="8919773" y="1059742"/>
            <a:ext cx="2810739" cy="501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flipH="1">
            <a:off x="554157" y="4994169"/>
            <a:ext cx="372298" cy="125596"/>
          </a:xfrm>
          <a:custGeom>
            <a:avLst/>
            <a:gdLst>
              <a:gd name="connsiteX0" fmla="*/ 115668 w 372298"/>
              <a:gd name="connsiteY0" fmla="*/ 0 h 125596"/>
              <a:gd name="connsiteX1" fmla="*/ 23134 w 372298"/>
              <a:gd name="connsiteY1" fmla="*/ 0 h 125596"/>
              <a:gd name="connsiteX2" fmla="*/ 0 w 372298"/>
              <a:gd name="connsiteY2" fmla="*/ 125596 h 125596"/>
              <a:gd name="connsiteX3" fmla="*/ 92534 w 372298"/>
              <a:gd name="connsiteY3" fmla="*/ 125596 h 125596"/>
              <a:gd name="connsiteX4" fmla="*/ 243983 w 372298"/>
              <a:gd name="connsiteY4" fmla="*/ 0 h 125596"/>
              <a:gd name="connsiteX5" fmla="*/ 151449 w 372298"/>
              <a:gd name="connsiteY5" fmla="*/ 0 h 125596"/>
              <a:gd name="connsiteX6" fmla="*/ 128315 w 372298"/>
              <a:gd name="connsiteY6" fmla="*/ 125596 h 125596"/>
              <a:gd name="connsiteX7" fmla="*/ 220849 w 372298"/>
              <a:gd name="connsiteY7" fmla="*/ 125596 h 125596"/>
              <a:gd name="connsiteX8" fmla="*/ 372298 w 372298"/>
              <a:gd name="connsiteY8" fmla="*/ 0 h 125596"/>
              <a:gd name="connsiteX9" fmla="*/ 279764 w 372298"/>
              <a:gd name="connsiteY9" fmla="*/ 0 h 125596"/>
              <a:gd name="connsiteX10" fmla="*/ 256630 w 372298"/>
              <a:gd name="connsiteY10" fmla="*/ 125596 h 125596"/>
              <a:gd name="connsiteX11" fmla="*/ 349164 w 372298"/>
              <a:gd name="connsiteY11" fmla="*/ 125596 h 125596"/>
            </a:gdLst>
            <a:ahLst/>
            <a:cxnLst/>
            <a:rect l="l" t="t" r="r" b="b"/>
            <a:pathLst>
              <a:path w="372298" h="125596">
                <a:moveTo>
                  <a:pt x="115668" y="0"/>
                </a:moveTo>
                <a:lnTo>
                  <a:pt x="23134" y="0"/>
                </a:lnTo>
                <a:lnTo>
                  <a:pt x="0" y="125596"/>
                </a:lnTo>
                <a:lnTo>
                  <a:pt x="92534" y="125596"/>
                </a:lnTo>
                <a:close/>
                <a:moveTo>
                  <a:pt x="243983" y="0"/>
                </a:moveTo>
                <a:lnTo>
                  <a:pt x="151449" y="0"/>
                </a:lnTo>
                <a:lnTo>
                  <a:pt x="128315" y="125596"/>
                </a:lnTo>
                <a:lnTo>
                  <a:pt x="220849" y="125596"/>
                </a:lnTo>
                <a:close/>
                <a:moveTo>
                  <a:pt x="372298" y="0"/>
                </a:moveTo>
                <a:lnTo>
                  <a:pt x="279764" y="0"/>
                </a:lnTo>
                <a:lnTo>
                  <a:pt x="256630" y="125596"/>
                </a:lnTo>
                <a:lnTo>
                  <a:pt x="349164" y="125596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66577" y="1878956"/>
            <a:ext cx="2596302" cy="104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PART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78555" y="448930"/>
            <a:ext cx="1756883" cy="2474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E48312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31" y="2925254"/>
            <a:ext cx="5778578" cy="189034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3175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/>
                <a:ea typeface="Source Han Sans CN Bold" panose="020B0800000000000000"/>
                <a:cs typeface="Source Han Sans CN Bold" panose="020B0800000000000000"/>
              </a:rPr>
              <a:t>单元教材分析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8915" y="5036185"/>
            <a:ext cx="4175697" cy="4156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TABLE_ENDDRAG_ORIGIN_RECT" val="910*486"/>
  <p:tag name="TABLE_ENDDRAG_RECT" val="27*24*910*486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TABLE_ENDDRAG_ORIGIN_RECT" val="910*486"/>
  <p:tag name="TABLE_ENDDRAG_RECT" val="27*24*910*48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TABLE_ENDDRAG_ORIGIN_RECT" val="910*486"/>
  <p:tag name="TABLE_ENDDRAG_RECT" val="27*24*910*48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TABLE_ENDDRAG_ORIGIN_RECT" val="910*486"/>
  <p:tag name="TABLE_ENDDRAG_RECT" val="27*24*910*48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TABLE_ENDDRAG_ORIGIN_RECT" val="910*486"/>
  <p:tag name="TABLE_ENDDRAG_RECT" val="27*24*910*48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TABLE_ENDDRAG_ORIGIN_RECT" val="910*486"/>
  <p:tag name="TABLE_ENDDRAG_RECT" val="27*24*910*48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E48312"/>
      </a:accent3>
      <a:accent4>
        <a:srgbClr val="BD582C"/>
      </a:accent4>
      <a:accent5>
        <a:srgbClr val="E48312"/>
      </a:accent5>
      <a:accent6>
        <a:srgbClr val="BD582C"/>
      </a:accent6>
      <a:hlink>
        <a:srgbClr val="E48312"/>
      </a:hlink>
      <a:folHlink>
        <a:srgbClr val="BD582C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E48312"/>
      </a:accent3>
      <a:accent4>
        <a:srgbClr val="BD582C"/>
      </a:accent4>
      <a:accent5>
        <a:srgbClr val="E48312"/>
      </a:accent5>
      <a:accent6>
        <a:srgbClr val="BD582C"/>
      </a:accent6>
      <a:hlink>
        <a:srgbClr val="E48312"/>
      </a:hlink>
      <a:folHlink>
        <a:srgbClr val="BD582C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15144</Words>
  <Application>WPS 演示</Application>
  <PresentationFormat/>
  <Paragraphs>965</Paragraphs>
  <Slides>53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53</vt:i4>
      </vt:variant>
    </vt:vector>
  </HeadingPairs>
  <TitlesOfParts>
    <vt:vector size="69" baseType="lpstr">
      <vt:lpstr>Arial</vt:lpstr>
      <vt:lpstr>宋体</vt:lpstr>
      <vt:lpstr>Wingdings</vt:lpstr>
      <vt:lpstr>Source Han Sans CN Bold</vt:lpstr>
      <vt:lpstr>OPPOSans H</vt:lpstr>
      <vt:lpstr>Source Han Sans</vt:lpstr>
      <vt:lpstr>等线</vt:lpstr>
      <vt:lpstr>微软雅黑</vt:lpstr>
      <vt:lpstr>Arial Unicode MS</vt:lpstr>
      <vt:lpstr>Calibri</vt:lpstr>
      <vt:lpstr>Inter</vt:lpstr>
      <vt:lpstr>华文行楷</vt:lpstr>
      <vt:lpstr>黑体</vt:lpstr>
      <vt:lpstr>Segoe Print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seven</cp:lastModifiedBy>
  <cp:revision>3</cp:revision>
  <dcterms:created xsi:type="dcterms:W3CDTF">2025-07-07T04:20:00Z</dcterms:created>
  <dcterms:modified xsi:type="dcterms:W3CDTF">2025-07-07T11:51:42Z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87F9A33C8AD64A570E4B6B68A84559DD_43</vt:lpwstr>
  </property>
  <property fmtid="{D5CDD505-2E9C-101B-9397-08002B2CF9AE}" pid="3" name="KSOProductBuildVer">
    <vt:lpwstr>2052-10.8.2.6726</vt:lpwstr>
  </property>
</Properties>
</file>