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3"/>
    <p:sldMasterId id="2147483657" r:id="rId4"/>
    <p:sldMasterId id="2147483661" r:id="rId5"/>
    <p:sldMasterId id="2147483665" r:id="rId6"/>
    <p:sldMasterId id="2147483669" r:id="rId7"/>
  </p:sldMasterIdLst>
  <p:notesMasterIdLst>
    <p:notesMasterId r:id="rId2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11" r:id="rId22"/>
    <p:sldId id="310" r:id="rId23"/>
    <p:sldId id="272" r:id="rId24"/>
    <p:sldId id="308" r:id="rId25"/>
    <p:sldId id="309" r:id="rId26"/>
    <p:sldId id="273" r:id="rId28"/>
    <p:sldId id="275" r:id="rId29"/>
    <p:sldId id="312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95" r:id="rId38"/>
    <p:sldId id="296" r:id="rId39"/>
    <p:sldId id="297" r:id="rId40"/>
    <p:sldId id="298" r:id="rId41"/>
    <p:sldId id="299" r:id="rId42"/>
    <p:sldId id="300" r:id="rId43"/>
    <p:sldId id="283" r:id="rId44"/>
    <p:sldId id="313" r:id="rId45"/>
    <p:sldId id="315" r:id="rId46"/>
    <p:sldId id="286" r:id="rId47"/>
    <p:sldId id="287" r:id="rId48"/>
    <p:sldId id="288" r:id="rId49"/>
    <p:sldId id="289" r:id="rId50"/>
    <p:sldId id="290" r:id="rId51"/>
    <p:sldId id="291" r:id="rId52"/>
    <p:sldId id="317" r:id="rId53"/>
    <p:sldId id="318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294" r:id="rId62"/>
  </p:sldIdLst>
  <p:sldSz cx="12192000" cy="6858000"/>
  <p:notesSz cx="6858000" cy="9144000"/>
  <p:embeddedFontLst>
    <p:embeddedFont>
      <p:font typeface="Source Han Sans CN Bold" panose="020B0800000000000000" charset="-122"/>
      <p:bold r:id="rId67"/>
    </p:embeddedFont>
    <p:embeddedFont>
      <p:font typeface="Source Han Serif SC Regular" panose="02020300000000000000" charset="-122"/>
      <p:regular r:id="rId68"/>
    </p:embeddedFont>
    <p:embeddedFont>
      <p:font typeface="OPPOSans H" panose="00020600040101010101" charset="-122"/>
      <p:regular r:id="rId69"/>
    </p:embeddedFont>
    <p:embeddedFont>
      <p:font typeface="Source Han Sans" panose="020B0400000000000000" charset="-122"/>
      <p:regular r:id="rId70"/>
    </p:embeddedFont>
    <p:embeddedFont>
      <p:font typeface="等线" panose="02010600030101010101" charset="-122"/>
      <p:regular r:id="rId71"/>
    </p:embeddedFont>
    <p:embeddedFont>
      <p:font typeface="微软雅黑" panose="020B0503020204020204" charset="-122"/>
      <p:regular r:id="rId72"/>
    </p:embeddedFont>
    <p:embeddedFont>
      <p:font typeface="Calibri" panose="020F0502020204030204" charset="0"/>
      <p:regular r:id="rId73"/>
      <p:bold r:id="rId74"/>
      <p:italic r:id="rId75"/>
      <p:boldItalic r:id="rId76"/>
    </p:embeddedFont>
    <p:embeddedFont>
      <p:font typeface="OPPOSans B" panose="00020600040101010101" charset="-122"/>
      <p:regular r:id="rId77"/>
    </p:embeddedFont>
    <p:embeddedFont>
      <p:font typeface="仿宋" panose="02010609060101010101" pitchFamily="49" charset="-122"/>
      <p:regular r:id="rId78"/>
    </p:embeddedFont>
    <p:embeddedFont>
      <p:font typeface="Segoe UI" panose="020B0502040204020203"/>
      <p:regular r:id="rId79"/>
      <p:bold r:id="rId80"/>
      <p:italic r:id="rId81"/>
      <p:boldItalic r:id="rId82"/>
    </p:embeddedFont>
  </p:embeddedFontLst>
  <p:custDataLst>
    <p:tags r:id="rId83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A25121F-0B57-4D6F-9A70-75343810AB40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D6998651-FB86-4EBB-BC97-7A9A53C21E09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3" Type="http://schemas.openxmlformats.org/officeDocument/2006/relationships/tags" Target="tags/tag172.xml"/><Relationship Id="rId82" Type="http://schemas.openxmlformats.org/officeDocument/2006/relationships/font" Target="fonts/font16.fntdata"/><Relationship Id="rId81" Type="http://schemas.openxmlformats.org/officeDocument/2006/relationships/font" Target="fonts/font15.fntdata"/><Relationship Id="rId80" Type="http://schemas.openxmlformats.org/officeDocument/2006/relationships/font" Target="fonts/font14.fntdata"/><Relationship Id="rId8" Type="http://schemas.openxmlformats.org/officeDocument/2006/relationships/slide" Target="slides/slide1.xml"/><Relationship Id="rId79" Type="http://schemas.openxmlformats.org/officeDocument/2006/relationships/font" Target="fonts/font13.fntdata"/><Relationship Id="rId78" Type="http://schemas.openxmlformats.org/officeDocument/2006/relationships/font" Target="fonts/font12.fntdata"/><Relationship Id="rId77" Type="http://schemas.openxmlformats.org/officeDocument/2006/relationships/font" Target="fonts/font11.fntdata"/><Relationship Id="rId76" Type="http://schemas.openxmlformats.org/officeDocument/2006/relationships/font" Target="fonts/font10.fntdata"/><Relationship Id="rId75" Type="http://schemas.openxmlformats.org/officeDocument/2006/relationships/font" Target="fonts/font9.fntdata"/><Relationship Id="rId74" Type="http://schemas.openxmlformats.org/officeDocument/2006/relationships/font" Target="fonts/font8.fntdata"/><Relationship Id="rId73" Type="http://schemas.openxmlformats.org/officeDocument/2006/relationships/font" Target="fonts/font7.fntdata"/><Relationship Id="rId72" Type="http://schemas.openxmlformats.org/officeDocument/2006/relationships/font" Target="fonts/font6.fntdata"/><Relationship Id="rId71" Type="http://schemas.openxmlformats.org/officeDocument/2006/relationships/font" Target="fonts/font5.fntdata"/><Relationship Id="rId70" Type="http://schemas.openxmlformats.org/officeDocument/2006/relationships/font" Target="fonts/font4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3.fntdata"/><Relationship Id="rId68" Type="http://schemas.openxmlformats.org/officeDocument/2006/relationships/font" Target="fonts/font2.fntdata"/><Relationship Id="rId67" Type="http://schemas.openxmlformats.org/officeDocument/2006/relationships/font" Target="fonts/font1.fntdata"/><Relationship Id="rId66" Type="http://schemas.openxmlformats.org/officeDocument/2006/relationships/commentAuthors" Target="commentAuthors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0" Type="http://schemas.openxmlformats.org/officeDocument/2006/relationships/slide" Target="slides/slide5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1.xml"/><Relationship Id="rId58" Type="http://schemas.openxmlformats.org/officeDocument/2006/relationships/slide" Target="slides/slide50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tags" Target="../tags/tag9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0" Type="http://schemas.openxmlformats.org/officeDocument/2006/relationships/slideLayout" Target="../slideLayouts/slideLayout22.xml"/><Relationship Id="rId1" Type="http://schemas.openxmlformats.org/officeDocument/2006/relationships/tags" Target="../tags/tag144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0" Type="http://schemas.openxmlformats.org/officeDocument/2006/relationships/slideLayout" Target="../slideLayouts/slideLayout23.xml"/><Relationship Id="rId1" Type="http://schemas.openxmlformats.org/officeDocument/2006/relationships/tags" Target="../tags/tag15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82.xml"/><Relationship Id="rId31" Type="http://schemas.openxmlformats.org/officeDocument/2006/relationships/tags" Target="../tags/tag81.xml"/><Relationship Id="rId30" Type="http://schemas.openxmlformats.org/officeDocument/2006/relationships/tags" Target="../tags/tag80.xml"/><Relationship Id="rId3" Type="http://schemas.openxmlformats.org/officeDocument/2006/relationships/tags" Target="../tags/tag53.xml"/><Relationship Id="rId29" Type="http://schemas.openxmlformats.org/officeDocument/2006/relationships/tags" Target="../tags/tag79.xml"/><Relationship Id="rId28" Type="http://schemas.openxmlformats.org/officeDocument/2006/relationships/tags" Target="../tags/tag78.xml"/><Relationship Id="rId27" Type="http://schemas.openxmlformats.org/officeDocument/2006/relationships/tags" Target="../tags/tag77.xml"/><Relationship Id="rId26" Type="http://schemas.openxmlformats.org/officeDocument/2006/relationships/tags" Target="../tags/tag76.xml"/><Relationship Id="rId25" Type="http://schemas.openxmlformats.org/officeDocument/2006/relationships/tags" Target="../tags/tag75.xml"/><Relationship Id="rId24" Type="http://schemas.openxmlformats.org/officeDocument/2006/relationships/tags" Target="../tags/tag74.xml"/><Relationship Id="rId23" Type="http://schemas.openxmlformats.org/officeDocument/2006/relationships/tags" Target="../tags/tag73.xml"/><Relationship Id="rId22" Type="http://schemas.openxmlformats.org/officeDocument/2006/relationships/tags" Target="../tags/tag72.xml"/><Relationship Id="rId21" Type="http://schemas.openxmlformats.org/officeDocument/2006/relationships/tags" Target="../tags/tag71.xml"/><Relationship Id="rId20" Type="http://schemas.openxmlformats.org/officeDocument/2006/relationships/tags" Target="../tags/tag70.xml"/><Relationship Id="rId2" Type="http://schemas.openxmlformats.org/officeDocument/2006/relationships/tags" Target="../tags/tag5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9200" y="-685800"/>
            <a:ext cx="14630400" cy="822960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88938" y="1234634"/>
            <a:ext cx="7721600" cy="2308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水平二</a:t>
            </a:r>
            <a:r>
              <a:rPr kumimoji="1" lang="en-US" altLang="zh-CN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篮球</a:t>
            </a:r>
            <a:r>
              <a:rPr kumimoji="1" lang="zh-CN" altLang="en-US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大</a:t>
            </a:r>
            <a:r>
              <a:rPr kumimoji="1" lang="en-US" altLang="zh-CN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单元教学设计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766225" y="4092383"/>
            <a:ext cx="2070818" cy="446373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4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486384" y="4069816"/>
            <a:ext cx="491506" cy="491506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95076" y="4167099"/>
            <a:ext cx="274123" cy="296941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1083890" y="4204674"/>
            <a:ext cx="1144633" cy="22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3512840" y="4092383"/>
            <a:ext cx="2032450" cy="446373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4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3233000" y="4069816"/>
            <a:ext cx="491506" cy="491506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3830504" y="4222186"/>
            <a:ext cx="1132235" cy="186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3334544" y="4162435"/>
            <a:ext cx="288418" cy="306268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2013229" y="4137961"/>
            <a:ext cx="1017990" cy="3552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韩鹏</a:t>
            </a:r>
            <a:endParaRPr kumimoji="1" lang="zh-CN" altLang="en-US" sz="18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>
            <a:off x="4513489" y="4140303"/>
            <a:ext cx="1031801" cy="350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V="1">
            <a:off x="498123" y="3653303"/>
            <a:ext cx="5782026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blurRad="1143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67715" y="2132965"/>
            <a:ext cx="10610850" cy="4027805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2231219" y="1817977"/>
            <a:ext cx="1665370" cy="8702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62660" y="2697480"/>
            <a:ext cx="10175875" cy="23450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>
                <a:sym typeface="+mn-ea"/>
              </a:rPr>
              <a:t>篮球运动是小学体育课程体系中极具价值的专项运动技能教学内容。它对学生的身体素质、心理素质以及社会适应能力的发展具有不可替代的重要作用。通过篮球学习，学生不仅能够全面提升身体的协调性、灵敏性和力量等身体素质，还能在运动过程中，有效培养团队合作精神、竞争意识和规则意识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57910" y="1960880"/>
            <a:ext cx="8629015" cy="615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价值阐述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 flipV="1">
            <a:off x="11210205" y="5589022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11065158" y="5733225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教材价值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045335" y="2179320"/>
            <a:ext cx="9150985" cy="58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地位说明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2228215" y="2748280"/>
            <a:ext cx="8968105" cy="39674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>
                <a:sym typeface="+mn-ea"/>
              </a:rPr>
              <a:t>面对篮球运动中的各种挑战和困难，学生学会应对挫折和压力，极大地促进了心理健康发展。在水平二阶段，篮球教学处于承上启下的关键地位。一方面，它巩固了学生在之前学段所学的简单篮球基础动作；另一方面，为学生后续参与更高级别的篮球运动或其他体育项目，奠定了坚实的技术、战术和心理基础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045653" y="2893060"/>
            <a:ext cx="106680" cy="10668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982663" y="2204720"/>
            <a:ext cx="876300" cy="876300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47805" y="237842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教材地位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技能特点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274320" y="634365"/>
            <a:ext cx="11629390" cy="60445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20000"/>
              </a:lnSpc>
            </a:pPr>
            <a:r>
              <a:rPr kumimoji="1" lang="en-US" altLang="zh-CN" b="1"/>
              <a:t>1.</a:t>
            </a:r>
            <a:r>
              <a:rPr kumimoji="1" lang="zh-CN" altLang="en-US" b="1"/>
              <a:t>基础性与规范性：</a:t>
            </a:r>
            <a:r>
              <a:rPr kumimoji="1" lang="zh-CN" altLang="en-US"/>
              <a:t>本单元技能以基础动作为核心，如原地高运球要求</a:t>
            </a:r>
            <a:r>
              <a:rPr kumimoji="1" lang="en-US" altLang="zh-CN"/>
              <a:t> “</a:t>
            </a:r>
            <a:r>
              <a:rPr kumimoji="1" lang="zh-CN" altLang="en-US"/>
              <a:t>手指指根按拍球、球反弹高度至腰胸之间</a:t>
            </a:r>
            <a:r>
              <a:rPr kumimoji="1" lang="en-US" altLang="zh-CN"/>
              <a:t>”</a:t>
            </a:r>
            <a:r>
              <a:rPr kumimoji="1" lang="zh-CN" altLang="en-US"/>
              <a:t>，原地双手胸前传接球强调</a:t>
            </a:r>
            <a:r>
              <a:rPr kumimoji="1" lang="en-US" altLang="zh-CN"/>
              <a:t> “</a:t>
            </a:r>
            <a:r>
              <a:rPr kumimoji="1" lang="zh-CN" altLang="en-US"/>
              <a:t>伸臂抖腕、缓冲接球</a:t>
            </a:r>
            <a:r>
              <a:rPr kumimoji="1" lang="en-US" altLang="zh-CN"/>
              <a:t>”</a:t>
            </a:r>
            <a:r>
              <a:rPr kumimoji="1" lang="zh-CN" altLang="en-US"/>
              <a:t>，每个动作都有明确的规范要求。这些基础技能是篮球运动的</a:t>
            </a:r>
            <a:r>
              <a:rPr kumimoji="1" lang="en-US" altLang="zh-CN"/>
              <a:t> “</a:t>
            </a:r>
            <a:r>
              <a:rPr kumimoji="1" lang="zh-CN" altLang="en-US"/>
              <a:t>基石</a:t>
            </a:r>
            <a:r>
              <a:rPr kumimoji="1" lang="en-US" altLang="zh-CN"/>
              <a:t>”</a:t>
            </a:r>
            <a:r>
              <a:rPr kumimoji="1" lang="zh-CN" altLang="en-US"/>
              <a:t>，为后续复杂技能学习提供统一的动作标准，避免错误动作定型。</a:t>
            </a:r>
            <a:endParaRPr kumimoji="1" lang="zh-CN" altLang="en-US"/>
          </a:p>
          <a:p>
            <a:pPr algn="l">
              <a:lnSpc>
                <a:spcPct val="120000"/>
              </a:lnSpc>
            </a:pP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20000"/>
              </a:lnSpc>
            </a:pPr>
            <a:r>
              <a:rPr kumimoji="1" lang="en-US" altLang="zh-CN" b="1"/>
              <a:t>2.</a:t>
            </a:r>
            <a:r>
              <a:rPr kumimoji="1" lang="zh-CN" altLang="en-US" b="1"/>
              <a:t>渐进性与关联性：</a:t>
            </a:r>
            <a:r>
              <a:rPr kumimoji="1" lang="zh-CN" altLang="en-US"/>
              <a:t>技能难度呈阶梯式上升，从单一技能（如原地运球）到组合技能（如运球后传接球），再到技战术运用（如快攻中的传接配合），逐步增加复杂度。且技能间关联紧密，如行进间直线运球是快攻战术的基础，原地双手胸前传接球是所有团队配合的核心，前一技能的掌握直接影响后一技能的学习效果，形成连贯的技能链。</a:t>
            </a: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20000"/>
              </a:lnSpc>
            </a:pPr>
            <a:endParaRPr kumimoji="1" lang="en-US" altLang="zh-CN"/>
          </a:p>
          <a:p>
            <a:pPr algn="l">
              <a:lnSpc>
                <a:spcPct val="120000"/>
              </a:lnSpc>
            </a:pPr>
            <a:r>
              <a:rPr kumimoji="1" lang="en-US" altLang="zh-CN" b="1"/>
              <a:t>3.</a:t>
            </a:r>
            <a:r>
              <a:rPr kumimoji="1" lang="zh-CN" altLang="en-US" b="1"/>
              <a:t>实用性与情境性：</a:t>
            </a:r>
            <a:r>
              <a:rPr kumimoji="1" lang="zh-CN" altLang="en-US"/>
              <a:t>技能设计贴近实战场景，如体前变向换手运球针对</a:t>
            </a:r>
            <a:r>
              <a:rPr kumimoji="1" lang="en-US" altLang="zh-CN"/>
              <a:t> “</a:t>
            </a:r>
            <a:r>
              <a:rPr kumimoji="1" lang="zh-CN" altLang="en-US"/>
              <a:t>突破防守</a:t>
            </a:r>
            <a:r>
              <a:rPr kumimoji="1" lang="en-US" altLang="zh-CN"/>
              <a:t>” </a:t>
            </a:r>
            <a:r>
              <a:rPr kumimoji="1" lang="zh-CN" altLang="en-US"/>
              <a:t>需求，掩护配合服务于</a:t>
            </a:r>
            <a:r>
              <a:rPr kumimoji="1" lang="en-US" altLang="zh-CN"/>
              <a:t> “</a:t>
            </a:r>
            <a:r>
              <a:rPr kumimoji="1" lang="zh-CN" altLang="en-US"/>
              <a:t>创造投篮机会</a:t>
            </a:r>
            <a:r>
              <a:rPr kumimoji="1" lang="en-US" altLang="zh-CN"/>
              <a:t>” </a:t>
            </a:r>
            <a:r>
              <a:rPr kumimoji="1" lang="zh-CN" altLang="en-US"/>
              <a:t>目标，避免孤立的动作练习。同时，技能学习常融入游戏或比赛情境（如</a:t>
            </a:r>
            <a:r>
              <a:rPr kumimoji="1" lang="en-US" altLang="zh-CN"/>
              <a:t> “</a:t>
            </a:r>
            <a:r>
              <a:rPr kumimoji="1" lang="zh-CN" altLang="en-US"/>
              <a:t>障碍运球</a:t>
            </a:r>
            <a:r>
              <a:rPr kumimoji="1" lang="en-US" altLang="zh-CN"/>
              <a:t>” </a:t>
            </a:r>
            <a:r>
              <a:rPr kumimoji="1" lang="zh-CN" altLang="en-US"/>
              <a:t>模拟突破防守、</a:t>
            </a:r>
            <a:r>
              <a:rPr kumimoji="1" lang="en-US" altLang="zh-CN"/>
              <a:t>“3 </a:t>
            </a:r>
            <a:r>
              <a:rPr kumimoji="1" lang="zh-CN" altLang="en-US"/>
              <a:t>对</a:t>
            </a:r>
            <a:r>
              <a:rPr kumimoji="1" lang="en-US" altLang="zh-CN"/>
              <a:t> 3 </a:t>
            </a:r>
            <a:r>
              <a:rPr kumimoji="1" lang="zh-CN" altLang="en-US"/>
              <a:t>比赛</a:t>
            </a:r>
            <a:r>
              <a:rPr kumimoji="1" lang="en-US" altLang="zh-CN"/>
              <a:t>” </a:t>
            </a:r>
            <a:r>
              <a:rPr kumimoji="1" lang="zh-CN" altLang="en-US"/>
              <a:t>检验战术效果），让学生在实践中理解技能的实用价值，提升学习主动性。</a:t>
            </a:r>
            <a:endParaRPr kumimoji="1" lang="zh-CN" altLang="en-US"/>
          </a:p>
          <a:p>
            <a:pPr algn="l">
              <a:lnSpc>
                <a:spcPct val="120000"/>
              </a:lnSpc>
            </a:pP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20000"/>
              </a:lnSpc>
            </a:pPr>
            <a:r>
              <a:rPr kumimoji="1" lang="en-US" altLang="zh-CN" b="1"/>
              <a:t>4.</a:t>
            </a:r>
            <a:r>
              <a:rPr kumimoji="1" lang="zh-CN" altLang="en-US" b="1"/>
              <a:t>适配性与发展性：</a:t>
            </a:r>
            <a:r>
              <a:rPr kumimoji="1" lang="zh-CN" altLang="en-US"/>
              <a:t>技能难度与水平二学生身心特点相适配，如降低篮筐高度（</a:t>
            </a:r>
            <a:r>
              <a:rPr kumimoji="1" lang="en-US" altLang="zh-CN"/>
              <a:t>1.8-2 </a:t>
            </a:r>
            <a:r>
              <a:rPr kumimoji="1" lang="zh-CN" altLang="en-US"/>
              <a:t>米）、使用小号篮球（</a:t>
            </a:r>
            <a:r>
              <a:rPr kumimoji="1" lang="en-US" altLang="zh-CN"/>
              <a:t>5 </a:t>
            </a:r>
            <a:r>
              <a:rPr kumimoji="1" lang="zh-CN" altLang="en-US"/>
              <a:t>号球），符合学生力量和手掌大小特点。同时，技能保留提升空间，如投篮可从近距离逐步增加到标准距离，为学有余力的学生提供进阶可能，兼顾不同发展水平学生的需求。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7380" y="2665730"/>
            <a:ext cx="11059795" cy="38900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117856" y="2976007"/>
            <a:ext cx="1602740" cy="1579138"/>
            <a:chOff x="2117856" y="2976007"/>
            <a:chExt cx="1602740" cy="1579138"/>
          </a:xfrm>
        </p:grpSpPr>
        <p:sp>
          <p:nvSpPr>
            <p:cNvPr id="5" name="标题 1"/>
            <p:cNvSpPr txBox="1"/>
            <p:nvPr/>
          </p:nvSpPr>
          <p:spPr>
            <a:xfrm>
              <a:off x="2359742" y="3194293"/>
              <a:ext cx="1124867" cy="1142565"/>
            </a:xfrm>
            <a:custGeom>
              <a:avLst/>
              <a:gdLst>
                <a:gd name="connsiteX0" fmla="*/ 574040 w 1452880"/>
                <a:gd name="connsiteY0" fmla="*/ 0 h 1475740"/>
                <a:gd name="connsiteX1" fmla="*/ 1452880 w 1452880"/>
                <a:gd name="connsiteY1" fmla="*/ 878840 h 1475740"/>
                <a:gd name="connsiteX2" fmla="*/ 1383816 w 1452880"/>
                <a:gd name="connsiteY2" fmla="*/ 1220924 h 1475740"/>
                <a:gd name="connsiteX3" fmla="*/ 1308918 w 1452880"/>
                <a:gd name="connsiteY3" fmla="*/ 1358915 h 1475740"/>
                <a:gd name="connsiteX4" fmla="*/ 1220924 w 1452880"/>
                <a:gd name="connsiteY4" fmla="*/ 1406676 h 1475740"/>
                <a:gd name="connsiteX5" fmla="*/ 878840 w 1452880"/>
                <a:gd name="connsiteY5" fmla="*/ 1475740 h 1475740"/>
                <a:gd name="connsiteX6" fmla="*/ 0 w 1452880"/>
                <a:gd name="connsiteY6" fmla="*/ 596900 h 1475740"/>
                <a:gd name="connsiteX7" fmla="*/ 69064 w 1452880"/>
                <a:gd name="connsiteY7" fmla="*/ 254816 h 1475740"/>
                <a:gd name="connsiteX8" fmla="*/ 143963 w 1452880"/>
                <a:gd name="connsiteY8" fmla="*/ 116825 h 1475740"/>
                <a:gd name="connsiteX9" fmla="*/ 231956 w 1452880"/>
                <a:gd name="connsiteY9" fmla="*/ 69064 h 1475740"/>
                <a:gd name="connsiteX10" fmla="*/ 574040 w 1452880"/>
                <a:gd name="connsiteY10" fmla="*/ 0 h 1475740"/>
              </a:gdLst>
              <a:ahLst/>
              <a:cxnLst/>
              <a:rect l="l" t="t" r="r" b="b"/>
              <a:pathLst>
                <a:path w="1452880" h="1475740">
                  <a:moveTo>
                    <a:pt x="574040" y="0"/>
                  </a:moveTo>
                  <a:cubicBezTo>
                    <a:pt x="1059410" y="0"/>
                    <a:pt x="1452880" y="393470"/>
                    <a:pt x="1452880" y="878840"/>
                  </a:cubicBezTo>
                  <a:cubicBezTo>
                    <a:pt x="1452880" y="1000183"/>
                    <a:pt x="1428288" y="1115781"/>
                    <a:pt x="1383816" y="1220924"/>
                  </a:cubicBezTo>
                  <a:lnTo>
                    <a:pt x="1308918" y="1358915"/>
                  </a:lnTo>
                  <a:lnTo>
                    <a:pt x="1220924" y="1406676"/>
                  </a:lnTo>
                  <a:cubicBezTo>
                    <a:pt x="1115781" y="1451148"/>
                    <a:pt x="1000183" y="1475740"/>
                    <a:pt x="878840" y="1475740"/>
                  </a:cubicBezTo>
                  <a:cubicBezTo>
                    <a:pt x="393470" y="1475740"/>
                    <a:pt x="0" y="1082270"/>
                    <a:pt x="0" y="596900"/>
                  </a:cubicBezTo>
                  <a:cubicBezTo>
                    <a:pt x="0" y="475558"/>
                    <a:pt x="24592" y="359959"/>
                    <a:pt x="69064" y="254816"/>
                  </a:cubicBezTo>
                  <a:lnTo>
                    <a:pt x="143963" y="116825"/>
                  </a:lnTo>
                  <a:lnTo>
                    <a:pt x="231956" y="69064"/>
                  </a:lnTo>
                  <a:cubicBezTo>
                    <a:pt x="337099" y="24592"/>
                    <a:pt x="452698" y="0"/>
                    <a:pt x="57404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62000"/>
                  </a:schemeClr>
                </a:gs>
                <a:gs pos="68000">
                  <a:schemeClr val="accent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2471203" y="2976007"/>
              <a:ext cx="1249393" cy="1270402"/>
            </a:xfrm>
            <a:custGeom>
              <a:avLst/>
              <a:gdLst>
                <a:gd name="connsiteX0" fmla="*/ 734877 w 1613717"/>
                <a:gd name="connsiteY0" fmla="*/ 0 h 1640855"/>
                <a:gd name="connsiteX1" fmla="*/ 1613717 w 1613717"/>
                <a:gd name="connsiteY1" fmla="*/ 878840 h 1640855"/>
                <a:gd name="connsiteX2" fmla="*/ 1226245 w 1613717"/>
                <a:gd name="connsiteY2" fmla="*/ 1607588 h 1640855"/>
                <a:gd name="connsiteX3" fmla="*/ 1164955 w 1613717"/>
                <a:gd name="connsiteY3" fmla="*/ 1640855 h 1640855"/>
                <a:gd name="connsiteX4" fmla="*/ 1239853 w 1613717"/>
                <a:gd name="connsiteY4" fmla="*/ 1502864 h 1640855"/>
                <a:gd name="connsiteX5" fmla="*/ 1308917 w 1613717"/>
                <a:gd name="connsiteY5" fmla="*/ 1160780 h 1640855"/>
                <a:gd name="connsiteX6" fmla="*/ 430077 w 1613717"/>
                <a:gd name="connsiteY6" fmla="*/ 281940 h 1640855"/>
                <a:gd name="connsiteX7" fmla="*/ 87993 w 1613717"/>
                <a:gd name="connsiteY7" fmla="*/ 351004 h 1640855"/>
                <a:gd name="connsiteX8" fmla="*/ 0 w 1613717"/>
                <a:gd name="connsiteY8" fmla="*/ 398765 h 1640855"/>
                <a:gd name="connsiteX9" fmla="*/ 6129 w 1613717"/>
                <a:gd name="connsiteY9" fmla="*/ 387472 h 1640855"/>
                <a:gd name="connsiteX10" fmla="*/ 734877 w 1613717"/>
                <a:gd name="connsiteY10" fmla="*/ 0 h 1640855"/>
              </a:gdLst>
              <a:ahLst/>
              <a:cxnLst/>
              <a:rect l="l" t="t" r="r" b="b"/>
              <a:pathLst>
                <a:path w="1613717" h="1640855">
                  <a:moveTo>
                    <a:pt x="734877" y="0"/>
                  </a:moveTo>
                  <a:cubicBezTo>
                    <a:pt x="1220247" y="0"/>
                    <a:pt x="1613717" y="393470"/>
                    <a:pt x="1613717" y="878840"/>
                  </a:cubicBezTo>
                  <a:cubicBezTo>
                    <a:pt x="1613717" y="1182196"/>
                    <a:pt x="1460018" y="1449654"/>
                    <a:pt x="1226245" y="1607588"/>
                  </a:cubicBezTo>
                  <a:lnTo>
                    <a:pt x="1164955" y="1640855"/>
                  </a:lnTo>
                  <a:lnTo>
                    <a:pt x="1239853" y="1502864"/>
                  </a:lnTo>
                  <a:cubicBezTo>
                    <a:pt x="1284325" y="1397721"/>
                    <a:pt x="1308917" y="1282123"/>
                    <a:pt x="1308917" y="1160780"/>
                  </a:cubicBezTo>
                  <a:cubicBezTo>
                    <a:pt x="1308917" y="675410"/>
                    <a:pt x="915447" y="281940"/>
                    <a:pt x="430077" y="281940"/>
                  </a:cubicBezTo>
                  <a:cubicBezTo>
                    <a:pt x="308735" y="281940"/>
                    <a:pt x="193136" y="306532"/>
                    <a:pt x="87993" y="351004"/>
                  </a:cubicBezTo>
                  <a:lnTo>
                    <a:pt x="0" y="398765"/>
                  </a:lnTo>
                  <a:lnTo>
                    <a:pt x="6129" y="387472"/>
                  </a:lnTo>
                  <a:cubicBezTo>
                    <a:pt x="164063" y="153699"/>
                    <a:pt x="431521" y="0"/>
                    <a:pt x="7348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2117856" y="3194293"/>
              <a:ext cx="1360853" cy="1360852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2013130" y="3074327"/>
            <a:ext cx="1570306" cy="1570304"/>
          </a:xfrm>
          <a:prstGeom prst="ellipse">
            <a:avLst/>
          </a:pr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569737" y="3627388"/>
            <a:ext cx="487918" cy="4879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865606" y="2840071"/>
            <a:ext cx="5885503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特点阐述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865606" y="3446663"/>
            <a:ext cx="5885503" cy="12886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水平二（</a:t>
            </a:r>
            <a:r>
              <a:rPr kumimoji="1" lang="en-US" altLang="zh-CN"/>
              <a:t>3-4 </a:t>
            </a:r>
            <a:r>
              <a:rPr kumimoji="1" lang="zh-CN" altLang="en-US"/>
              <a:t>年级）的学生思维活跃，好奇心强，对新鲜事物具有浓厚的兴趣。他们的形象思维占主导地位，对直观、具体的事物更容易理解和接受。在篮球学习中，他们乐于参与游戏和比赛等实践性活动，但对抽象的规则和战术概念理解起来有一定难度，需要教师通过直观的示范、生动的讲解和具体的情境来帮助他们理解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认知特点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7380" y="2665730"/>
            <a:ext cx="11059795" cy="38900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117856" y="2976007"/>
            <a:ext cx="1602740" cy="1579138"/>
            <a:chOff x="2117856" y="2976007"/>
            <a:chExt cx="1602740" cy="1579138"/>
          </a:xfrm>
        </p:grpSpPr>
        <p:sp>
          <p:nvSpPr>
            <p:cNvPr id="5" name="标题 1"/>
            <p:cNvSpPr txBox="1"/>
            <p:nvPr/>
          </p:nvSpPr>
          <p:spPr>
            <a:xfrm>
              <a:off x="2359742" y="3194293"/>
              <a:ext cx="1124867" cy="1142565"/>
            </a:xfrm>
            <a:custGeom>
              <a:avLst/>
              <a:gdLst>
                <a:gd name="connsiteX0" fmla="*/ 574040 w 1452880"/>
                <a:gd name="connsiteY0" fmla="*/ 0 h 1475740"/>
                <a:gd name="connsiteX1" fmla="*/ 1452880 w 1452880"/>
                <a:gd name="connsiteY1" fmla="*/ 878840 h 1475740"/>
                <a:gd name="connsiteX2" fmla="*/ 1383816 w 1452880"/>
                <a:gd name="connsiteY2" fmla="*/ 1220924 h 1475740"/>
                <a:gd name="connsiteX3" fmla="*/ 1308918 w 1452880"/>
                <a:gd name="connsiteY3" fmla="*/ 1358915 h 1475740"/>
                <a:gd name="connsiteX4" fmla="*/ 1220924 w 1452880"/>
                <a:gd name="connsiteY4" fmla="*/ 1406676 h 1475740"/>
                <a:gd name="connsiteX5" fmla="*/ 878840 w 1452880"/>
                <a:gd name="connsiteY5" fmla="*/ 1475740 h 1475740"/>
                <a:gd name="connsiteX6" fmla="*/ 0 w 1452880"/>
                <a:gd name="connsiteY6" fmla="*/ 596900 h 1475740"/>
                <a:gd name="connsiteX7" fmla="*/ 69064 w 1452880"/>
                <a:gd name="connsiteY7" fmla="*/ 254816 h 1475740"/>
                <a:gd name="connsiteX8" fmla="*/ 143963 w 1452880"/>
                <a:gd name="connsiteY8" fmla="*/ 116825 h 1475740"/>
                <a:gd name="connsiteX9" fmla="*/ 231956 w 1452880"/>
                <a:gd name="connsiteY9" fmla="*/ 69064 h 1475740"/>
                <a:gd name="connsiteX10" fmla="*/ 574040 w 1452880"/>
                <a:gd name="connsiteY10" fmla="*/ 0 h 1475740"/>
              </a:gdLst>
              <a:ahLst/>
              <a:cxnLst/>
              <a:rect l="l" t="t" r="r" b="b"/>
              <a:pathLst>
                <a:path w="1452880" h="1475740">
                  <a:moveTo>
                    <a:pt x="574040" y="0"/>
                  </a:moveTo>
                  <a:cubicBezTo>
                    <a:pt x="1059410" y="0"/>
                    <a:pt x="1452880" y="393470"/>
                    <a:pt x="1452880" y="878840"/>
                  </a:cubicBezTo>
                  <a:cubicBezTo>
                    <a:pt x="1452880" y="1000183"/>
                    <a:pt x="1428288" y="1115781"/>
                    <a:pt x="1383816" y="1220924"/>
                  </a:cubicBezTo>
                  <a:lnTo>
                    <a:pt x="1308918" y="1358915"/>
                  </a:lnTo>
                  <a:lnTo>
                    <a:pt x="1220924" y="1406676"/>
                  </a:lnTo>
                  <a:cubicBezTo>
                    <a:pt x="1115781" y="1451148"/>
                    <a:pt x="1000183" y="1475740"/>
                    <a:pt x="878840" y="1475740"/>
                  </a:cubicBezTo>
                  <a:cubicBezTo>
                    <a:pt x="393470" y="1475740"/>
                    <a:pt x="0" y="1082270"/>
                    <a:pt x="0" y="596900"/>
                  </a:cubicBezTo>
                  <a:cubicBezTo>
                    <a:pt x="0" y="475558"/>
                    <a:pt x="24592" y="359959"/>
                    <a:pt x="69064" y="254816"/>
                  </a:cubicBezTo>
                  <a:lnTo>
                    <a:pt x="143963" y="116825"/>
                  </a:lnTo>
                  <a:lnTo>
                    <a:pt x="231956" y="69064"/>
                  </a:lnTo>
                  <a:cubicBezTo>
                    <a:pt x="337099" y="24592"/>
                    <a:pt x="452698" y="0"/>
                    <a:pt x="57404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62000"/>
                  </a:schemeClr>
                </a:gs>
                <a:gs pos="68000">
                  <a:schemeClr val="accent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2471203" y="2976007"/>
              <a:ext cx="1249393" cy="1270402"/>
            </a:xfrm>
            <a:custGeom>
              <a:avLst/>
              <a:gdLst>
                <a:gd name="connsiteX0" fmla="*/ 734877 w 1613717"/>
                <a:gd name="connsiteY0" fmla="*/ 0 h 1640855"/>
                <a:gd name="connsiteX1" fmla="*/ 1613717 w 1613717"/>
                <a:gd name="connsiteY1" fmla="*/ 878840 h 1640855"/>
                <a:gd name="connsiteX2" fmla="*/ 1226245 w 1613717"/>
                <a:gd name="connsiteY2" fmla="*/ 1607588 h 1640855"/>
                <a:gd name="connsiteX3" fmla="*/ 1164955 w 1613717"/>
                <a:gd name="connsiteY3" fmla="*/ 1640855 h 1640855"/>
                <a:gd name="connsiteX4" fmla="*/ 1239853 w 1613717"/>
                <a:gd name="connsiteY4" fmla="*/ 1502864 h 1640855"/>
                <a:gd name="connsiteX5" fmla="*/ 1308917 w 1613717"/>
                <a:gd name="connsiteY5" fmla="*/ 1160780 h 1640855"/>
                <a:gd name="connsiteX6" fmla="*/ 430077 w 1613717"/>
                <a:gd name="connsiteY6" fmla="*/ 281940 h 1640855"/>
                <a:gd name="connsiteX7" fmla="*/ 87993 w 1613717"/>
                <a:gd name="connsiteY7" fmla="*/ 351004 h 1640855"/>
                <a:gd name="connsiteX8" fmla="*/ 0 w 1613717"/>
                <a:gd name="connsiteY8" fmla="*/ 398765 h 1640855"/>
                <a:gd name="connsiteX9" fmla="*/ 6129 w 1613717"/>
                <a:gd name="connsiteY9" fmla="*/ 387472 h 1640855"/>
                <a:gd name="connsiteX10" fmla="*/ 734877 w 1613717"/>
                <a:gd name="connsiteY10" fmla="*/ 0 h 1640855"/>
              </a:gdLst>
              <a:ahLst/>
              <a:cxnLst/>
              <a:rect l="l" t="t" r="r" b="b"/>
              <a:pathLst>
                <a:path w="1613717" h="1640855">
                  <a:moveTo>
                    <a:pt x="734877" y="0"/>
                  </a:moveTo>
                  <a:cubicBezTo>
                    <a:pt x="1220247" y="0"/>
                    <a:pt x="1613717" y="393470"/>
                    <a:pt x="1613717" y="878840"/>
                  </a:cubicBezTo>
                  <a:cubicBezTo>
                    <a:pt x="1613717" y="1182196"/>
                    <a:pt x="1460018" y="1449654"/>
                    <a:pt x="1226245" y="1607588"/>
                  </a:cubicBezTo>
                  <a:lnTo>
                    <a:pt x="1164955" y="1640855"/>
                  </a:lnTo>
                  <a:lnTo>
                    <a:pt x="1239853" y="1502864"/>
                  </a:lnTo>
                  <a:cubicBezTo>
                    <a:pt x="1284325" y="1397721"/>
                    <a:pt x="1308917" y="1282123"/>
                    <a:pt x="1308917" y="1160780"/>
                  </a:cubicBezTo>
                  <a:cubicBezTo>
                    <a:pt x="1308917" y="675410"/>
                    <a:pt x="915447" y="281940"/>
                    <a:pt x="430077" y="281940"/>
                  </a:cubicBezTo>
                  <a:cubicBezTo>
                    <a:pt x="308735" y="281940"/>
                    <a:pt x="193136" y="306532"/>
                    <a:pt x="87993" y="351004"/>
                  </a:cubicBezTo>
                  <a:lnTo>
                    <a:pt x="0" y="398765"/>
                  </a:lnTo>
                  <a:lnTo>
                    <a:pt x="6129" y="387472"/>
                  </a:lnTo>
                  <a:cubicBezTo>
                    <a:pt x="164063" y="153699"/>
                    <a:pt x="431521" y="0"/>
                    <a:pt x="7348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2117856" y="3194293"/>
              <a:ext cx="1360853" cy="1360852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2013130" y="3074327"/>
            <a:ext cx="1570306" cy="1570304"/>
          </a:xfrm>
          <a:prstGeom prst="ellipse">
            <a:avLst/>
          </a:pr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569737" y="3627388"/>
            <a:ext cx="487918" cy="4879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865606" y="2840071"/>
            <a:ext cx="5885503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特点阐述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865880" y="2987675"/>
            <a:ext cx="6952615" cy="3260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zh-CN" altLang="en-US"/>
              <a:t>（三）技能基础</a:t>
            </a: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zh-CN" altLang="en-US"/>
              <a:t>学生在水平一阶段已经掌握了一些基本的运动技能，如跑、跳、投等，这为篮球技能的学习奠定了一定的基础。但对于篮球专项技能，如运球、传接球、投篮等，大多数学生是初次接触，技能水平参差不齐。部分学生可能在课外接触过篮球，有一定的基础，而部分学生则完全没有经验，需要教师在教学中注重区别对待，因材施教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身体发展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特点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7380" y="2665730"/>
            <a:ext cx="11059795" cy="38900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117856" y="2976007"/>
            <a:ext cx="1602740" cy="1579138"/>
            <a:chOff x="2117856" y="2976007"/>
            <a:chExt cx="1602740" cy="1579138"/>
          </a:xfrm>
        </p:grpSpPr>
        <p:sp>
          <p:nvSpPr>
            <p:cNvPr id="5" name="标题 1"/>
            <p:cNvSpPr txBox="1"/>
            <p:nvPr/>
          </p:nvSpPr>
          <p:spPr>
            <a:xfrm>
              <a:off x="2359742" y="3194293"/>
              <a:ext cx="1124867" cy="1142565"/>
            </a:xfrm>
            <a:custGeom>
              <a:avLst/>
              <a:gdLst>
                <a:gd name="connsiteX0" fmla="*/ 574040 w 1452880"/>
                <a:gd name="connsiteY0" fmla="*/ 0 h 1475740"/>
                <a:gd name="connsiteX1" fmla="*/ 1452880 w 1452880"/>
                <a:gd name="connsiteY1" fmla="*/ 878840 h 1475740"/>
                <a:gd name="connsiteX2" fmla="*/ 1383816 w 1452880"/>
                <a:gd name="connsiteY2" fmla="*/ 1220924 h 1475740"/>
                <a:gd name="connsiteX3" fmla="*/ 1308918 w 1452880"/>
                <a:gd name="connsiteY3" fmla="*/ 1358915 h 1475740"/>
                <a:gd name="connsiteX4" fmla="*/ 1220924 w 1452880"/>
                <a:gd name="connsiteY4" fmla="*/ 1406676 h 1475740"/>
                <a:gd name="connsiteX5" fmla="*/ 878840 w 1452880"/>
                <a:gd name="connsiteY5" fmla="*/ 1475740 h 1475740"/>
                <a:gd name="connsiteX6" fmla="*/ 0 w 1452880"/>
                <a:gd name="connsiteY6" fmla="*/ 596900 h 1475740"/>
                <a:gd name="connsiteX7" fmla="*/ 69064 w 1452880"/>
                <a:gd name="connsiteY7" fmla="*/ 254816 h 1475740"/>
                <a:gd name="connsiteX8" fmla="*/ 143963 w 1452880"/>
                <a:gd name="connsiteY8" fmla="*/ 116825 h 1475740"/>
                <a:gd name="connsiteX9" fmla="*/ 231956 w 1452880"/>
                <a:gd name="connsiteY9" fmla="*/ 69064 h 1475740"/>
                <a:gd name="connsiteX10" fmla="*/ 574040 w 1452880"/>
                <a:gd name="connsiteY10" fmla="*/ 0 h 1475740"/>
              </a:gdLst>
              <a:ahLst/>
              <a:cxnLst/>
              <a:rect l="l" t="t" r="r" b="b"/>
              <a:pathLst>
                <a:path w="1452880" h="1475740">
                  <a:moveTo>
                    <a:pt x="574040" y="0"/>
                  </a:moveTo>
                  <a:cubicBezTo>
                    <a:pt x="1059410" y="0"/>
                    <a:pt x="1452880" y="393470"/>
                    <a:pt x="1452880" y="878840"/>
                  </a:cubicBezTo>
                  <a:cubicBezTo>
                    <a:pt x="1452880" y="1000183"/>
                    <a:pt x="1428288" y="1115781"/>
                    <a:pt x="1383816" y="1220924"/>
                  </a:cubicBezTo>
                  <a:lnTo>
                    <a:pt x="1308918" y="1358915"/>
                  </a:lnTo>
                  <a:lnTo>
                    <a:pt x="1220924" y="1406676"/>
                  </a:lnTo>
                  <a:cubicBezTo>
                    <a:pt x="1115781" y="1451148"/>
                    <a:pt x="1000183" y="1475740"/>
                    <a:pt x="878840" y="1475740"/>
                  </a:cubicBezTo>
                  <a:cubicBezTo>
                    <a:pt x="393470" y="1475740"/>
                    <a:pt x="0" y="1082270"/>
                    <a:pt x="0" y="596900"/>
                  </a:cubicBezTo>
                  <a:cubicBezTo>
                    <a:pt x="0" y="475558"/>
                    <a:pt x="24592" y="359959"/>
                    <a:pt x="69064" y="254816"/>
                  </a:cubicBezTo>
                  <a:lnTo>
                    <a:pt x="143963" y="116825"/>
                  </a:lnTo>
                  <a:lnTo>
                    <a:pt x="231956" y="69064"/>
                  </a:lnTo>
                  <a:cubicBezTo>
                    <a:pt x="337099" y="24592"/>
                    <a:pt x="452698" y="0"/>
                    <a:pt x="57404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62000"/>
                  </a:schemeClr>
                </a:gs>
                <a:gs pos="68000">
                  <a:schemeClr val="accent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2471203" y="2976007"/>
              <a:ext cx="1249393" cy="1270402"/>
            </a:xfrm>
            <a:custGeom>
              <a:avLst/>
              <a:gdLst>
                <a:gd name="connsiteX0" fmla="*/ 734877 w 1613717"/>
                <a:gd name="connsiteY0" fmla="*/ 0 h 1640855"/>
                <a:gd name="connsiteX1" fmla="*/ 1613717 w 1613717"/>
                <a:gd name="connsiteY1" fmla="*/ 878840 h 1640855"/>
                <a:gd name="connsiteX2" fmla="*/ 1226245 w 1613717"/>
                <a:gd name="connsiteY2" fmla="*/ 1607588 h 1640855"/>
                <a:gd name="connsiteX3" fmla="*/ 1164955 w 1613717"/>
                <a:gd name="connsiteY3" fmla="*/ 1640855 h 1640855"/>
                <a:gd name="connsiteX4" fmla="*/ 1239853 w 1613717"/>
                <a:gd name="connsiteY4" fmla="*/ 1502864 h 1640855"/>
                <a:gd name="connsiteX5" fmla="*/ 1308917 w 1613717"/>
                <a:gd name="connsiteY5" fmla="*/ 1160780 h 1640855"/>
                <a:gd name="connsiteX6" fmla="*/ 430077 w 1613717"/>
                <a:gd name="connsiteY6" fmla="*/ 281940 h 1640855"/>
                <a:gd name="connsiteX7" fmla="*/ 87993 w 1613717"/>
                <a:gd name="connsiteY7" fmla="*/ 351004 h 1640855"/>
                <a:gd name="connsiteX8" fmla="*/ 0 w 1613717"/>
                <a:gd name="connsiteY8" fmla="*/ 398765 h 1640855"/>
                <a:gd name="connsiteX9" fmla="*/ 6129 w 1613717"/>
                <a:gd name="connsiteY9" fmla="*/ 387472 h 1640855"/>
                <a:gd name="connsiteX10" fmla="*/ 734877 w 1613717"/>
                <a:gd name="connsiteY10" fmla="*/ 0 h 1640855"/>
              </a:gdLst>
              <a:ahLst/>
              <a:cxnLst/>
              <a:rect l="l" t="t" r="r" b="b"/>
              <a:pathLst>
                <a:path w="1613717" h="1640855">
                  <a:moveTo>
                    <a:pt x="734877" y="0"/>
                  </a:moveTo>
                  <a:cubicBezTo>
                    <a:pt x="1220247" y="0"/>
                    <a:pt x="1613717" y="393470"/>
                    <a:pt x="1613717" y="878840"/>
                  </a:cubicBezTo>
                  <a:cubicBezTo>
                    <a:pt x="1613717" y="1182196"/>
                    <a:pt x="1460018" y="1449654"/>
                    <a:pt x="1226245" y="1607588"/>
                  </a:cubicBezTo>
                  <a:lnTo>
                    <a:pt x="1164955" y="1640855"/>
                  </a:lnTo>
                  <a:lnTo>
                    <a:pt x="1239853" y="1502864"/>
                  </a:lnTo>
                  <a:cubicBezTo>
                    <a:pt x="1284325" y="1397721"/>
                    <a:pt x="1308917" y="1282123"/>
                    <a:pt x="1308917" y="1160780"/>
                  </a:cubicBezTo>
                  <a:cubicBezTo>
                    <a:pt x="1308917" y="675410"/>
                    <a:pt x="915447" y="281940"/>
                    <a:pt x="430077" y="281940"/>
                  </a:cubicBezTo>
                  <a:cubicBezTo>
                    <a:pt x="308735" y="281940"/>
                    <a:pt x="193136" y="306532"/>
                    <a:pt x="87993" y="351004"/>
                  </a:cubicBezTo>
                  <a:lnTo>
                    <a:pt x="0" y="398765"/>
                  </a:lnTo>
                  <a:lnTo>
                    <a:pt x="6129" y="387472"/>
                  </a:lnTo>
                  <a:cubicBezTo>
                    <a:pt x="164063" y="153699"/>
                    <a:pt x="431521" y="0"/>
                    <a:pt x="7348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2117856" y="3194293"/>
              <a:ext cx="1360853" cy="1360852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2013130" y="3074327"/>
            <a:ext cx="1570306" cy="1570304"/>
          </a:xfrm>
          <a:prstGeom prst="ellipse">
            <a:avLst/>
          </a:pr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569737" y="3627388"/>
            <a:ext cx="487918" cy="4879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865606" y="2840071"/>
            <a:ext cx="5885503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特点阐述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865880" y="3446780"/>
            <a:ext cx="6741795" cy="28016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此阶段学生身体发育较为迅速，协调性、灵敏性等素质有了一定的发展，但力量和耐力相对较弱。他们的注意力集中时间较短，容易疲劳，在教学中需要合理安排练习密度和强度，穿插趣味性的活动来保持他们的学习兴趣。同时，学生的团队意识开始萌芽，喜欢与同伴一起活动，这为篮球的集体教学提供了有利条件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zh-CN" altLang="en-US" sz="3200" b="1">
                <a:latin typeface="微软雅黑" panose="020B0503020204020204" charset="-122"/>
                <a:ea typeface="微软雅黑" panose="020B0503020204020204" charset="-122"/>
              </a:rPr>
              <a:t>技能基础</a:t>
            </a:r>
            <a:endParaRPr kumimoji="1"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48020"/>
          <a:ext cx="12192000" cy="6209980"/>
        </p:xfrm>
        <a:graphic>
          <a:graphicData uri="http://schemas.openxmlformats.org/drawingml/2006/table">
            <a:tbl>
              <a:tblPr firstRow="1" bandRow="1">
                <a:tableStyleId>{EA25121F-0B57-4D6F-9A70-75343810AB40}</a:tableStyleId>
              </a:tblPr>
              <a:tblGrid>
                <a:gridCol w="2001520"/>
                <a:gridCol w="5123180"/>
                <a:gridCol w="2146300"/>
                <a:gridCol w="2921000"/>
              </a:tblGrid>
              <a:tr h="887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内容与要求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主要核心内容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课时分布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课时结构化体现</a:t>
                      </a:r>
                      <a:endParaRPr lang="zh-CN" altLang="en-US" sz="2400" dirty="0"/>
                    </a:p>
                  </a:txBody>
                  <a:tcPr anchor="ctr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kern="1200" dirty="0"/>
                        <a:t>基础知识与技能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要求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掌握篮球安全规范与基础规则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发展球感与基础动作定型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内容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篮球文化、球场区域认知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球性练习、运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投基本技术</a:t>
                      </a:r>
                      <a:endParaRPr lang="zh-CN" altLang="en-US" sz="12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课时分布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（文化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安全）、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（球性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运球）、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（移动运球）、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（投篮定型）、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10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（行进间上篮）、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11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（篮板球）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结构化体现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基础认知 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技术分解 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动作定型</a:t>
                      </a: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kern="1200" dirty="0"/>
                        <a:t>技战术运用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要求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在对抗中运用基础配合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理解空间与时机决策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内容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传切配合、挡拆战术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快攻发动、基础防守策略</a:t>
                      </a:r>
                      <a:endParaRPr lang="zh-CN" altLang="en-US" sz="12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课时分布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（传接球）、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6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（传切）、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7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（防守）、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12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（快攻）、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13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（挡拆）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结构化体现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练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无球模拟 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半对抗 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实战决策</a:t>
                      </a: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kern="1200" dirty="0"/>
                        <a:t>体能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要求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发展篮球专项素质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补偿技术弱链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内容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灵敏协调训练（变向、反应）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力量耐力训练（核心、下肢）</a:t>
                      </a:r>
                      <a:endParaRPr lang="zh-CN" altLang="en-US" sz="12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课时分布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9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（灵敏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协调）、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14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（耐力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力量）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结构化体现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补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技术关联训练（如跳箱蹬伸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↔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投篮发力）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循环负荷控制</a:t>
                      </a: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kern="1200" dirty="0"/>
                        <a:t>展示或比赛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要求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在真实情境中整合技能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培养团队协作意识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内容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课堂游戏化比赛（如“运球贪吃蛇”）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小赛季循环赛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决赛</a:t>
                      </a:r>
                      <a:endParaRPr lang="zh-CN" altLang="en-US" sz="12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课时分布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8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3v3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15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4v4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16-18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（小赛季）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结构化体现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简化规则 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分层挑战 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正式竞技</a:t>
                      </a: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kern="1200" dirty="0"/>
                        <a:t>规则与裁判方法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要求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理解基础违例与犯规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实践简易裁判流程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内容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走步、二次运球、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秒区规则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手势判罚（如推人犯规、得分手势）</a:t>
                      </a:r>
                      <a:endParaRPr lang="zh-CN" altLang="en-US" sz="12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融入课时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（安全规则）、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8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（半场规则）、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17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（罚球规则）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实施形式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红绿灯运球（急停规则）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学生轮流担任“迷你裁判”</a:t>
                      </a: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kern="1200" dirty="0"/>
                        <a:t>观赏与评价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要求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分析技术动作有效性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多维度反思成长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2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内容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视频对比（标准动作 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vs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个人动作）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三维评价（技能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健康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品德）</a:t>
                      </a:r>
                      <a:endParaRPr lang="zh-CN" altLang="en-US" sz="12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融入课时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（投篮自评）、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18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（单元总评）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0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实施形式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战术板复盘（第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15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课）</a:t>
                      </a:r>
                      <a:b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“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成长树”贴纸墙（根系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=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基础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枝叶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=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战术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果实</a:t>
                      </a:r>
                      <a:r>
                        <a:rPr lang="en-US" altLang="zh-CN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=</a:t>
                      </a:r>
                      <a:r>
                        <a:rPr lang="zh-CN" altLang="en-US" sz="10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品德）</a:t>
                      </a:r>
                      <a:endParaRPr lang="zh-CN" altLang="en-US" sz="10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/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00988" y="33152"/>
            <a:ext cx="11838265" cy="602613"/>
            <a:chOff x="100988" y="33152"/>
            <a:chExt cx="11838265" cy="602613"/>
          </a:xfrm>
        </p:grpSpPr>
        <p:sp>
          <p:nvSpPr>
            <p:cNvPr id="4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单元主要学习内容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8812529" y="0"/>
            <a:ext cx="3379471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5365" y="-1906"/>
            <a:ext cx="3051810" cy="628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036413" y="-1905"/>
            <a:ext cx="3051175" cy="628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48895" y="0"/>
            <a:ext cx="3092450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48895" y="6271895"/>
            <a:ext cx="3093085" cy="586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基础知识与基本技能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044190" y="6270625"/>
            <a:ext cx="3051175" cy="586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技战术运用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40825" y="6272530"/>
            <a:ext cx="3051175" cy="5861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展示或比赛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-9215" y="5910261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1.</a:t>
            </a:r>
            <a:r>
              <a:rPr lang="zh-CN" altLang="en-US" sz="1400" dirty="0"/>
              <a:t>篮球文化</a:t>
            </a:r>
            <a:r>
              <a:rPr lang="en-US" altLang="zh-CN" sz="1400" dirty="0"/>
              <a:t>+</a:t>
            </a:r>
            <a:r>
              <a:rPr lang="zh-CN" altLang="en-US" sz="1400" dirty="0"/>
              <a:t>安全规范</a:t>
            </a:r>
            <a:endParaRPr lang="zh-CN" altLang="en-US" sz="1400" dirty="0"/>
          </a:p>
        </p:txBody>
      </p:sp>
      <p:sp>
        <p:nvSpPr>
          <p:cNvPr id="39" name="文本框 38"/>
          <p:cNvSpPr txBox="1"/>
          <p:nvPr/>
        </p:nvSpPr>
        <p:spPr>
          <a:xfrm>
            <a:off x="-9215" y="4999816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3.</a:t>
            </a:r>
            <a:r>
              <a:rPr lang="zh-CN" altLang="en-US" sz="1400" dirty="0"/>
              <a:t>移动运球（直线</a:t>
            </a:r>
            <a:r>
              <a:rPr lang="en-US" altLang="zh-CN" sz="1400" dirty="0"/>
              <a:t>+</a:t>
            </a:r>
            <a:r>
              <a:rPr lang="zh-CN" altLang="en-US" sz="1400" dirty="0"/>
              <a:t>曲线）</a:t>
            </a:r>
            <a:endParaRPr lang="zh-CN" altLang="en-US" sz="1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076093" y="4739450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4.</a:t>
            </a:r>
            <a:r>
              <a:rPr lang="zh-CN" altLang="en-US" sz="1400" dirty="0">
                <a:sym typeface="+mn-ea"/>
              </a:rPr>
              <a:t> </a:t>
            </a:r>
            <a:r>
              <a:rPr lang="zh-CN" altLang="en-US" sz="1400" dirty="0"/>
              <a:t>传接球基础（胸前</a:t>
            </a:r>
            <a:r>
              <a:rPr lang="en-US" altLang="zh-CN" sz="1400" dirty="0"/>
              <a:t>+</a:t>
            </a:r>
            <a:r>
              <a:rPr lang="zh-CN" altLang="en-US" sz="1400" dirty="0"/>
              <a:t>击地）</a:t>
            </a:r>
            <a:endParaRPr lang="zh-CN" altLang="en-US" sz="1400" dirty="0"/>
          </a:p>
        </p:txBody>
      </p:sp>
      <p:sp>
        <p:nvSpPr>
          <p:cNvPr id="41" name="文本框 40"/>
          <p:cNvSpPr txBox="1"/>
          <p:nvPr/>
        </p:nvSpPr>
        <p:spPr>
          <a:xfrm>
            <a:off x="-9215" y="4416497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ym typeface="+mn-ea"/>
              </a:rPr>
              <a:t>5.</a:t>
            </a:r>
            <a:r>
              <a:rPr lang="zh-CN" altLang="en-US" sz="1400" dirty="0">
                <a:sym typeface="+mn-ea"/>
              </a:rPr>
              <a:t>双手投篮动作定型</a:t>
            </a:r>
            <a:endParaRPr lang="zh-CN" altLang="en-US" sz="1400" dirty="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076093" y="4145789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6.</a:t>
            </a:r>
            <a:r>
              <a:rPr lang="zh-CN" altLang="en-US" sz="1400" dirty="0"/>
              <a:t> 传切配合基础（一传一切）</a:t>
            </a:r>
            <a:endParaRPr lang="zh-CN" altLang="en-US" sz="1400" dirty="0"/>
          </a:p>
        </p:txBody>
      </p:sp>
      <p:sp>
        <p:nvSpPr>
          <p:cNvPr id="43" name="文本框 42"/>
          <p:cNvSpPr txBox="1"/>
          <p:nvPr/>
        </p:nvSpPr>
        <p:spPr>
          <a:xfrm>
            <a:off x="3083870" y="3413040"/>
            <a:ext cx="2988000" cy="3421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7.</a:t>
            </a:r>
            <a:r>
              <a:rPr lang="zh-CN" altLang="en-US" sz="1400" dirty="0"/>
              <a:t>基础防守姿势</a:t>
            </a:r>
            <a:r>
              <a:rPr lang="en-US" altLang="zh-CN" sz="1400" dirty="0"/>
              <a:t>+</a:t>
            </a:r>
            <a:r>
              <a:rPr lang="zh-CN" altLang="en-US" sz="1400" dirty="0"/>
              <a:t>滑步</a:t>
            </a:r>
            <a:endParaRPr lang="zh-CN" altLang="en-US" sz="1400" dirty="0"/>
          </a:p>
        </p:txBody>
      </p:sp>
      <p:sp>
        <p:nvSpPr>
          <p:cNvPr id="45" name="文本框 44"/>
          <p:cNvSpPr txBox="1"/>
          <p:nvPr/>
        </p:nvSpPr>
        <p:spPr>
          <a:xfrm>
            <a:off x="-9215" y="2428859"/>
            <a:ext cx="2988000" cy="3421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10.</a:t>
            </a:r>
            <a:r>
              <a:rPr lang="zh-CN" altLang="en-US" sz="1400" dirty="0"/>
              <a:t>行进间上篮（三步篮）</a:t>
            </a:r>
            <a:endParaRPr lang="zh-CN" altLang="en-US" sz="1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-9215" y="1745582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11.</a:t>
            </a:r>
            <a:r>
              <a:rPr lang="zh-CN" altLang="en-US" sz="1400" dirty="0"/>
              <a:t>抢篮板球技术</a:t>
            </a:r>
            <a:endParaRPr sz="1400" dirty="0"/>
          </a:p>
        </p:txBody>
      </p:sp>
      <p:sp>
        <p:nvSpPr>
          <p:cNvPr id="44" name="文本框 43"/>
          <p:cNvSpPr txBox="1"/>
          <p:nvPr/>
        </p:nvSpPr>
        <p:spPr>
          <a:xfrm>
            <a:off x="9177332" y="3203774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8.</a:t>
            </a:r>
            <a:r>
              <a:rPr lang="zh-CN" altLang="en-US" sz="1400" dirty="0"/>
              <a:t>半场</a:t>
            </a:r>
            <a:r>
              <a:rPr lang="en-US" altLang="zh-CN" sz="1400" dirty="0"/>
              <a:t>3v3</a:t>
            </a:r>
            <a:r>
              <a:rPr lang="zh-CN" altLang="en-US" sz="1400" dirty="0"/>
              <a:t>简化规则应用</a:t>
            </a:r>
            <a:endParaRPr lang="zh-CN" altLang="en-US" sz="1400" dirty="0"/>
          </a:p>
        </p:txBody>
      </p:sp>
      <p:sp>
        <p:nvSpPr>
          <p:cNvPr id="2" name="文本框 1"/>
          <p:cNvSpPr txBox="1"/>
          <p:nvPr/>
        </p:nvSpPr>
        <p:spPr>
          <a:xfrm>
            <a:off x="-16824" y="5453355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2.</a:t>
            </a:r>
            <a:r>
              <a:rPr lang="zh-CN" altLang="en-US" sz="1400" dirty="0"/>
              <a:t>球性练习</a:t>
            </a:r>
            <a:r>
              <a:rPr lang="en-US" altLang="zh-CN" sz="1400" dirty="0"/>
              <a:t>+</a:t>
            </a:r>
            <a:r>
              <a:rPr lang="zh-CN" altLang="en-US" sz="1400" dirty="0"/>
              <a:t>原地运球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6095365" y="6272530"/>
            <a:ext cx="3051175" cy="586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专项体能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126952" y="900260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14.</a:t>
            </a:r>
            <a:r>
              <a:rPr lang="zh-CN" altLang="en-US" sz="1400" dirty="0"/>
              <a:t>篮球耐力</a:t>
            </a:r>
            <a:r>
              <a:rPr lang="en-US" altLang="zh-CN" sz="1400" dirty="0"/>
              <a:t>+</a:t>
            </a:r>
            <a:r>
              <a:rPr lang="zh-CN" altLang="en-US" sz="1400" dirty="0"/>
              <a:t>力量</a:t>
            </a:r>
            <a:endParaRPr lang="zh-CN" altLang="en-US" sz="1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3076093" y="1169330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13.</a:t>
            </a:r>
            <a:r>
              <a:rPr lang="zh-CN" altLang="en-US" sz="1400" dirty="0"/>
              <a:t>挡拆配合（掩护</a:t>
            </a:r>
            <a:r>
              <a:rPr lang="en-US" altLang="zh-CN" sz="1400" dirty="0"/>
              <a:t>+</a:t>
            </a:r>
            <a:r>
              <a:rPr lang="zh-CN" altLang="en-US" sz="1400" dirty="0"/>
              <a:t>拆开）</a:t>
            </a:r>
            <a:endParaRPr lang="zh-CN" altLang="en-US" sz="1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3076093" y="1615844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快攻一传</a:t>
            </a:r>
            <a:r>
              <a:rPr lang="en-US" altLang="zh-CN" sz="1400" dirty="0"/>
              <a:t>+</a:t>
            </a:r>
            <a:r>
              <a:rPr lang="zh-CN" altLang="en-US" sz="1400" dirty="0"/>
              <a:t>接应</a:t>
            </a:r>
            <a:endParaRPr lang="zh-CN" altLang="en-US"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9177332" y="45445"/>
            <a:ext cx="2988000" cy="57844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16-18</a:t>
            </a:r>
            <a:r>
              <a:rPr lang="zh-CN" altLang="en-US" sz="1400" dirty="0"/>
              <a:t>小组循环赛（晋级制）</a:t>
            </a:r>
            <a:endParaRPr lang="zh-CN" altLang="en-US" sz="1400" dirty="0"/>
          </a:p>
          <a:p>
            <a:pPr algn="ctr"/>
            <a:r>
              <a:rPr lang="zh-CN" altLang="en-US" sz="1400" dirty="0"/>
              <a:t>半决赛</a:t>
            </a:r>
            <a:r>
              <a:rPr lang="en-US" altLang="zh-CN" sz="1400" dirty="0"/>
              <a:t>/</a:t>
            </a:r>
            <a:r>
              <a:rPr lang="zh-CN" altLang="en-US" sz="1400" dirty="0"/>
              <a:t>决赛</a:t>
            </a:r>
            <a:r>
              <a:rPr lang="en-US" altLang="zh-CN" sz="1400" dirty="0"/>
              <a:t>--</a:t>
            </a:r>
            <a:r>
              <a:rPr lang="zh-CN" altLang="en-US" sz="1400" dirty="0"/>
              <a:t>颁奖</a:t>
            </a:r>
            <a:r>
              <a:rPr lang="en-US" altLang="zh-CN" sz="1400" dirty="0"/>
              <a:t>+</a:t>
            </a:r>
            <a:r>
              <a:rPr lang="zh-CN" altLang="en-US" sz="1400" dirty="0"/>
              <a:t>反思</a:t>
            </a:r>
            <a:endParaRPr lang="zh-CN" altLang="en-US" sz="1400" dirty="0"/>
          </a:p>
        </p:txBody>
      </p:sp>
      <p:sp>
        <p:nvSpPr>
          <p:cNvPr id="51" name="文本框 50"/>
          <p:cNvSpPr txBox="1"/>
          <p:nvPr/>
        </p:nvSpPr>
        <p:spPr>
          <a:xfrm>
            <a:off x="9177332" y="516341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15.</a:t>
            </a:r>
            <a:r>
              <a:rPr lang="zh-CN" altLang="en-US" sz="1400" dirty="0"/>
              <a:t>全场</a:t>
            </a:r>
            <a:r>
              <a:rPr lang="en-US" altLang="zh-CN" sz="1400" dirty="0"/>
              <a:t>4v4</a:t>
            </a:r>
            <a:r>
              <a:rPr lang="zh-CN" altLang="en-US" sz="1400" dirty="0"/>
              <a:t>应用技战术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126952" y="2915654"/>
            <a:ext cx="2988000" cy="3398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9.</a:t>
            </a:r>
            <a:r>
              <a:rPr lang="zh-CN" altLang="en-US" sz="1400" dirty="0"/>
              <a:t>篮球灵敏</a:t>
            </a:r>
            <a:r>
              <a:rPr lang="en-US" altLang="zh-CN" sz="1400" dirty="0"/>
              <a:t>+</a:t>
            </a:r>
            <a:r>
              <a:rPr lang="zh-CN" altLang="en-US" sz="1400" dirty="0"/>
              <a:t>协调素质</a:t>
            </a:r>
            <a:endParaRPr lang="zh-CN" altLang="en-US" sz="1400" dirty="0"/>
          </a:p>
        </p:txBody>
      </p:sp>
      <p:cxnSp>
        <p:nvCxnSpPr>
          <p:cNvPr id="126" name="连接符: 肘形 125"/>
          <p:cNvCxnSpPr>
            <a:stCxn id="46" idx="3"/>
            <a:endCxn id="47" idx="2"/>
          </p:cNvCxnSpPr>
          <p:nvPr/>
        </p:nvCxnSpPr>
        <p:spPr>
          <a:xfrm>
            <a:off x="2978785" y="1915795"/>
            <a:ext cx="1591310" cy="40005"/>
          </a:xfrm>
          <a:prstGeom prst="bentConnector4">
            <a:avLst>
              <a:gd name="adj1" fmla="val 3073"/>
              <a:gd name="adj2" fmla="val 10190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>
            <a:stCxn id="51" idx="0"/>
            <a:endCxn id="55" idx="2"/>
          </p:cNvCxnSpPr>
          <p:nvPr/>
        </p:nvCxnSpPr>
        <p:spPr>
          <a:xfrm>
            <a:off x="10671332" y="516341"/>
            <a:ext cx="0" cy="107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2" idx="0"/>
            <a:endCxn id="39" idx="2"/>
          </p:cNvCxnSpPr>
          <p:nvPr/>
        </p:nvCxnSpPr>
        <p:spPr>
          <a:xfrm flipV="1">
            <a:off x="1477811" y="5339690"/>
            <a:ext cx="6985" cy="113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连接符: 肘形 67"/>
          <p:cNvCxnSpPr>
            <a:stCxn id="41" idx="3"/>
            <a:endCxn id="42" idx="2"/>
          </p:cNvCxnSpPr>
          <p:nvPr/>
        </p:nvCxnSpPr>
        <p:spPr>
          <a:xfrm flipV="1">
            <a:off x="2978785" y="4485640"/>
            <a:ext cx="1591310" cy="1009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连接符: 肘形 71"/>
          <p:cNvCxnSpPr>
            <a:stCxn id="43" idx="3"/>
            <a:endCxn id="44" idx="2"/>
          </p:cNvCxnSpPr>
          <p:nvPr/>
        </p:nvCxnSpPr>
        <p:spPr>
          <a:xfrm flipV="1">
            <a:off x="6071870" y="3543300"/>
            <a:ext cx="4599305" cy="412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连接符: 肘形 73"/>
          <p:cNvCxnSpPr>
            <a:stCxn id="44" idx="1"/>
            <a:endCxn id="12" idx="2"/>
          </p:cNvCxnSpPr>
          <p:nvPr/>
        </p:nvCxnSpPr>
        <p:spPr>
          <a:xfrm rot="10800000">
            <a:off x="7621270" y="3255645"/>
            <a:ext cx="1555750" cy="1181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连接符: 肘形 76"/>
          <p:cNvCxnSpPr>
            <a:stCxn id="12" idx="1"/>
            <a:endCxn id="45" idx="2"/>
          </p:cNvCxnSpPr>
          <p:nvPr/>
        </p:nvCxnSpPr>
        <p:spPr>
          <a:xfrm rot="10800000">
            <a:off x="1484630" y="2771140"/>
            <a:ext cx="4642485" cy="3149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连接符: 肘形 78"/>
          <p:cNvCxnSpPr>
            <a:stCxn id="45" idx="0"/>
            <a:endCxn id="46" idx="2"/>
          </p:cNvCxnSpPr>
          <p:nvPr/>
        </p:nvCxnSpPr>
        <p:spPr>
          <a:xfrm rot="16200000">
            <a:off x="1312863" y="2257108"/>
            <a:ext cx="343535" cy="31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连接符: 肘形 80"/>
          <p:cNvCxnSpPr>
            <a:stCxn id="47" idx="0"/>
            <a:endCxn id="48" idx="2"/>
          </p:cNvCxnSpPr>
          <p:nvPr/>
        </p:nvCxnSpPr>
        <p:spPr>
          <a:xfrm rot="16200000">
            <a:off x="4516438" y="1562418"/>
            <a:ext cx="107315" cy="31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连接符: 肘形 82"/>
          <p:cNvCxnSpPr>
            <a:stCxn id="48" idx="3"/>
            <a:endCxn id="50" idx="2"/>
          </p:cNvCxnSpPr>
          <p:nvPr/>
        </p:nvCxnSpPr>
        <p:spPr>
          <a:xfrm flipV="1">
            <a:off x="6064250" y="1240155"/>
            <a:ext cx="1557020" cy="990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连接符: 肘形 85"/>
          <p:cNvCxnSpPr>
            <a:stCxn id="50" idx="3"/>
            <a:endCxn id="51" idx="2"/>
          </p:cNvCxnSpPr>
          <p:nvPr/>
        </p:nvCxnSpPr>
        <p:spPr>
          <a:xfrm flipV="1">
            <a:off x="9115425" y="855980"/>
            <a:ext cx="1555750" cy="2146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endCxn id="2" idx="2"/>
          </p:cNvCxnSpPr>
          <p:nvPr/>
        </p:nvCxnSpPr>
        <p:spPr>
          <a:xfrm flipV="1">
            <a:off x="1477811" y="5793239"/>
            <a:ext cx="0" cy="10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/>
          <p:cNvCxnSpPr>
            <a:stCxn id="39" idx="3"/>
            <a:endCxn id="40" idx="2"/>
          </p:cNvCxnSpPr>
          <p:nvPr/>
        </p:nvCxnSpPr>
        <p:spPr>
          <a:xfrm flipV="1">
            <a:off x="2978785" y="5079365"/>
            <a:ext cx="1591310" cy="908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8"/>
          <p:cNvCxnSpPr>
            <a:stCxn id="40" idx="1"/>
            <a:endCxn id="41" idx="2"/>
          </p:cNvCxnSpPr>
          <p:nvPr/>
        </p:nvCxnSpPr>
        <p:spPr>
          <a:xfrm rot="10800000">
            <a:off x="1484630" y="4756150"/>
            <a:ext cx="1591310" cy="1536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连接符: 肘形 23"/>
          <p:cNvCxnSpPr>
            <a:stCxn id="42" idx="0"/>
            <a:endCxn id="43" idx="2"/>
          </p:cNvCxnSpPr>
          <p:nvPr/>
        </p:nvCxnSpPr>
        <p:spPr>
          <a:xfrm rot="16200000">
            <a:off x="4378643" y="3946843"/>
            <a:ext cx="390525" cy="76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82762" y="275907"/>
            <a:ext cx="11626476" cy="6309969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sx="101000" sy="101000" algn="ctr" rotWithShape="0">
              <a:schemeClr val="tx1">
                <a:lumMod val="85000"/>
                <a:lumOff val="15000"/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4928" y="1230612"/>
            <a:ext cx="1244071" cy="1244071"/>
          </a:xfrm>
          <a:prstGeom prst="flowChartConnector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67853" y="2070100"/>
            <a:ext cx="3073400" cy="307340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464553" y="2833594"/>
            <a:ext cx="2880000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464553" y="3612443"/>
            <a:ext cx="2880000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562142" y="2274409"/>
            <a:ext cx="559185" cy="559185"/>
          </a:xfrm>
          <a:prstGeom prst="flowChartConnector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977554" y="4868519"/>
            <a:ext cx="887199" cy="887199"/>
          </a:xfrm>
          <a:prstGeom prst="flowChartConnector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449733" y="1225758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107714" y="1104387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单元信息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411449" y="1225758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069430" y="1104387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49733" y="2072327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107714" y="1950956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单元目标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11449" y="2072327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069430" y="1950956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</a:t>
            </a:r>
            <a:r>
              <a:rPr kumimoji="1" lang="zh-CN" altLang="en-US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教学</a:t>
            </a: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过程结构图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49733" y="2918896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107714" y="2797525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411449" y="2918896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069430" y="2797525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449733" y="3765465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107714" y="3644094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411449" y="3765465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9069430" y="3644094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449733" y="4612034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107714" y="4490663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411449" y="4612034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069430" y="4490663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449733" y="5458602"/>
            <a:ext cx="711027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107714" y="5337231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8508365" y="5373370"/>
            <a:ext cx="613410" cy="523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9122694" y="5279219"/>
            <a:ext cx="2493362" cy="7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r>
              <a:rPr kumimoji="1" lang="zh-CN" altLang="en-US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rPr>
              <a:t>课时教学设计</a:t>
            </a:r>
            <a:endParaRPr kumimoji="1" lang="zh-CN" altLang="en-US" sz="1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334030"/>
            <a:ext cx="720001" cy="720000"/>
          </a:xfrm>
          <a:prstGeom prst="roundRect">
            <a:avLst/>
          </a:pr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451170" y="2419063"/>
            <a:ext cx="720001" cy="720000"/>
          </a:xfrm>
          <a:prstGeom prst="roundRect">
            <a:avLst/>
          </a:prstGeom>
          <a:gradFill>
            <a:gsLst>
              <a:gs pos="6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70635" y="3007995"/>
            <a:ext cx="4928235" cy="320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重点：激发学生对篮球运动的兴趣，让学生积极主动地参与到学习中；掌握篮球基本技能的动作要领，并能在实践中运用。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难点：在比赛中合理运用所学的技战术，做到攻防转换流畅；克服畏难情绪，在遇到困难和挫折时能坚持完成学习任务。</a:t>
            </a:r>
            <a:endParaRPr kumimoji="1" lang="zh-CN" altLang="en-US" sz="2000"/>
          </a:p>
        </p:txBody>
      </p:sp>
      <p:sp>
        <p:nvSpPr>
          <p:cNvPr id="6" name="标题 1"/>
          <p:cNvSpPr txBox="1"/>
          <p:nvPr/>
        </p:nvSpPr>
        <p:spPr>
          <a:xfrm>
            <a:off x="1552130" y="2275120"/>
            <a:ext cx="4176000" cy="7330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342900" y="3093191"/>
            <a:ext cx="4176000" cy="18960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>
                <a:sym typeface="+mn-ea"/>
              </a:rPr>
              <a:t>难点：在比赛中合理运用所学的技战术，做到攻防转换流畅；克服畏难情绪，在遇到困难和挫折时能坚持完成学习任务。</a:t>
            </a:r>
            <a:endParaRPr kumimoji="1" lang="zh-CN" altLang="en-US" sz="2000">
              <a:sym typeface="+mn-ea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342900" y="2275120"/>
            <a:ext cx="4176000" cy="7330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40399" y="2545145"/>
            <a:ext cx="360000" cy="297770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31170" y="2599063"/>
            <a:ext cx="360000" cy="36000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学生学习的重难点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334030"/>
            <a:ext cx="720001" cy="720000"/>
          </a:xfrm>
          <a:prstGeom prst="roundRect">
            <a:avLst/>
          </a:pr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451170" y="2419063"/>
            <a:ext cx="720001" cy="720000"/>
          </a:xfrm>
          <a:prstGeom prst="roundRect">
            <a:avLst/>
          </a:prstGeom>
          <a:gradFill>
            <a:gsLst>
              <a:gs pos="6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1590" y="3007995"/>
            <a:ext cx="4436110" cy="3448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基本技能：原地高运球、行进间直线运球、原地双手胸前传接球、行进间单手高手投篮、体前变向换手运球的动作要领。</a:t>
            </a: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zh-CN" altLang="en-US"/>
              <a:t>技战术运用：各项基本技能的组合运用，快攻战术基础配合、掩护配合等战术的理解和运用。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552130" y="2275120"/>
            <a:ext cx="4176000" cy="7330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343140" y="2980055"/>
            <a:ext cx="4441825" cy="36239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基本技能：控制球的落点和反弹高度（如原地高运球）；投篮的协调性和准确性（如行进间单手高手投篮）；变向时的重心控制和脚步移动（如体前变向换手运球）。</a:t>
            </a: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zh-CN" altLang="en-US"/>
              <a:t>技战术运用：在移动中准确传球和接球（如组合技术运用）；战术配合中的时机把握和跑位（如快攻战术、掩护配合）。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342900" y="2275120"/>
            <a:ext cx="4176000" cy="7330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40399" y="2545145"/>
            <a:ext cx="360000" cy="297770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31170" y="2599063"/>
            <a:ext cx="360000" cy="36000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学习内容的重难点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419726"/>
            <a:ext cx="5178926" cy="4010526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03275" y="1701165"/>
            <a:ext cx="4816475" cy="4812030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131442" y="1822730"/>
            <a:ext cx="1235243" cy="105821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15875">
                  <a:solidFill>
                    <a:srgbClr val="3860F4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901700" y="3168650"/>
            <a:ext cx="4718050" cy="22167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重点：合理安排教学环节和时间，保证教学的流畅性；组织好小组练习和比赛，确保每个学生都有参与的机会。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endParaRPr kumimoji="1" lang="en-US" altLang="zh-CN" sz="2000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5339421" y="1822730"/>
            <a:ext cx="166491" cy="166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132205" y="2588260"/>
            <a:ext cx="4290695" cy="7042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en-US" altLang="zh-CN" sz="2400">
              <a:ln w="12700">
                <a:noFill/>
              </a:ln>
              <a:solidFill>
                <a:srgbClr val="1467F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339974" y="1419726"/>
            <a:ext cx="5178926" cy="4010526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528435" y="1701165"/>
            <a:ext cx="4816475" cy="4811395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811016" y="1822730"/>
            <a:ext cx="1235243" cy="1060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15875">
                  <a:solidFill>
                    <a:srgbClr val="3860F4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591935" y="3155950"/>
            <a:ext cx="4694555" cy="37680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>
                <a:sym typeface="+mn-ea"/>
              </a:rPr>
              <a:t>难点：在技能练习和比赛中，对学生进行有效的分组，兼顾不同技能水平的学生，做到区别对待；维持课堂秩序，避免在激烈的比赛中发生安全事故。</a:t>
            </a:r>
            <a:endParaRPr kumimoji="1" lang="zh-CN" altLang="en-US" sz="2000">
              <a:sym typeface="+mn-ea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1018995" y="1822730"/>
            <a:ext cx="166491" cy="166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811645" y="2505075"/>
            <a:ext cx="4290695" cy="9239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en-US" altLang="zh-CN" sz="2400">
              <a:ln w="12700">
                <a:noFill/>
              </a:ln>
              <a:solidFill>
                <a:srgbClr val="1467F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教学组织的重难点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569194">
            <a:off x="10000203" y="-2111940"/>
            <a:ext cx="3568834" cy="356883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2559848">
            <a:off x="-1448654" y="3990109"/>
            <a:ext cx="4969316" cy="496931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497950">
            <a:off x="1131957" y="1350322"/>
            <a:ext cx="4753662" cy="4753664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3497950">
            <a:off x="604832" y="1318049"/>
            <a:ext cx="4753662" cy="475366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3497950">
            <a:off x="4282156" y="6018582"/>
            <a:ext cx="473228" cy="473228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3497950">
            <a:off x="828412" y="1500930"/>
            <a:ext cx="4753662" cy="475366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42803" y="2075702"/>
            <a:ext cx="292488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en-US" altLang="zh-CN" sz="28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1113790" y="2945130"/>
            <a:ext cx="4293235" cy="2251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>
                <a:sym typeface="+mn-ea"/>
              </a:rPr>
              <a:t>重点：采用多样化的教学方法（如示范法、讲解法、游戏法、比赛法等），激发学生的学习兴趣；落实</a:t>
            </a:r>
            <a:r>
              <a:rPr kumimoji="1" lang="en-US" altLang="zh-CN">
                <a:sym typeface="+mn-ea"/>
              </a:rPr>
              <a:t> “</a:t>
            </a:r>
            <a:r>
              <a:rPr kumimoji="1" lang="zh-CN" altLang="en-US">
                <a:sym typeface="+mn-ea"/>
              </a:rPr>
              <a:t>学练赛评一体化</a:t>
            </a:r>
            <a:r>
              <a:rPr kumimoji="1" lang="en-US" altLang="zh-CN">
                <a:sym typeface="+mn-ea"/>
              </a:rPr>
              <a:t>”</a:t>
            </a:r>
            <a:r>
              <a:rPr kumimoji="1" lang="zh-CN" altLang="en-US">
                <a:sym typeface="+mn-ea"/>
              </a:rPr>
              <a:t>，让学生在实践中掌握知识和技能。</a:t>
            </a:r>
            <a:r>
              <a:rPr kumimoji="1" lang="en-US" altLang="zh-CN" sz="1400">
                <a:sym typeface="+mn-ea"/>
              </a:rPr>
              <a:t>​</a:t>
            </a:r>
            <a:endParaRPr kumimoji="1" lang="en-US" altLang="zh-CN" sz="1400"/>
          </a:p>
          <a:p>
            <a:pPr algn="l">
              <a:lnSpc>
                <a:spcPct val="150000"/>
              </a:lnSpc>
            </a:pPr>
            <a:endParaRPr kumimoji="1" lang="zh-CN" altLang="en-US" sz="1400"/>
          </a:p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467734">
            <a:off x="6438709" y="1615877"/>
            <a:ext cx="4753662" cy="4753664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467734">
            <a:off x="6878244" y="1323113"/>
            <a:ext cx="4753662" cy="475366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467734">
            <a:off x="6589592" y="1312469"/>
            <a:ext cx="4753662" cy="475366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487388" y="2075702"/>
            <a:ext cx="292488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en-US" altLang="zh-CN" sz="28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7072774" y="2945032"/>
            <a:ext cx="3754106" cy="22509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>
                <a:sym typeface="+mn-ea"/>
              </a:rPr>
              <a:t>难点：引导学生进行自主学练和合作探究学习，培养学生的自主学习能力和团队合作精神；在教学中恰到好处地运用区别对待原则，针对不同学生的特点进行指导。</a:t>
            </a:r>
            <a:endParaRPr kumimoji="1" lang="zh-CN" altLang="en-US">
              <a:sym typeface="+mn-ea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7014411" y="1407282"/>
            <a:ext cx="709862" cy="686212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 w="15875" cap="flat">
            <a:solidFill>
              <a:schemeClr val="bg1"/>
            </a:solidFill>
            <a:miter/>
          </a:ln>
          <a:effectLst>
            <a:outerShdw blurRad="381000" dist="317500" dir="2700000" algn="tl" rotWithShape="0">
              <a:schemeClr val="tx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3497950">
            <a:off x="7753902" y="1029616"/>
            <a:ext cx="253507" cy="253507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347538" y="5498019"/>
            <a:ext cx="709862" cy="686212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 w="15875" cap="flat">
            <a:solidFill>
              <a:schemeClr val="bg1"/>
            </a:solidFill>
            <a:miter/>
          </a:ln>
          <a:effectLst>
            <a:outerShdw blurRad="381000" dist="317500" dir="2700000" algn="tl" rotWithShape="0">
              <a:schemeClr val="tx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教学方法的重难点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3470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2362064" y="1726721"/>
            <a:ext cx="3513243" cy="4654986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 flipH="1" flipV="1">
            <a:off x="2809224" y="1706945"/>
            <a:ext cx="2618922" cy="8573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2961033" y="1767714"/>
            <a:ext cx="2315305" cy="757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场地设施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2501265" y="2666365"/>
            <a:ext cx="3303905" cy="306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篮球场：保证场地平整、安全，有足够的空间供学生进行练习和比赛。根据教学需要划分不同的练习区域，如运球区、传接球区、投篮区等，并设置相应的标志线和标志物。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6328741" y="1726721"/>
            <a:ext cx="3513243" cy="4654986"/>
          </a:xfrm>
          <a:prstGeom prst="roundRect">
            <a:avLst>
              <a:gd name="adj" fmla="val 10599"/>
            </a:avLst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 flipH="1" flipV="1">
            <a:off x="6775901" y="1706945"/>
            <a:ext cx="2618922" cy="8573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6909910" y="1767714"/>
            <a:ext cx="2315305" cy="757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辅助设备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6414770" y="2701925"/>
            <a:ext cx="3324225" cy="2493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多媒体设备：教室或运动场馆配备多媒体设备（如投影仪、电视等），用于播放篮球教学视频、比赛录像等，帮助学生更好地理解教学内容。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2961033" y="5449862"/>
            <a:ext cx="2315305" cy="757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6913928" y="5449862"/>
            <a:ext cx="2315305" cy="757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物理环境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8524345" y="1738606"/>
            <a:ext cx="756000" cy="756000"/>
          </a:xfrm>
          <a:custGeom>
            <a:avLst/>
            <a:gdLst>
              <a:gd name="T0" fmla="*/ 89 w 178"/>
              <a:gd name="T1" fmla="*/ 178 h 178"/>
              <a:gd name="T2" fmla="*/ 0 w 178"/>
              <a:gd name="T3" fmla="*/ 89 h 178"/>
              <a:gd name="T4" fmla="*/ 89 w 178"/>
              <a:gd name="T5" fmla="*/ 0 h 178"/>
              <a:gd name="T6" fmla="*/ 178 w 178"/>
              <a:gd name="T7" fmla="*/ 89 h 178"/>
              <a:gd name="T8" fmla="*/ 89 w 178"/>
              <a:gd name="T9" fmla="*/ 178 h 178"/>
              <a:gd name="T10" fmla="*/ 89 w 178"/>
              <a:gd name="T11" fmla="*/ 8 h 178"/>
              <a:gd name="T12" fmla="*/ 8 w 178"/>
              <a:gd name="T13" fmla="*/ 89 h 178"/>
              <a:gd name="T14" fmla="*/ 89 w 178"/>
              <a:gd name="T15" fmla="*/ 170 h 178"/>
              <a:gd name="T16" fmla="*/ 170 w 178"/>
              <a:gd name="T17" fmla="*/ 89 h 178"/>
              <a:gd name="T18" fmla="*/ 89 w 178"/>
              <a:gd name="T19" fmla="*/ 8 h 178"/>
            </a:gdLst>
            <a:ahLst/>
            <a:cxnLst/>
            <a:rect l="0" t="0" r="r" b="b"/>
            <a:pathLst>
              <a:path w="178" h="178">
                <a:moveTo>
                  <a:pt x="89" y="178"/>
                </a:moveTo>
                <a:cubicBezTo>
                  <a:pt x="40" y="178"/>
                  <a:pt x="0" y="138"/>
                  <a:pt x="0" y="89"/>
                </a:cubicBezTo>
                <a:cubicBezTo>
                  <a:pt x="0" y="40"/>
                  <a:pt x="40" y="0"/>
                  <a:pt x="89" y="0"/>
                </a:cubicBezTo>
                <a:cubicBezTo>
                  <a:pt x="138" y="0"/>
                  <a:pt x="178" y="40"/>
                  <a:pt x="178" y="89"/>
                </a:cubicBezTo>
                <a:cubicBezTo>
                  <a:pt x="178" y="138"/>
                  <a:pt x="138" y="178"/>
                  <a:pt x="89" y="178"/>
                </a:cubicBezTo>
                <a:close/>
                <a:moveTo>
                  <a:pt x="89" y="8"/>
                </a:moveTo>
                <a:cubicBezTo>
                  <a:pt x="44" y="8"/>
                  <a:pt x="8" y="44"/>
                  <a:pt x="8" y="89"/>
                </a:cubicBezTo>
                <a:cubicBezTo>
                  <a:pt x="8" y="134"/>
                  <a:pt x="44" y="170"/>
                  <a:pt x="89" y="170"/>
                </a:cubicBezTo>
                <a:cubicBezTo>
                  <a:pt x="133" y="170"/>
                  <a:pt x="170" y="134"/>
                  <a:pt x="170" y="89"/>
                </a:cubicBezTo>
                <a:cubicBezTo>
                  <a:pt x="170" y="44"/>
                  <a:pt x="133" y="8"/>
                  <a:pt x="89" y="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925589" y="3476162"/>
            <a:ext cx="4888278" cy="171450"/>
          </a:xfrm>
          <a:custGeom>
            <a:avLst/>
            <a:gdLst>
              <a:gd name="T0" fmla="*/ 988 w 988"/>
              <a:gd name="T1" fmla="*/ 0 h 90"/>
              <a:gd name="T2" fmla="*/ 988 w 988"/>
              <a:gd name="T3" fmla="*/ 44 h 90"/>
              <a:gd name="T4" fmla="*/ 988 w 988"/>
              <a:gd name="T5" fmla="*/ 44 h 90"/>
              <a:gd name="T6" fmla="*/ 944 w 988"/>
              <a:gd name="T7" fmla="*/ 90 h 90"/>
              <a:gd name="T8" fmla="*/ 46 w 988"/>
              <a:gd name="T9" fmla="*/ 90 h 90"/>
              <a:gd name="T10" fmla="*/ 0 w 988"/>
              <a:gd name="T11" fmla="*/ 44 h 90"/>
              <a:gd name="T12" fmla="*/ 0 w 988"/>
              <a:gd name="T13" fmla="*/ 0 h 90"/>
              <a:gd name="T14" fmla="*/ 988 w 988"/>
              <a:gd name="T15" fmla="*/ 0 h 90"/>
            </a:gdLst>
            <a:ahLst/>
            <a:cxnLst/>
            <a:rect l="0" t="0" r="r" b="b"/>
            <a:pathLst>
              <a:path w="988" h="90">
                <a:moveTo>
                  <a:pt x="988" y="0"/>
                </a:moveTo>
                <a:lnTo>
                  <a:pt x="988" y="44"/>
                </a:lnTo>
                <a:lnTo>
                  <a:pt x="988" y="44"/>
                </a:lnTo>
                <a:lnTo>
                  <a:pt x="944" y="90"/>
                </a:lnTo>
                <a:lnTo>
                  <a:pt x="46" y="90"/>
                </a:lnTo>
                <a:lnTo>
                  <a:pt x="0" y="44"/>
                </a:lnTo>
                <a:lnTo>
                  <a:pt x="0" y="0"/>
                </a:lnTo>
                <a:lnTo>
                  <a:pt x="988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2991728" y="1738606"/>
            <a:ext cx="756000" cy="756000"/>
          </a:xfrm>
          <a:custGeom>
            <a:avLst/>
            <a:gdLst>
              <a:gd name="T0" fmla="*/ 89 w 178"/>
              <a:gd name="T1" fmla="*/ 178 h 178"/>
              <a:gd name="T2" fmla="*/ 0 w 178"/>
              <a:gd name="T3" fmla="*/ 89 h 178"/>
              <a:gd name="T4" fmla="*/ 89 w 178"/>
              <a:gd name="T5" fmla="*/ 0 h 178"/>
              <a:gd name="T6" fmla="*/ 178 w 178"/>
              <a:gd name="T7" fmla="*/ 89 h 178"/>
              <a:gd name="T8" fmla="*/ 89 w 178"/>
              <a:gd name="T9" fmla="*/ 178 h 178"/>
              <a:gd name="T10" fmla="*/ 89 w 178"/>
              <a:gd name="T11" fmla="*/ 8 h 178"/>
              <a:gd name="T12" fmla="*/ 8 w 178"/>
              <a:gd name="T13" fmla="*/ 89 h 178"/>
              <a:gd name="T14" fmla="*/ 89 w 178"/>
              <a:gd name="T15" fmla="*/ 170 h 178"/>
              <a:gd name="T16" fmla="*/ 170 w 178"/>
              <a:gd name="T17" fmla="*/ 89 h 178"/>
              <a:gd name="T18" fmla="*/ 89 w 178"/>
              <a:gd name="T19" fmla="*/ 8 h 178"/>
            </a:gdLst>
            <a:ahLst/>
            <a:cxnLst/>
            <a:rect l="0" t="0" r="r" b="b"/>
            <a:pathLst>
              <a:path w="178" h="178">
                <a:moveTo>
                  <a:pt x="89" y="178"/>
                </a:moveTo>
                <a:cubicBezTo>
                  <a:pt x="40" y="178"/>
                  <a:pt x="0" y="139"/>
                  <a:pt x="0" y="89"/>
                </a:cubicBezTo>
                <a:cubicBezTo>
                  <a:pt x="0" y="40"/>
                  <a:pt x="40" y="0"/>
                  <a:pt x="89" y="0"/>
                </a:cubicBezTo>
                <a:cubicBezTo>
                  <a:pt x="138" y="0"/>
                  <a:pt x="178" y="40"/>
                  <a:pt x="178" y="89"/>
                </a:cubicBezTo>
                <a:cubicBezTo>
                  <a:pt x="178" y="139"/>
                  <a:pt x="138" y="178"/>
                  <a:pt x="89" y="178"/>
                </a:cubicBezTo>
                <a:close/>
                <a:moveTo>
                  <a:pt x="89" y="8"/>
                </a:moveTo>
                <a:cubicBezTo>
                  <a:pt x="45" y="8"/>
                  <a:pt x="8" y="45"/>
                  <a:pt x="8" y="89"/>
                </a:cubicBezTo>
                <a:cubicBezTo>
                  <a:pt x="8" y="134"/>
                  <a:pt x="45" y="170"/>
                  <a:pt x="89" y="170"/>
                </a:cubicBezTo>
                <a:cubicBezTo>
                  <a:pt x="134" y="170"/>
                  <a:pt x="170" y="134"/>
                  <a:pt x="170" y="89"/>
                </a:cubicBezTo>
                <a:cubicBezTo>
                  <a:pt x="170" y="45"/>
                  <a:pt x="134" y="8"/>
                  <a:pt x="89" y="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187908" y="1908961"/>
            <a:ext cx="363641" cy="41529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925589" y="3559982"/>
            <a:ext cx="4888278" cy="87630"/>
          </a:xfrm>
          <a:custGeom>
            <a:avLst/>
            <a:gdLst>
              <a:gd name="T0" fmla="*/ 988 w 988"/>
              <a:gd name="T1" fmla="*/ 0 h 46"/>
              <a:gd name="T2" fmla="*/ 944 w 988"/>
              <a:gd name="T3" fmla="*/ 46 h 46"/>
              <a:gd name="T4" fmla="*/ 46 w 988"/>
              <a:gd name="T5" fmla="*/ 46 h 46"/>
              <a:gd name="T6" fmla="*/ 0 w 988"/>
              <a:gd name="T7" fmla="*/ 0 h 46"/>
              <a:gd name="T8" fmla="*/ 988 w 988"/>
              <a:gd name="T9" fmla="*/ 0 h 46"/>
            </a:gdLst>
            <a:ahLst/>
            <a:cxnLst/>
            <a:rect l="0" t="0" r="r" b="b"/>
            <a:pathLst>
              <a:path w="988" h="46">
                <a:moveTo>
                  <a:pt x="988" y="0"/>
                </a:moveTo>
                <a:lnTo>
                  <a:pt x="944" y="46"/>
                </a:lnTo>
                <a:lnTo>
                  <a:pt x="46" y="46"/>
                </a:lnTo>
                <a:lnTo>
                  <a:pt x="0" y="0"/>
                </a:lnTo>
                <a:lnTo>
                  <a:pt x="988" y="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59485" y="3795395"/>
            <a:ext cx="4846320" cy="2338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在线学习平台：利用学校的在线学习平台，上传篮球教学资料（如课件、动作要领图解、视频等），供学生课后复习和预习。设置讨论区，让学生可以在平台上交流学习心得和遇到的问题。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925589" y="2582798"/>
            <a:ext cx="4888278" cy="745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教学资源平台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455728" y="3472352"/>
            <a:ext cx="4893234" cy="175260"/>
          </a:xfrm>
          <a:custGeom>
            <a:avLst/>
            <a:gdLst>
              <a:gd name="T0" fmla="*/ 989 w 989"/>
              <a:gd name="T1" fmla="*/ 0 h 92"/>
              <a:gd name="T2" fmla="*/ 989 w 989"/>
              <a:gd name="T3" fmla="*/ 46 h 92"/>
              <a:gd name="T4" fmla="*/ 989 w 989"/>
              <a:gd name="T5" fmla="*/ 46 h 92"/>
              <a:gd name="T6" fmla="*/ 943 w 989"/>
              <a:gd name="T7" fmla="*/ 92 h 92"/>
              <a:gd name="T8" fmla="*/ 45 w 989"/>
              <a:gd name="T9" fmla="*/ 92 h 92"/>
              <a:gd name="T10" fmla="*/ 0 w 989"/>
              <a:gd name="T11" fmla="*/ 46 h 92"/>
              <a:gd name="T12" fmla="*/ 0 w 989"/>
              <a:gd name="T13" fmla="*/ 0 h 92"/>
              <a:gd name="T14" fmla="*/ 989 w 989"/>
              <a:gd name="T15" fmla="*/ 0 h 92"/>
            </a:gdLst>
            <a:ahLst/>
            <a:cxnLst/>
            <a:rect l="0" t="0" r="r" b="b"/>
            <a:pathLst>
              <a:path w="989" h="92">
                <a:moveTo>
                  <a:pt x="989" y="0"/>
                </a:moveTo>
                <a:lnTo>
                  <a:pt x="989" y="46"/>
                </a:lnTo>
                <a:lnTo>
                  <a:pt x="989" y="46"/>
                </a:lnTo>
                <a:lnTo>
                  <a:pt x="943" y="92"/>
                </a:lnTo>
                <a:lnTo>
                  <a:pt x="45" y="92"/>
                </a:lnTo>
                <a:lnTo>
                  <a:pt x="0" y="46"/>
                </a:lnTo>
                <a:lnTo>
                  <a:pt x="0" y="0"/>
                </a:lnTo>
                <a:lnTo>
                  <a:pt x="989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8704225" y="1924878"/>
            <a:ext cx="396240" cy="38345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455728" y="3559981"/>
            <a:ext cx="4893234" cy="87630"/>
          </a:xfrm>
          <a:custGeom>
            <a:avLst/>
            <a:gdLst>
              <a:gd name="T0" fmla="*/ 989 w 989"/>
              <a:gd name="T1" fmla="*/ 0 h 46"/>
              <a:gd name="T2" fmla="*/ 943 w 989"/>
              <a:gd name="T3" fmla="*/ 46 h 46"/>
              <a:gd name="T4" fmla="*/ 45 w 989"/>
              <a:gd name="T5" fmla="*/ 46 h 46"/>
              <a:gd name="T6" fmla="*/ 0 w 989"/>
              <a:gd name="T7" fmla="*/ 0 h 46"/>
              <a:gd name="T8" fmla="*/ 989 w 989"/>
              <a:gd name="T9" fmla="*/ 0 h 46"/>
            </a:gdLst>
            <a:ahLst/>
            <a:cxnLst/>
            <a:rect l="0" t="0" r="r" b="b"/>
            <a:pathLst>
              <a:path w="989" h="46">
                <a:moveTo>
                  <a:pt x="989" y="0"/>
                </a:moveTo>
                <a:lnTo>
                  <a:pt x="943" y="46"/>
                </a:lnTo>
                <a:lnTo>
                  <a:pt x="45" y="46"/>
                </a:lnTo>
                <a:lnTo>
                  <a:pt x="0" y="0"/>
                </a:lnTo>
                <a:lnTo>
                  <a:pt x="989" y="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491822" y="3791269"/>
            <a:ext cx="4846446" cy="1655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多媒体设备：在教室或运动场馆配备投影仪，播放篮球比赛精彩片段、教学微课等，增强学生对篮球的认知。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458206" y="2578988"/>
            <a:ext cx="4888278" cy="745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互动交流平台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虚拟环境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7625" y="11684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1" y="2573397"/>
            <a:ext cx="2117606" cy="2117606"/>
          </a:xfrm>
          <a:prstGeom prst="blockArc">
            <a:avLst>
              <a:gd name="adj1" fmla="val 21559607"/>
              <a:gd name="adj2" fmla="val 16275662"/>
              <a:gd name="adj3" fmla="val 6291"/>
            </a:avLst>
          </a:prstGeom>
          <a:solidFill>
            <a:schemeClr val="accent1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>
            <p:custDataLst>
              <p:tags r:id="rId1"/>
            </p:custDataLst>
          </p:nvPr>
        </p:nvCxnSpPr>
        <p:spPr>
          <a:xfrm>
            <a:off x="2677438" y="3632200"/>
            <a:ext cx="97200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3476625" y="4071620"/>
            <a:ext cx="329692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师生关系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2677795" y="4632960"/>
            <a:ext cx="4095750" cy="17995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>
                <a:sym typeface="+mn-ea"/>
              </a:rPr>
              <a:t>教师营造民主、平等、和谐的课堂氛围，尊重学生的想法和意见，鼓励学生积极参与教学活动。与学生建立良好的沟通渠道，关心学生的学习和生活。</a:t>
            </a:r>
            <a:endParaRPr kumimoji="1" lang="zh-CN" altLang="en-US">
              <a:sym typeface="+mn-ea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3893935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8341360" y="3753485"/>
            <a:ext cx="2045335" cy="735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同学关系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7357110" y="4592320"/>
            <a:ext cx="4648200" cy="1586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zh-CN" altLang="en-US">
                <a:sym typeface="+mn-ea"/>
              </a:rPr>
              <a:t>引导学生之间相互尊重、相互帮助、相互学习，形成良好的竞争与合作关系。组织篮球兴趣小组、友谊比赛等活动，增进同学之间的友谊和团结。</a:t>
            </a:r>
            <a:endParaRPr kumimoji="1" lang="zh-CN" altLang="en-US">
              <a:sym typeface="+mn-ea"/>
            </a:endParaRPr>
          </a:p>
        </p:txBody>
      </p:sp>
      <p:sp>
        <p:nvSpPr>
          <p:cNvPr id="13" name="标题 1"/>
          <p:cNvSpPr txBox="1"/>
          <p:nvPr>
            <p:custDataLst>
              <p:tags r:id="rId7"/>
            </p:custDataLst>
          </p:nvPr>
        </p:nvSpPr>
        <p:spPr>
          <a:xfrm>
            <a:off x="7104178" y="335966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1203" y="2804200"/>
            <a:ext cx="1656002" cy="1656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350640" y="3232957"/>
            <a:ext cx="737129" cy="7984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人文环境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单元信息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632960"/>
                <a:gridCol w="2325190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篮球文化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安全规范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重点：篮球起源、球场区域认知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难点：安全行为习惯养成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（文化渗透）：篮球故事短片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球场拼图游戏（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人组，拼出球场分区）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（安全实践）：器材安全搬运接力赛（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组，持球绕障碍）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（规则初识）：红绿灯运球（绿灯行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红灯停，听哨声急停）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：安全知识竞答赛（分组抢答，答错做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次高抬腿）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能说出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项安全规则；主动整理器材；认真观看短片并提问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球性练习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原地运球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重点：手指控球、掌心空出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难点：抬头运球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（球感）：指尖拨球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绕身转球（个人练习，计时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分钟）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（原地运）：高低运球切换（听口令变高度，每人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（视觉训练）：运球报数（边运球边报出教师手势数）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：“运球不倒翁”挑战（运球中轻推他人球，保护自己球）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运球时眼睛离开球＞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秒；主动帮助捡球；被推倒后微笑起身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移动运球（直线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曲线）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重点：球的落点控制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难点：变速运球协调性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（直线）：运球往返跑（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米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×4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，触线折返）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（曲线）：绕标志桶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“8”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字运球（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人，间距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米）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（变速）：听哨音变速运球（长哨快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短哨慢）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：“运球贪吃蛇”（小组接力，后者手搭前者肩曲线运球，断链重来）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曲线运球碰桶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≤2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次；主动调整队形；给队友清晰口令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00988" y="33152"/>
            <a:ext cx="11838265" cy="602613"/>
            <a:chOff x="100988" y="33152"/>
            <a:chExt cx="11838265" cy="602613"/>
          </a:xfrm>
        </p:grpSpPr>
        <p:sp>
          <p:nvSpPr>
            <p:cNvPr id="19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2400" dirty="0" err="1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单元过程结构图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247900"/>
                <a:gridCol w="224572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传接球基础（胸前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击地）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重点：蹬地伸臂、接球缓冲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难点：移动中传球准确性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（双人静传）：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米间距胸前传接（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次后换击地）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（移动传）：跑动中传固定点（传给移动中的教师）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（对抗传）：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防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传球（防守者触球即换位）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：“传球突围赛”（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人围圈传，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人中间拦截，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秒内传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传球到队友胸口位置；主动喊“接球”；拦截失败后鼓掌鼓励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5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双手投篮动作定型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重点：屈膝蹬地、手指拨球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难点：出手弧度控制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（无球模仿）：对墙标记点做投篮推拨（距墙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米）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（有球定型）：两人一组托球练出手角度（接球者手举呼啦圈）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（梯度投篮）：近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中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远三距离投篮（用不同颜色标志圈）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：“投篮积分赛”（小组累计投进不同区域得分，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分钟比总分）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投篮时肘关节不外展；主动捡球递还；为对手高分喝彩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传切配合基础（一传一切）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重点：切入时机与路线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难点：传球后立即移动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（无球切入）：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V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字跑位接球（传球后切向篮下）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（有球配合）：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2v0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传切上篮（弧顶传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侧翼切）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（半对抗）：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防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传切（防守只跟传球人）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：“切球达人”（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组轮换，进攻组完成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次传切得分，防守组抢断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切入时举手示意；传球后大声喊“走！”；防守失败后快速回防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 err="1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19020"/>
                <a:gridCol w="2174602"/>
                <a:gridCol w="4573270"/>
                <a:gridCol w="2384880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基础防守姿势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滑步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重点：重心降低、横向滑动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难点：防突破时的后撤步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（镜像滑步）：两人一组模仿对方移动（保持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米距）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（反应防守）：听指令防左右（教师举旗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学生滑步封堵）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1v1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跟防）：沿三秒区滑步防无球人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：“区域守卫者”（半场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4v4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，防守组滑步触桶＞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分钟胜）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防守时膝盖弯曲＞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90°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；主动夸“好防守”；滑步不用手拉拽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8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半场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3v3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简化规则应用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重点：跑位意识、空间利用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难点：攻防转换反应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赛前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：复习规则（走步、二次运球、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秒区）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赛中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每球得分后交换球权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犯规不罚球，界外重发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进攻限时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赛后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：小组自评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“1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个优点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个待改进”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主动跑空位接球；犯规后举手示意；小组讨论时轮流发言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篮球灵敏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协调素质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重点：变向爆发力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难点：连续跳跃稳定性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（绳梯训练）：开合跳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并步跳（每人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次循环）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（障碍反应）：折返摸桩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俯撑击掌（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6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桩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×2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组）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（组合训练）：运球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跳过栏架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滑步回位（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站循环）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：“全能挑战赛”（完成灵敏梯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摸高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投篮组合，用时短者胜）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跳跃落地屈膝缓冲；主动补位障碍物；给对手计时并报数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 err="1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106295"/>
                <a:gridCol w="2210435"/>
                <a:gridCol w="4609223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10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行进间上篮（三步篮）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重点：步幅节奏（大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小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高）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难点：非优势手上篮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（无球脚步）：标志碟三步踩点练习（右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左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跳）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（持球上篮）：慢速运球接三步篮（从罚球线启动）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（左右开弓）：左右两侧交替上篮（每组左右各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：“上篮接力赛”（小组连续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球进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球，用时短者胜）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上篮起跳腿明确；主动换弱侧练习；接力时击掌鼓励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11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抢篮板球技术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重点：卡位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起跳时机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难点：空中抓球稳定性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（卡位训练）：背贴对手抢位（双人背靠背听哨转身）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（起跳抓球）：自抛自抢（跳起最高点握球）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（对抗抢板）：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2v2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抢教师投篮篮板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：“篮板争夺战”（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组各守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篮，教师投失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最近组抢板，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分钟内抢最多组胜）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抢板后肘外展护球；主动让出危险位置；落地后快速传球出三分线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12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快攻一传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接应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重点：抢板后转身传球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难点：边路快下侧身跑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（一传练习）：抢板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转身传罚球线接应者（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人轮转换位）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（二打一）：快下接球上篮（传球人跟进补篮）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（三线快攻）：左中右三路推进（中间运球，两侧伸手要球）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：“闪电快攻赛”（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球制，成功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次快攻即胜）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抢板后高喊“快攻！”；传球领先队友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步；防守方退防举手干扰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 err="1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200910"/>
                <a:gridCol w="2162810"/>
                <a:gridCol w="4562233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挡拆配合（掩护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拆开）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重点：掩护站稳位置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难点：拆开时机选择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（静态掩护）：掩护后顺下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外弹（用标志桶模拟防守）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（动态挡拆）：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2v2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挡拆进攻（防守消极跟随）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（挡拆决策）：挡后根据防守选择攻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传（教师举牌提示）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：“挡拆大师赛”（成功挡拆得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分，普通进球得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掩护时双脚静止；拆开手指向篮筐；被挡后说“好掩护！”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篮球耐力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力量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重点：连续折返心肺适应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难点：核心力量控制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（折返跑）：底线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罚球线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中线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→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对面底线（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趟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×2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组）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（动态平板）：平板支撑交替摸肩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运球（每组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学练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（弹力带抗阻）：横向跨步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传球模仿（双人弹力带对抗）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：“极限加油站”（完成规定动作获“能量卡”，兑换进攻回合）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折返手触线；力竭时调整呼吸不说放弃；主动帮同伴压弹力带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15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全场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4v4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应用技战术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重点：攻守平衡、沟通呼应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难点：体能分配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赛前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：明确分工（后卫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前锋）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赛中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强制使用挡拆或传切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≥2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回合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快攻成功得双分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教练随机暂停提问战术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赛后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：用战术板画最佳配合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主动喊“补防！”；下场立即记录得分；为对手精彩配合鼓掌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 err="1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16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小组循环赛（晋级制）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重点：团队协作执行战术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难点：逆境情绪调节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规则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1. 4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队单循环，每场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分钟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胜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平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负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积分前二争冠，三四争季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特色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每队赛前自定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个战术暗号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教练根据“体育品德”额外加分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使用暗号战术＞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次；比分落后时不抱怨；赛后与对手握手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17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半决赛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决赛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重点：关键球处理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难点：抗压能力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规则升级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最后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分钟停表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可叫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次暂停（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30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秒）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犯规满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次罚球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任务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队长布置决胜战术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- 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观众席设计加油海报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暂停时主动发言；罚球前深呼吸；观众有序加油不干扰比赛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18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颁奖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反思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重点：过程性成长认知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难点：客观自我评价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活动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：奖项评选（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MVP/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最佳进步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/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最佳团队）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活动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：战术重现（冠军组演示招牌配合）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活动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：单元反思（填写“我的篮球成长树”：根系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=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基础技能，枝叶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=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战术意识，果实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=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品德表现）</a:t>
                      </a:r>
                      <a:b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：师生友谊赛（教师队</a:t>
                      </a:r>
                      <a:r>
                        <a:rPr lang="en-US" altLang="zh-CN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vs</a:t>
                      </a: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全明星队）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颁奖时真诚祝贺他人；成长树填写具体事例；友谊赛中遵守教师指令</a:t>
                      </a:r>
                      <a:endParaRPr lang="zh-CN" altLang="en-US" sz="1400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63500" marR="63500" marT="63500" marB="635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 err="1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0" y="116840"/>
          <a:ext cx="12099925" cy="9598025"/>
        </p:xfrm>
        <a:graphic>
          <a:graphicData uri="http://schemas.openxmlformats.org/drawingml/2006/table">
            <a:tbl>
              <a:tblPr firstRow="1" bandRow="1">
                <a:tableStyleId>{D6998651-FB86-4EBB-BC97-7A9A53C21E09}</a:tableStyleId>
              </a:tblPr>
              <a:tblGrid>
                <a:gridCol w="1067435"/>
                <a:gridCol w="2693670"/>
                <a:gridCol w="3717925"/>
                <a:gridCol w="2398395"/>
                <a:gridCol w="2222500"/>
              </a:tblGrid>
              <a:tr h="302260">
                <a:tc>
                  <a:txBody>
                    <a:bodyPr/>
                    <a:p>
                      <a:pPr algn="ctr" fontAlgn="t"/>
                      <a:r>
                        <a:rPr lang="zh-CN" altLang="en-US" sz="1800"/>
                        <a:t>检测维度</a:t>
                      </a:r>
                      <a:endParaRPr lang="zh-CN" altLang="en-US" sz="18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algn="ctr" fontAlgn="t"/>
                      <a:r>
                        <a:rPr lang="zh-CN" altLang="en-US" sz="1800"/>
                        <a:t>具体检测内容</a:t>
                      </a:r>
                      <a:endParaRPr lang="zh-CN" altLang="en-US" sz="18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algn="ctr" fontAlgn="t"/>
                      <a:r>
                        <a:rPr lang="zh-CN" altLang="en-US" sz="1800"/>
                        <a:t>检测方式</a:t>
                      </a:r>
                      <a:endParaRPr lang="zh-CN" altLang="en-US" sz="18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algn="ctr" fontAlgn="t"/>
                      <a:r>
                        <a:rPr lang="zh-CN" altLang="en-US" sz="1800"/>
                        <a:t>合格标准</a:t>
                      </a:r>
                      <a:endParaRPr lang="zh-CN" altLang="en-US" sz="18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algn="ctr" fontAlgn="t"/>
                      <a:r>
                        <a:rPr lang="zh-CN" altLang="en-US" sz="1800"/>
                        <a:t>优秀标准</a:t>
                      </a:r>
                      <a:endParaRPr lang="zh-CN" altLang="en-US" sz="1800"/>
                    </a:p>
                  </a:txBody>
                  <a:tcPr marL="51117" marR="51117" marT="57467" marB="57467" anchor="t" anchorCtr="0"/>
                </a:tc>
              </a:tr>
              <a:tr h="487680"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运动能力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基本技能 </a:t>
                      </a:r>
                      <a:r>
                        <a:rPr lang="en-US" altLang="zh-CN" sz="1200"/>
                        <a:t>- </a:t>
                      </a:r>
                      <a:r>
                        <a:rPr lang="zh-CN" altLang="en-US" sz="1200"/>
                        <a:t>原地高运球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在规定 </a:t>
                      </a:r>
                      <a:r>
                        <a:rPr lang="en-US" altLang="zh-CN" sz="1200"/>
                        <a:t>1 </a:t>
                      </a:r>
                      <a:r>
                        <a:rPr lang="zh-CN" altLang="en-US" sz="1200"/>
                        <a:t>分钟内，以正确手型运球，记录有效次数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不少于 </a:t>
                      </a:r>
                      <a:r>
                        <a:rPr lang="en-US" altLang="zh-CN" sz="1200"/>
                        <a:t>50 </a:t>
                      </a:r>
                      <a:r>
                        <a:rPr lang="zh-CN" altLang="en-US" sz="1200"/>
                        <a:t>次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80 </a:t>
                      </a:r>
                      <a:r>
                        <a:rPr lang="zh-CN" altLang="en-US" sz="1200"/>
                        <a:t>次及以上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488315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基本技能 </a:t>
                      </a:r>
                      <a:r>
                        <a:rPr lang="en-US" altLang="zh-CN" sz="1200"/>
                        <a:t>- </a:t>
                      </a:r>
                      <a:r>
                        <a:rPr lang="zh-CN" altLang="en-US" sz="1200"/>
                        <a:t>行进间直线运球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从篮球场一端端线沿边线运球至另一端端线，记录完成时间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不超过 </a:t>
                      </a:r>
                      <a:r>
                        <a:rPr lang="en-US" altLang="zh-CN" sz="1200"/>
                        <a:t>15 </a:t>
                      </a:r>
                      <a:r>
                        <a:rPr lang="zh-CN" altLang="en-US" sz="1200"/>
                        <a:t>秒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秒及以内（球出界或手型错误需重新计时）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673735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基本技能 </a:t>
                      </a:r>
                      <a:r>
                        <a:rPr lang="en-US" altLang="zh-CN" sz="1200"/>
                        <a:t>- </a:t>
                      </a:r>
                      <a:r>
                        <a:rPr lang="zh-CN" altLang="en-US" sz="1200"/>
                        <a:t>原地双手胸前传接球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两人一组相距 </a:t>
                      </a:r>
                      <a:r>
                        <a:rPr lang="en-US" altLang="zh-CN" sz="1200"/>
                        <a:t>5 </a:t>
                      </a:r>
                      <a:r>
                        <a:rPr lang="zh-CN" altLang="en-US" sz="1200"/>
                        <a:t>米，</a:t>
                      </a:r>
                      <a:r>
                        <a:rPr lang="en-US" altLang="zh-CN" sz="1200"/>
                        <a:t>1 </a:t>
                      </a:r>
                      <a:r>
                        <a:rPr lang="zh-CN" altLang="en-US" sz="1200"/>
                        <a:t>分钟内传接球，记录成功次数（球未落地且接稳）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不少于 </a:t>
                      </a:r>
                      <a:r>
                        <a:rPr lang="en-US" altLang="zh-CN" sz="1200"/>
                        <a:t>30 </a:t>
                      </a:r>
                      <a:r>
                        <a:rPr lang="zh-CN" altLang="en-US" sz="1200"/>
                        <a:t>次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50 </a:t>
                      </a:r>
                      <a:r>
                        <a:rPr lang="zh-CN" altLang="en-US" sz="1200"/>
                        <a:t>次及以上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487680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基本技能 </a:t>
                      </a:r>
                      <a:r>
                        <a:rPr lang="en-US" altLang="zh-CN" sz="1200"/>
                        <a:t>- </a:t>
                      </a:r>
                      <a:r>
                        <a:rPr lang="zh-CN" altLang="en-US" sz="1200"/>
                        <a:t>行进间单手高手投篮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在距离篮筐 </a:t>
                      </a:r>
                      <a:r>
                        <a:rPr lang="en-US" altLang="zh-CN" sz="1200"/>
                        <a:t>3 </a:t>
                      </a:r>
                      <a:r>
                        <a:rPr lang="zh-CN" altLang="en-US" sz="1200"/>
                        <a:t>米处，运球后投篮，共投 </a:t>
                      </a:r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次，记录投中次数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不少于 </a:t>
                      </a:r>
                      <a:r>
                        <a:rPr lang="en-US" altLang="zh-CN" sz="1200"/>
                        <a:t>3 </a:t>
                      </a:r>
                      <a:r>
                        <a:rPr lang="zh-CN" altLang="en-US" sz="1200"/>
                        <a:t>次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6 </a:t>
                      </a:r>
                      <a:r>
                        <a:rPr lang="zh-CN" altLang="en-US" sz="1200"/>
                        <a:t>次及以上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673735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基本技能 </a:t>
                      </a:r>
                      <a:r>
                        <a:rPr lang="en-US" altLang="zh-CN" sz="1200"/>
                        <a:t>- </a:t>
                      </a:r>
                      <a:r>
                        <a:rPr lang="zh-CN" altLang="en-US" sz="1200"/>
                        <a:t>体前变向换手运球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在 </a:t>
                      </a:r>
                      <a:r>
                        <a:rPr lang="en-US" altLang="zh-CN" sz="1200"/>
                        <a:t>5 </a:t>
                      </a:r>
                      <a:r>
                        <a:rPr lang="zh-CN" altLang="en-US" sz="1200"/>
                        <a:t>米长直线上绕过标志桶运球，记录完成时间（变向动作错误或碰倒标志桶加时 </a:t>
                      </a:r>
                      <a:r>
                        <a:rPr lang="en-US" altLang="zh-CN" sz="1200"/>
                        <a:t>1 </a:t>
                      </a:r>
                      <a:r>
                        <a:rPr lang="zh-CN" altLang="en-US" sz="1200"/>
                        <a:t>秒 </a:t>
                      </a:r>
                      <a:r>
                        <a:rPr lang="en-US" altLang="zh-CN" sz="1200"/>
                        <a:t>/ </a:t>
                      </a:r>
                      <a:r>
                        <a:rPr lang="zh-CN" altLang="en-US" sz="1200"/>
                        <a:t>次）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不超过 </a:t>
                      </a:r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秒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7 </a:t>
                      </a:r>
                      <a:r>
                        <a:rPr lang="zh-CN" altLang="en-US" sz="1200"/>
                        <a:t>秒及以内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488315"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健康行为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热身与放松习惯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查阅</a:t>
                      </a:r>
                      <a:r>
                        <a:rPr lang="en-US" altLang="zh-CN" sz="1200"/>
                        <a:t>《</a:t>
                      </a:r>
                      <a:r>
                        <a:rPr lang="zh-CN" altLang="en-US" sz="1200"/>
                        <a:t>运动日志</a:t>
                      </a:r>
                      <a:r>
                        <a:rPr lang="en-US" altLang="zh-CN" sz="1200"/>
                        <a:t>》</a:t>
                      </a:r>
                      <a:r>
                        <a:rPr lang="zh-CN" altLang="en-US" sz="1200"/>
                        <a:t>，计算执行率（执行次数 </a:t>
                      </a:r>
                      <a:r>
                        <a:rPr lang="en-US" altLang="zh-CN" sz="1200"/>
                        <a:t>/ </a:t>
                      </a:r>
                      <a:r>
                        <a:rPr lang="zh-CN" altLang="en-US" sz="1200"/>
                        <a:t>应执行次数）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执行率</a:t>
                      </a:r>
                      <a:r>
                        <a:rPr lang="en-US" altLang="zh-CN" sz="1200"/>
                        <a:t>≥90%</a:t>
                      </a:r>
                      <a:endParaRPr lang="en-US" altLang="zh-CN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100%</a:t>
                      </a:r>
                      <a:r>
                        <a:rPr lang="zh-CN" altLang="en-US" sz="1200"/>
                        <a:t>（每低于 </a:t>
                      </a:r>
                      <a:r>
                        <a:rPr lang="en-US" altLang="zh-CN" sz="1200"/>
                        <a:t>5% </a:t>
                      </a:r>
                      <a:r>
                        <a:rPr lang="zh-CN" altLang="en-US" sz="1200"/>
                        <a:t>扣 </a:t>
                      </a:r>
                      <a:r>
                        <a:rPr lang="en-US" altLang="zh-CN" sz="1200"/>
                        <a:t>1 </a:t>
                      </a:r>
                      <a:r>
                        <a:rPr lang="zh-CN" altLang="en-US" sz="1200"/>
                        <a:t>分）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487680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运动安全意识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课堂观察记录危险动作及避让情况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无危险动作记录，出现 </a:t>
                      </a:r>
                      <a:r>
                        <a:rPr lang="en-US" altLang="zh-CN" sz="1200"/>
                        <a:t>1 </a:t>
                      </a:r>
                      <a:r>
                        <a:rPr lang="zh-CN" altLang="en-US" sz="1200"/>
                        <a:t>次轻微危险动作扣 </a:t>
                      </a:r>
                      <a:r>
                        <a:rPr lang="en-US" altLang="zh-CN" sz="1200"/>
                        <a:t>2 </a:t>
                      </a:r>
                      <a:r>
                        <a:rPr lang="zh-CN" altLang="en-US" sz="1200"/>
                        <a:t>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无任何危险动作，主动避让他人意识强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364490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运动后健康管理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问卷调查（共 </a:t>
                      </a:r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题，每题 </a:t>
                      </a:r>
                      <a:r>
                        <a:rPr lang="en-US" altLang="zh-CN" sz="1200"/>
                        <a:t>1 </a:t>
                      </a:r>
                      <a:r>
                        <a:rPr lang="zh-CN" altLang="en-US" sz="1200"/>
                        <a:t>分）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8 </a:t>
                      </a:r>
                      <a:r>
                        <a:rPr lang="zh-CN" altLang="en-US" sz="1200"/>
                        <a:t>分及以上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859155"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体育品德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团队合作精神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同伴互评（</a:t>
                      </a:r>
                      <a:r>
                        <a:rPr lang="en-US" altLang="zh-CN" sz="1200"/>
                        <a:t>40%</a:t>
                      </a:r>
                      <a:r>
                        <a:rPr lang="zh-CN" altLang="en-US" sz="1200"/>
                        <a:t>）</a:t>
                      </a:r>
                      <a:r>
                        <a:rPr lang="en-US" altLang="zh-CN" sz="1200"/>
                        <a:t>+ </a:t>
                      </a:r>
                      <a:r>
                        <a:rPr lang="zh-CN" altLang="en-US" sz="1200"/>
                        <a:t>教师观察（</a:t>
                      </a:r>
                      <a:r>
                        <a:rPr lang="en-US" altLang="zh-CN" sz="1200"/>
                        <a:t>60%</a:t>
                      </a:r>
                      <a:r>
                        <a:rPr lang="zh-CN" altLang="en-US" sz="1200"/>
                        <a:t>），从主动创造机会、服从分工、参与讨论等方面评分（</a:t>
                      </a:r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分制）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6 </a:t>
                      </a:r>
                      <a:r>
                        <a:rPr lang="zh-CN" altLang="en-US" sz="1200"/>
                        <a:t>分及以上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8 </a:t>
                      </a:r>
                      <a:r>
                        <a:rPr lang="zh-CN" altLang="en-US" sz="1200"/>
                        <a:t>分及以上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488315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规则遵守意识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统计小赛季（</a:t>
                      </a:r>
                      <a:r>
                        <a:rPr lang="en-US" altLang="zh-CN" sz="1200"/>
                        <a:t>16-18 </a:t>
                      </a:r>
                      <a:r>
                        <a:rPr lang="zh-CN" altLang="en-US" sz="1200"/>
                        <a:t>课时）违例和犯规次数，结合对判罚态度评分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违例犯规次数</a:t>
                      </a:r>
                      <a:r>
                        <a:rPr lang="en-US" altLang="zh-CN" sz="1200"/>
                        <a:t>≤3 </a:t>
                      </a:r>
                      <a:r>
                        <a:rPr lang="zh-CN" altLang="en-US" sz="1200"/>
                        <a:t>次且服从判罚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无违例犯规且服从判罚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487680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抗挫折与拼搏精神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教师观察比赛落后或练习失败时的表现（</a:t>
                      </a:r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分制）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虽有情绪但能坚持完成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全程坚持且积极调整状态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  <a:tr h="673735"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评价方式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学生自评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学生对照标准打分（</a:t>
                      </a:r>
                      <a:r>
                        <a:rPr lang="en-US" altLang="zh-CN" sz="1200"/>
                        <a:t>10 </a:t>
                      </a:r>
                      <a:r>
                        <a:rPr lang="zh-CN" altLang="en-US" sz="1200"/>
                        <a:t>分制），撰写 </a:t>
                      </a:r>
                      <a:r>
                        <a:rPr lang="en-US" altLang="zh-CN" sz="1200"/>
                        <a:t>50 </a:t>
                      </a:r>
                      <a:r>
                        <a:rPr lang="zh-CN" altLang="en-US" sz="1200"/>
                        <a:t>字左右自评报告，说明优势和不足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/</a:t>
                      </a:r>
                      <a:endParaRPr lang="en-US" altLang="zh-CN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/</a:t>
                      </a:r>
                      <a:endParaRPr lang="en-US" altLang="zh-CN" sz="1200"/>
                    </a:p>
                  </a:txBody>
                  <a:tcPr marL="51117" marR="51117" marT="57467" marB="57467" anchor="t" anchorCtr="0"/>
                </a:tc>
              </a:tr>
              <a:tr h="1045845">
                <a:tc>
                  <a:txBody>
                    <a:bodyPr/>
                    <a:p>
                      <a:endParaRPr sz="16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教师综合评价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结合技能检测（</a:t>
                      </a:r>
                      <a:r>
                        <a:rPr lang="en-US" altLang="zh-CN" sz="1200"/>
                        <a:t>50%</a:t>
                      </a:r>
                      <a:r>
                        <a:rPr lang="zh-CN" altLang="en-US" sz="1200"/>
                        <a:t>）、比赛表现（</a:t>
                      </a:r>
                      <a:r>
                        <a:rPr lang="en-US" altLang="zh-CN" sz="1200"/>
                        <a:t>20%</a:t>
                      </a:r>
                      <a:r>
                        <a:rPr lang="zh-CN" altLang="en-US" sz="1200"/>
                        <a:t>）、健康行为记录（</a:t>
                      </a:r>
                      <a:r>
                        <a:rPr lang="en-US" altLang="zh-CN" sz="1200"/>
                        <a:t>15%</a:t>
                      </a:r>
                      <a:r>
                        <a:rPr lang="zh-CN" altLang="en-US" sz="1200"/>
                        <a:t>）、小组互评（</a:t>
                      </a:r>
                      <a:r>
                        <a:rPr lang="en-US" altLang="zh-CN" sz="1200"/>
                        <a:t>10%</a:t>
                      </a:r>
                      <a:r>
                        <a:rPr lang="zh-CN" altLang="en-US" sz="1200"/>
                        <a:t>）、学生自评（</a:t>
                      </a:r>
                      <a:r>
                        <a:rPr lang="en-US" altLang="zh-CN" sz="1200"/>
                        <a:t>5%</a:t>
                      </a:r>
                      <a:r>
                        <a:rPr lang="zh-CN" altLang="en-US" sz="1200"/>
                        <a:t>），给出 </a:t>
                      </a:r>
                      <a:r>
                        <a:rPr lang="en-US" altLang="zh-CN" sz="1200"/>
                        <a:t>100 </a:t>
                      </a:r>
                      <a:r>
                        <a:rPr lang="zh-CN" altLang="en-US" sz="1200"/>
                        <a:t>分制评分及 </a:t>
                      </a:r>
                      <a:r>
                        <a:rPr lang="en-US" altLang="zh-CN" sz="1200"/>
                        <a:t>100 </a:t>
                      </a:r>
                      <a:r>
                        <a:rPr lang="zh-CN" altLang="en-US" sz="1200"/>
                        <a:t>字左右评语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60-79 </a:t>
                      </a:r>
                      <a:r>
                        <a:rPr lang="zh-CN" altLang="en-US" sz="1200"/>
                        <a:t>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90-100 </a:t>
                      </a:r>
                      <a:r>
                        <a:rPr lang="zh-CN" altLang="en-US" sz="1200"/>
                        <a:t>分</a:t>
                      </a:r>
                      <a:endParaRPr lang="zh-CN" altLang="en-US" sz="1200"/>
                    </a:p>
                  </a:txBody>
                  <a:tcPr marL="51117" marR="51117" marT="57467" marB="57467" anchor="t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1033780" y="2070735"/>
            <a:ext cx="3559810" cy="334200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55600" dist="381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18895" y="1856740"/>
            <a:ext cx="3164840" cy="3628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教师根据学生在课堂练习、比赛中的表现，结合技能测试成绩和提交的锻炼记录表，对学生进行综合评价。重点关注学生技能掌握的规范性、运动表现的合理性、健康行为的持续性、体育品德的体现度，形成书面评价报告，指出优点和需改进之处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ahLst/>
            <a:cxnLst/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5078095" y="1572895"/>
            <a:ext cx="6174105" cy="4806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学生自评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5078095" y="2019300"/>
            <a:ext cx="6444615" cy="17297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学生对照考核内容和要求，对自己在整个单元学习中的表现进行自我评价。填写《篮球学习自评表》，包括对技能掌握的满意度、运动中的努力程度、健康习惯的养成情况、团队合作中的贡献等，反思自身不足并提出改进计划。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5078095" y="4156075"/>
            <a:ext cx="6468110" cy="1812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以小组为单位，学生之间进行相互评价。在三对三比赛后，小组内成员围绕</a:t>
            </a:r>
            <a:r>
              <a:rPr kumimoji="1" lang="en-US" altLang="zh-CN"/>
              <a:t> “</a:t>
            </a:r>
            <a:r>
              <a:rPr kumimoji="1" lang="zh-CN" altLang="en-US"/>
              <a:t>技术运用合理性</a:t>
            </a:r>
            <a:r>
              <a:rPr kumimoji="1" lang="en-US" altLang="zh-CN"/>
              <a:t>”“</a:t>
            </a:r>
            <a:r>
              <a:rPr kumimoji="1" lang="zh-CN" altLang="en-US"/>
              <a:t>团队配合积极性</a:t>
            </a:r>
            <a:r>
              <a:rPr kumimoji="1" lang="en-US" altLang="zh-CN"/>
              <a:t>”“</a:t>
            </a:r>
            <a:r>
              <a:rPr kumimoji="1" lang="zh-CN" altLang="en-US"/>
              <a:t>规则遵守情况</a:t>
            </a:r>
            <a:r>
              <a:rPr kumimoji="1" lang="en-US" altLang="zh-CN"/>
              <a:t>” </a:t>
            </a:r>
            <a:r>
              <a:rPr kumimoji="1" lang="zh-CN" altLang="en-US"/>
              <a:t>等方面展开讨论，每人对其他成员进行打分（</a:t>
            </a:r>
            <a:r>
              <a:rPr kumimoji="1" lang="en-US" altLang="zh-CN"/>
              <a:t>1-5 </a:t>
            </a:r>
            <a:r>
              <a:rPr kumimoji="1" lang="zh-CN" altLang="en-US"/>
              <a:t>分）并说明理由，最后取平均值作为互评成绩，促进学生相互学习、共同进步。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5078284" y="3846683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学生互评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553210" y="1603375"/>
            <a:ext cx="2663825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教师评价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822118" y="421001"/>
            <a:ext cx="10696782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评价方式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3514" y="385001"/>
            <a:ext cx="540000" cy="540000"/>
          </a:xfrm>
          <a:prstGeom prst="ellipse">
            <a:avLst/>
          </a:prstGeom>
          <a:gradFill>
            <a:gsLst>
              <a:gs pos="500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19701" y="385001"/>
            <a:ext cx="540000" cy="540000"/>
          </a:xfrm>
          <a:prstGeom prst="ellipse">
            <a:avLst/>
          </a:prstGeom>
          <a:gradFill>
            <a:gsLst>
              <a:gs pos="50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39911" y="126880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39911" y="126880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2758467" y="1351541"/>
            <a:ext cx="47681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2758440" y="1851660"/>
            <a:ext cx="5468620" cy="106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篮球运动的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学练赛一体化</a:t>
            </a:r>
            <a:r>
              <a:rPr kumimoji="1" lang="en-US" altLang="zh-CN" sz="2000"/>
              <a:t>”—— </a:t>
            </a:r>
            <a:r>
              <a:rPr kumimoji="1" lang="zh-CN" altLang="en-US" sz="2000"/>
              <a:t>掌握核心技能，培养团队协作与终身体育意识</a:t>
            </a:r>
            <a:endParaRPr kumimoji="1" lang="zh-CN" altLang="en-US" sz="2000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flipH="1" flipV="1">
            <a:off x="7883981" y="128042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 flipH="1">
            <a:off x="780996" y="138379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60400" y="113030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1717902" y="192546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 rot="5400000">
            <a:off x="1969385" y="215831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flipH="1">
            <a:off x="2284756" y="2990144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flipH="1">
            <a:off x="7977929" y="2990144"/>
            <a:ext cx="1767500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2977268" y="3050045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适用年级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2583568" y="3550040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2000"/>
              <a:t>水平二（</a:t>
            </a:r>
            <a:r>
              <a:rPr kumimoji="1" lang="en-US" altLang="zh-CN" sz="2000"/>
              <a:t>3-4 </a:t>
            </a:r>
            <a:r>
              <a:rPr kumimoji="1" lang="zh-CN" altLang="en-US" sz="2000"/>
              <a:t>年级）</a:t>
            </a:r>
            <a:endParaRPr kumimoji="1" lang="zh-CN" altLang="en-US" sz="2000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 flipV="1">
            <a:off x="2340129" y="3001757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357526" y="3105127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8765436" y="2851635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8212252" y="3646796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 rot="16200000" flipH="1">
            <a:off x="8398966" y="3879652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4032023" y="471147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4032023" y="471147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6050579" y="4782636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6050579" y="5282631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18课时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 flipH="1" flipV="1">
            <a:off x="11176093" y="472309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 flipH="1">
            <a:off x="4073108" y="482646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3952512" y="457297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5010014" y="536813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 rot="5400000">
            <a:off x="5261497" y="560098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单元基本信息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25605" y="1380987"/>
            <a:ext cx="9928089" cy="4210326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23881" y="1487382"/>
            <a:ext cx="9731536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64505" y="1487382"/>
            <a:ext cx="9450288" cy="4935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内容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364505" y="2019000"/>
            <a:ext cx="9450288" cy="33516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从整体来看，本单元的教学目标基本达成，但各维度存在一定差异。在运动能力方面，多数学生能熟练掌握原地高运球、行进间直线运球等基本技能，</a:t>
            </a:r>
            <a:r>
              <a:rPr kumimoji="1" lang="en-US" altLang="zh-CN"/>
              <a:t>1 </a:t>
            </a:r>
            <a:r>
              <a:rPr kumimoji="1" lang="zh-CN" altLang="en-US"/>
              <a:t>分钟原地高运球合格率达</a:t>
            </a:r>
            <a:r>
              <a:rPr kumimoji="1" lang="en-US" altLang="zh-CN"/>
              <a:t> 85%</a:t>
            </a:r>
            <a:r>
              <a:rPr kumimoji="1" lang="zh-CN" altLang="en-US"/>
              <a:t>，行进间直线运球合格率为</a:t>
            </a:r>
            <a:r>
              <a:rPr kumimoji="1" lang="en-US" altLang="zh-CN"/>
              <a:t> 80%</a:t>
            </a:r>
            <a:r>
              <a:rPr kumimoji="1" lang="zh-CN" altLang="en-US"/>
              <a:t>，基本达到预期目标；然而，在</a:t>
            </a:r>
            <a:r>
              <a:rPr kumimoji="1" lang="en-US" altLang="zh-CN"/>
              <a:t> 3 </a:t>
            </a:r>
            <a:r>
              <a:rPr kumimoji="1" lang="zh-CN" altLang="en-US"/>
              <a:t>对</a:t>
            </a:r>
            <a:r>
              <a:rPr kumimoji="1" lang="en-US" altLang="zh-CN"/>
              <a:t> 3 </a:t>
            </a:r>
            <a:r>
              <a:rPr kumimoji="1" lang="zh-CN" altLang="en-US"/>
              <a:t>比赛中，技战术综合运用能力略显不足，仅有</a:t>
            </a:r>
            <a:r>
              <a:rPr kumimoji="1" lang="en-US" altLang="zh-CN"/>
              <a:t> 65% </a:t>
            </a:r>
            <a:r>
              <a:rPr kumimoji="1" lang="zh-CN" altLang="en-US"/>
              <a:t>的学生能较好地运用快攻和传切配合，主要原因是学生在动态场景中对战术时机的判断不够敏锐，后续需增加</a:t>
            </a:r>
            <a:r>
              <a:rPr kumimoji="1" lang="en-US" altLang="zh-CN"/>
              <a:t> “</a:t>
            </a:r>
            <a:r>
              <a:rPr kumimoji="1" lang="zh-CN" altLang="en-US"/>
              <a:t>学练赛</a:t>
            </a:r>
            <a:r>
              <a:rPr kumimoji="1" lang="en-US" altLang="zh-CN"/>
              <a:t>” </a:t>
            </a:r>
            <a:r>
              <a:rPr kumimoji="1" lang="zh-CN" altLang="en-US"/>
              <a:t>一体化的实战训练。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目标达成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8100000">
            <a:off x="1744880" y="2499271"/>
            <a:ext cx="1239673" cy="1239360"/>
          </a:xfrm>
          <a:prstGeom prst="teardrop">
            <a:avLst/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>
            <a:off x="1890159" y="2281280"/>
            <a:ext cx="949115" cy="948778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ahLst/>
            <a:cxnLst/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310620" y="2204380"/>
            <a:ext cx="720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内容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3310890" y="3086100"/>
            <a:ext cx="8225790" cy="2990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18 </a:t>
            </a:r>
            <a:r>
              <a:rPr kumimoji="1" lang="zh-CN" altLang="en-US"/>
              <a:t>课时的整体安排符合技能进阶规律，但部分课时存在调整空间。基础技能课时（第</a:t>
            </a:r>
            <a:r>
              <a:rPr kumimoji="1" lang="en-US" altLang="zh-CN"/>
              <a:t> 2</a:t>
            </a:r>
            <a:r>
              <a:rPr kumimoji="1" lang="zh-CN" altLang="en-US"/>
              <a:t>、</a:t>
            </a:r>
            <a:r>
              <a:rPr kumimoji="1" lang="en-US" altLang="zh-CN"/>
              <a:t>3</a:t>
            </a:r>
            <a:r>
              <a:rPr kumimoji="1" lang="zh-CN" altLang="en-US"/>
              <a:t>、</a:t>
            </a:r>
            <a:r>
              <a:rPr kumimoji="1" lang="en-US" altLang="zh-CN"/>
              <a:t>5</a:t>
            </a:r>
            <a:r>
              <a:rPr kumimoji="1" lang="zh-CN" altLang="en-US"/>
              <a:t>、</a:t>
            </a:r>
            <a:r>
              <a:rPr kumimoji="1" lang="en-US" altLang="zh-CN"/>
              <a:t>10</a:t>
            </a:r>
            <a:r>
              <a:rPr kumimoji="1" lang="zh-CN" altLang="en-US"/>
              <a:t>、</a:t>
            </a:r>
            <a:r>
              <a:rPr kumimoji="1" lang="en-US" altLang="zh-CN"/>
              <a:t>11 </a:t>
            </a:r>
            <a:r>
              <a:rPr kumimoji="1" lang="zh-CN" altLang="en-US"/>
              <a:t>课时）中，原地双手胸前传接球（第</a:t>
            </a:r>
            <a:r>
              <a:rPr kumimoji="1" lang="en-US" altLang="zh-CN"/>
              <a:t> 5 </a:t>
            </a:r>
            <a:r>
              <a:rPr kumimoji="1" lang="zh-CN" altLang="en-US"/>
              <a:t>课时）的教学效果较好，</a:t>
            </a:r>
            <a:r>
              <a:rPr kumimoji="1" lang="en-US" altLang="zh-CN"/>
              <a:t>1 </a:t>
            </a:r>
            <a:r>
              <a:rPr kumimoji="1" lang="zh-CN" altLang="en-US"/>
              <a:t>课时足以让学生掌握基本动作；而行进间单手高手投篮（第</a:t>
            </a:r>
            <a:r>
              <a:rPr kumimoji="1" lang="en-US" altLang="zh-CN"/>
              <a:t> 10 </a:t>
            </a:r>
            <a:r>
              <a:rPr kumimoji="1" lang="zh-CN" altLang="en-US"/>
              <a:t>课时）难度较大，</a:t>
            </a:r>
            <a:r>
              <a:rPr kumimoji="1" lang="en-US" altLang="zh-CN"/>
              <a:t>1 </a:t>
            </a:r>
            <a:r>
              <a:rPr kumimoji="1" lang="zh-CN" altLang="en-US"/>
              <a:t>课时内约</a:t>
            </a:r>
            <a:r>
              <a:rPr kumimoji="1" lang="en-US" altLang="zh-CN"/>
              <a:t> 30% </a:t>
            </a:r>
            <a:r>
              <a:rPr kumimoji="1" lang="zh-CN" altLang="en-US"/>
              <a:t>的学生未能熟练掌握，建议增加</a:t>
            </a:r>
            <a:r>
              <a:rPr kumimoji="1" lang="en-US" altLang="zh-CN"/>
              <a:t> 1 </a:t>
            </a:r>
            <a:r>
              <a:rPr kumimoji="1" lang="zh-CN" altLang="en-US"/>
              <a:t>课时进行巩固，可将体能课时（第</a:t>
            </a:r>
            <a:r>
              <a:rPr kumimoji="1" lang="en-US" altLang="zh-CN"/>
              <a:t> 14 </a:t>
            </a:r>
            <a:r>
              <a:rPr kumimoji="1" lang="zh-CN" altLang="en-US"/>
              <a:t>课时）中的部分内容拆分融入，保证技能学习的连贯性。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127038" y="2862995"/>
            <a:ext cx="475356" cy="542874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课时安排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21194" y="1250924"/>
            <a:ext cx="1370417" cy="1370417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53422" y="2472550"/>
            <a:ext cx="6849849" cy="6849849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326005" y="1936115"/>
            <a:ext cx="7527925" cy="4669790"/>
          </a:xfrm>
          <a:prstGeom prst="roundRect">
            <a:avLst>
              <a:gd name="adj" fmla="val 1091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93240" y="1813560"/>
            <a:ext cx="8760460" cy="4560570"/>
          </a:xfrm>
          <a:prstGeom prst="roundRect">
            <a:avLst>
              <a:gd name="adj" fmla="val 1091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144474" y="2029819"/>
            <a:ext cx="177421" cy="177421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857405" y="2029819"/>
            <a:ext cx="177421" cy="177421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144474" y="1463542"/>
            <a:ext cx="190121" cy="659246"/>
          </a:xfrm>
          <a:prstGeom prst="arc">
            <a:avLst>
              <a:gd name="adj1" fmla="val 10310448"/>
              <a:gd name="adj2" fmla="val 6090222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846771" y="1463542"/>
            <a:ext cx="190121" cy="659246"/>
          </a:xfrm>
          <a:prstGeom prst="arc">
            <a:avLst>
              <a:gd name="adj1" fmla="val 10310448"/>
              <a:gd name="adj2" fmla="val 6090222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176145" y="3121660"/>
            <a:ext cx="8084185" cy="461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本单元采用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分组合作</a:t>
            </a:r>
            <a:r>
              <a:rPr kumimoji="1" lang="en-US" altLang="zh-CN" sz="1600"/>
              <a:t> + </a:t>
            </a:r>
            <a:r>
              <a:rPr kumimoji="1" lang="zh-CN" altLang="en-US" sz="1600"/>
              <a:t>区别对待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的教学组织形式，整体运行顺畅。在技能练习中，</a:t>
            </a:r>
            <a:r>
              <a:rPr kumimoji="1" lang="en-US" altLang="zh-CN" sz="1600"/>
              <a:t>4-5 </a:t>
            </a:r>
            <a:r>
              <a:rPr kumimoji="1" lang="zh-CN" altLang="en-US" sz="1600"/>
              <a:t>人小组的设置让学生能相互观察、纠正动作，合作学习氛围浓厚；针对技能水平差异，为基础薄弱的学生配备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小导师</a:t>
            </a:r>
            <a:r>
              <a:rPr kumimoji="1" lang="en-US" altLang="zh-CN" sz="1600"/>
              <a:t>”</a:t>
            </a:r>
            <a:r>
              <a:rPr kumimoji="1" lang="zh-CN" altLang="en-US" sz="1600"/>
              <a:t>，并降低练习难度（如缩短传接球距离），有效提升了整体合格率。</a:t>
            </a:r>
            <a:r>
              <a:rPr kumimoji="1" lang="en-US" altLang="zh-CN" sz="1600"/>
              <a:t>​</a:t>
            </a:r>
            <a:endParaRPr kumimoji="1" lang="en-US" altLang="zh-CN" sz="1600"/>
          </a:p>
          <a:p>
            <a:pPr algn="l">
              <a:lnSpc>
                <a:spcPct val="150000"/>
              </a:lnSpc>
            </a:pPr>
            <a:r>
              <a:rPr kumimoji="1" lang="zh-CN" altLang="en-US" sz="1600"/>
              <a:t>但在比赛组织中，存在场地分配和时间把控的问题。</a:t>
            </a:r>
            <a:r>
              <a:rPr kumimoji="1" lang="en-US" altLang="zh-CN" sz="1600"/>
              <a:t>3 </a:t>
            </a:r>
            <a:r>
              <a:rPr kumimoji="1" lang="zh-CN" altLang="en-US" sz="1600"/>
              <a:t>对</a:t>
            </a:r>
            <a:r>
              <a:rPr kumimoji="1" lang="en-US" altLang="zh-CN" sz="1600"/>
              <a:t> 3 </a:t>
            </a:r>
            <a:r>
              <a:rPr kumimoji="1" lang="zh-CN" altLang="en-US" sz="1600"/>
              <a:t>半场比赛时，由于场地有限，部分小组等待时间较长，运动密度不足；小赛季决赛阶段，因学生情绪高涨，部分场次出现超时情况，影响了后续教学环节。此外，安全监督在激烈比赛中存在漏洞，有</a:t>
            </a:r>
            <a:r>
              <a:rPr kumimoji="1" lang="en-US" altLang="zh-CN" sz="1600"/>
              <a:t> 2 </a:t>
            </a:r>
            <a:r>
              <a:rPr kumimoji="1" lang="zh-CN" altLang="en-US" sz="1600"/>
              <a:t>起轻微碰撞事件，需在今后加强赛前安全强调，并安排专人负责场地巡查。</a:t>
            </a:r>
            <a:r>
              <a:rPr kumimoji="1" lang="en-US" altLang="zh-CN" sz="1600"/>
              <a:t>​</a:t>
            </a:r>
            <a:endParaRPr kumimoji="1" lang="en-US" altLang="zh-CN" sz="1600"/>
          </a:p>
          <a:p>
            <a:pPr algn="l">
              <a:lnSpc>
                <a:spcPct val="150000"/>
              </a:lnSpc>
            </a:pPr>
            <a:endParaRPr kumimoji="1" lang="zh-CN" altLang="en-US" sz="1600"/>
          </a:p>
        </p:txBody>
      </p:sp>
      <p:sp>
        <p:nvSpPr>
          <p:cNvPr id="12" name="标题 1"/>
          <p:cNvSpPr txBox="1"/>
          <p:nvPr/>
        </p:nvSpPr>
        <p:spPr>
          <a:xfrm>
            <a:off x="3602074" y="2122788"/>
            <a:ext cx="4975152" cy="814045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780136" y="2203431"/>
            <a:ext cx="4619028" cy="652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内容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8325" y="1278255"/>
            <a:ext cx="10733405" cy="48450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主要经验：</a:t>
            </a:r>
            <a:r>
              <a:rPr kumimoji="1" lang="zh-CN" altLang="en-US"/>
              <a:t>采用</a:t>
            </a:r>
            <a:r>
              <a:rPr kumimoji="1" lang="en-US" altLang="zh-CN"/>
              <a:t> “</a:t>
            </a:r>
            <a:r>
              <a:rPr kumimoji="1" lang="zh-CN" altLang="en-US"/>
              <a:t>情境化教学</a:t>
            </a:r>
            <a:r>
              <a:rPr kumimoji="1" lang="en-US" altLang="zh-CN"/>
              <a:t>” </a:t>
            </a:r>
            <a:r>
              <a:rPr kumimoji="1" lang="zh-CN" altLang="en-US"/>
              <a:t>激发兴趣：如将运球练习设计为</a:t>
            </a:r>
            <a:r>
              <a:rPr kumimoji="1" lang="en-US" altLang="zh-CN"/>
              <a:t> “</a:t>
            </a:r>
            <a:r>
              <a:rPr kumimoji="1" lang="zh-CN" altLang="en-US"/>
              <a:t>穿越森林（绕标志桶）</a:t>
            </a:r>
            <a:r>
              <a:rPr kumimoji="1" lang="en-US" altLang="zh-CN"/>
              <a:t>” </a:t>
            </a:r>
            <a:r>
              <a:rPr kumimoji="1" lang="zh-CN" altLang="en-US"/>
              <a:t>游戏，将战术配合命名为</a:t>
            </a:r>
            <a:r>
              <a:rPr kumimoji="1" lang="en-US" altLang="zh-CN"/>
              <a:t> “</a:t>
            </a:r>
            <a:r>
              <a:rPr kumimoji="1" lang="zh-CN" altLang="en-US"/>
              <a:t>闪电快攻</a:t>
            </a:r>
            <a:r>
              <a:rPr kumimoji="1" lang="en-US" altLang="zh-CN"/>
              <a:t>”</a:t>
            </a:r>
            <a:r>
              <a:rPr kumimoji="1" lang="zh-CN" altLang="en-US"/>
              <a:t>，有效提升了学生的参与度，课堂专注时长延长至</a:t>
            </a:r>
            <a:r>
              <a:rPr kumimoji="1" lang="en-US" altLang="zh-CN"/>
              <a:t> 25 </a:t>
            </a:r>
            <a:r>
              <a:rPr kumimoji="1" lang="zh-CN" altLang="en-US"/>
              <a:t>分钟以上。</a:t>
            </a: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30000"/>
              </a:lnSpc>
            </a:pPr>
            <a:r>
              <a:rPr kumimoji="1" lang="en-US" altLang="zh-CN"/>
              <a:t>“</a:t>
            </a:r>
            <a:r>
              <a:rPr kumimoji="1" lang="zh-CN" altLang="en-US"/>
              <a:t>评价即时化</a:t>
            </a:r>
            <a:r>
              <a:rPr kumimoji="1" lang="en-US" altLang="zh-CN"/>
              <a:t>” </a:t>
            </a:r>
            <a:r>
              <a:rPr kumimoji="1" lang="zh-CN" altLang="en-US"/>
              <a:t>促进进步：在技能练习中，教师通过</a:t>
            </a:r>
            <a:r>
              <a:rPr kumimoji="1" lang="en-US" altLang="zh-CN"/>
              <a:t> “</a:t>
            </a:r>
            <a:r>
              <a:rPr kumimoji="1" lang="zh-CN" altLang="en-US"/>
              <a:t>手势点赞</a:t>
            </a:r>
            <a:r>
              <a:rPr kumimoji="1" lang="en-US" altLang="zh-CN"/>
              <a:t>”“</a:t>
            </a:r>
            <a:r>
              <a:rPr kumimoji="1" lang="zh-CN" altLang="en-US"/>
              <a:t>口头点评</a:t>
            </a:r>
            <a:r>
              <a:rPr kumimoji="1" lang="en-US" altLang="zh-CN"/>
              <a:t>” </a:t>
            </a:r>
            <a:r>
              <a:rPr kumimoji="1" lang="zh-CN" altLang="en-US"/>
              <a:t>及时反馈，小组互评采用</a:t>
            </a:r>
            <a:r>
              <a:rPr kumimoji="1" lang="en-US" altLang="zh-CN"/>
              <a:t> “</a:t>
            </a:r>
            <a:r>
              <a:rPr kumimoji="1" lang="zh-CN" altLang="en-US"/>
              <a:t>即时贴留言</a:t>
            </a:r>
            <a:r>
              <a:rPr kumimoji="1" lang="en-US" altLang="zh-CN"/>
              <a:t>” </a:t>
            </a:r>
            <a:r>
              <a:rPr kumimoji="1" lang="zh-CN" altLang="en-US"/>
              <a:t>形式，让学生快速了解自身优缺点，进步明显。</a:t>
            </a:r>
            <a:r>
              <a:rPr kumimoji="1" lang="en-US" altLang="zh-CN"/>
              <a:t>​</a:t>
            </a:r>
            <a:endParaRPr kumimoji="1" lang="en-US" altLang="zh-CN"/>
          </a:p>
          <a:p>
            <a:pPr algn="l">
              <a:lnSpc>
                <a:spcPct val="130000"/>
              </a:lnSpc>
            </a:pPr>
            <a:r>
              <a:rPr kumimoji="1" lang="zh-CN" altLang="en-US"/>
              <a:t>家校协同强化效果：通过</a:t>
            </a:r>
            <a:r>
              <a:rPr kumimoji="1" lang="en-US" altLang="zh-CN"/>
              <a:t> “</a:t>
            </a:r>
            <a:r>
              <a:rPr kumimoji="1" lang="zh-CN" altLang="en-US"/>
              <a:t>运动日志</a:t>
            </a:r>
            <a:r>
              <a:rPr kumimoji="1" lang="en-US" altLang="zh-CN"/>
              <a:t>” </a:t>
            </a:r>
            <a:r>
              <a:rPr kumimoji="1" lang="zh-CN" altLang="en-US"/>
              <a:t>和家长群反馈，家长对学生的课后练习监督力度增强，约</a:t>
            </a:r>
            <a:r>
              <a:rPr kumimoji="1" lang="en-US" altLang="zh-CN"/>
              <a:t> 75% </a:t>
            </a:r>
            <a:r>
              <a:rPr kumimoji="1" lang="zh-CN" altLang="en-US"/>
              <a:t>的学生能完成每日篮球作业，技能熟练度提升速度加快。</a:t>
            </a:r>
            <a:endParaRPr kumimoji="1" lang="zh-CN" altLang="en-US"/>
          </a:p>
          <a:p>
            <a:pPr algn="l">
              <a:lnSpc>
                <a:spcPct val="130000"/>
              </a:lnSpc>
            </a:pPr>
            <a:endParaRPr kumimoji="1" lang="zh-CN" altLang="en-US" b="1">
              <a:solidFill>
                <a:schemeClr val="accent1"/>
              </a:soli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b="1">
                <a:solidFill>
                  <a:schemeClr val="accent1"/>
                </a:solidFill>
              </a:rPr>
              <a:t>改进方向：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采用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情境化教学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激发兴趣：如将运球练习设计为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穿越森林（绕标志桶）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游戏，将战术配合命名为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闪电快攻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，有效提升了学生的参与度，课堂专注时长延长至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25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分钟以上。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​</a:t>
            </a:r>
            <a:endParaRPr kumimoji="1" lang="en-US" altLang="zh-CN">
              <a:gradFill>
                <a:gsLst>
                  <a:gs pos="50410">
                    <a:srgbClr val="1F1F1F"/>
                  </a:gs>
                  <a:gs pos="0">
                    <a:srgbClr val="020202"/>
                  </a:gs>
                  <a:gs pos="100000">
                    <a:srgbClr val="424242"/>
                  </a:gs>
                </a:gsLst>
                <a:lin ang="5400000" scaled="1"/>
              </a:gradFill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评价即时化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促进进步：在技能练习中，教师通过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手势点赞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口头点评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及时反馈，小组互评采用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即时贴留言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形式，让学生快速了解自身优缺点，进步明显。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​</a:t>
            </a:r>
            <a:endParaRPr kumimoji="1" lang="en-US" altLang="zh-CN">
              <a:gradFill>
                <a:gsLst>
                  <a:gs pos="50410">
                    <a:srgbClr val="1F1F1F"/>
                  </a:gs>
                  <a:gs pos="0">
                    <a:srgbClr val="020202"/>
                  </a:gs>
                  <a:gs pos="100000">
                    <a:srgbClr val="424242"/>
                  </a:gs>
                </a:gsLst>
                <a:lin ang="5400000" scaled="1"/>
              </a:gra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家校协同强化效果：通过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“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运动日志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”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和家长群反馈，家长对学生的课后练习监督力度增强，约</a:t>
            </a:r>
            <a:r>
              <a:rPr kumimoji="1" lang="en-US" altLang="zh-CN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 75% </a:t>
            </a:r>
            <a:r>
              <a:rPr kumimoji="1" lang="zh-CN" altLang="en-US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</a:rPr>
              <a:t>的学生能完成每日篮球作业，技能熟练度提升速度加快。</a:t>
            </a:r>
            <a:endParaRPr kumimoji="1" lang="zh-CN" altLang="en-US">
              <a:gradFill>
                <a:gsLst>
                  <a:gs pos="50410">
                    <a:srgbClr val="1F1F1F"/>
                  </a:gs>
                  <a:gs pos="0">
                    <a:srgbClr val="020202"/>
                  </a:gs>
                  <a:gs pos="100000">
                    <a:srgbClr val="424242"/>
                  </a:gs>
                </a:gsLst>
                <a:lin ang="5400000" scaled="1"/>
              </a:gradFill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主要经验与改进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883720" y="4623925"/>
            <a:ext cx="3657600" cy="36576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4589091">
            <a:off x="10012090" y="-478570"/>
            <a:ext cx="2671277" cy="26712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826493" y="1424671"/>
            <a:ext cx="7839740" cy="1295001"/>
          </a:xfrm>
          <a:custGeom>
            <a:avLst/>
            <a:gdLst>
              <a:gd name="connsiteX0" fmla="*/ 0 w 9855199"/>
              <a:gd name="connsiteY0" fmla="*/ 0 h 1370250"/>
              <a:gd name="connsiteX1" fmla="*/ 9855199 w 9855199"/>
              <a:gd name="connsiteY1" fmla="*/ 0 h 1370250"/>
              <a:gd name="connsiteX2" fmla="*/ 9855199 w 9855199"/>
              <a:gd name="connsiteY2" fmla="*/ 1370250 h 1370250"/>
              <a:gd name="connsiteX3" fmla="*/ 0 w 9855199"/>
              <a:gd name="connsiteY3" fmla="*/ 1370250 h 1370250"/>
              <a:gd name="connsiteX4" fmla="*/ 0 w 9855199"/>
              <a:gd name="connsiteY4" fmla="*/ 0 h 1370250"/>
            </a:gdLst>
            <a:ahLst/>
            <a:cxnLst/>
            <a:rect l="l" t="t" r="r" b="b"/>
            <a:pathLst>
              <a:path w="9855199" h="1370250">
                <a:moveTo>
                  <a:pt x="0" y="0"/>
                </a:moveTo>
                <a:lnTo>
                  <a:pt x="9855199" y="0"/>
                </a:lnTo>
                <a:lnTo>
                  <a:pt x="9855199" y="1370250"/>
                </a:lnTo>
                <a:lnTo>
                  <a:pt x="0" y="137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1000"/>
            </a:schemeClr>
          </a:solidFill>
          <a:ln w="12700" cap="sq">
            <a:noFill/>
            <a:miter/>
          </a:ln>
          <a:effectLst/>
        </p:spPr>
        <p:txBody>
          <a:bodyPr vert="horz" wrap="square" lIns="360045" tIns="45720" rIns="72009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3433530" y="1423901"/>
            <a:ext cx="5239066" cy="1445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 flipH="1">
            <a:off x="3978278" y="1053218"/>
            <a:ext cx="336277" cy="3786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248929" y="1053218"/>
            <a:ext cx="3054507" cy="705390"/>
          </a:xfrm>
          <a:custGeom>
            <a:avLst/>
            <a:gdLst>
              <a:gd name="connsiteX0" fmla="*/ 0 w 8196"/>
              <a:gd name="connsiteY0" fmla="*/ 0 h 875"/>
              <a:gd name="connsiteX1" fmla="*/ 8196 w 8196"/>
              <a:gd name="connsiteY1" fmla="*/ 0 h 875"/>
              <a:gd name="connsiteX2" fmla="*/ 7593 w 8196"/>
              <a:gd name="connsiteY2" fmla="*/ 875 h 875"/>
              <a:gd name="connsiteX3" fmla="*/ 0 w 8196"/>
              <a:gd name="connsiteY3" fmla="*/ 875 h 875"/>
              <a:gd name="connsiteX4" fmla="*/ 0 w 8196"/>
              <a:gd name="connsiteY4" fmla="*/ 0 h 875"/>
            </a:gdLst>
            <a:ahLst/>
            <a:cxnLst/>
            <a:rect l="l" t="t" r="r" b="b"/>
            <a:pathLst>
              <a:path w="8196" h="875">
                <a:moveTo>
                  <a:pt x="0" y="0"/>
                </a:moveTo>
                <a:lnTo>
                  <a:pt x="8196" y="0"/>
                </a:lnTo>
                <a:lnTo>
                  <a:pt x="7593" y="875"/>
                </a:lnTo>
                <a:lnTo>
                  <a:pt x="0" y="8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8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27000" dist="127000" dir="2700000" algn="tl" rotWithShape="0">
              <a:srgbClr val="68B7D3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812117" y="1030566"/>
            <a:ext cx="708338" cy="7280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8000">
                <a:schemeClr val="accent1">
                  <a:lumMod val="75000"/>
                </a:schemeClr>
              </a:gs>
            </a:gsLst>
            <a:lin ang="2700000" scaled="0"/>
          </a:gradFill>
          <a:ln w="25400" cap="sq">
            <a:solidFill>
              <a:schemeClr val="bg1"/>
            </a:solidFill>
            <a:miter/>
          </a:ln>
          <a:effectLst>
            <a:outerShdw blurRad="127000" dist="127000" dir="2700000" algn="tl" rotWithShape="0">
              <a:srgbClr val="68B7D3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821579" y="1240699"/>
            <a:ext cx="68941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1055370" y="1917065"/>
            <a:ext cx="10426065" cy="460819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/>
              <a:t>周一：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分钟），和邻居同学</a:t>
            </a:r>
            <a:r>
              <a:rPr kumimoji="1" lang="en-US" altLang="zh-CN" sz="2000"/>
              <a:t> 2 </a:t>
            </a:r>
            <a:r>
              <a:rPr kumimoji="1" lang="zh-CN" altLang="en-US" sz="2000"/>
              <a:t>人一组，模拟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掩护配合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，练习</a:t>
            </a:r>
            <a:r>
              <a:rPr kumimoji="1" lang="en-US" altLang="zh-CN" sz="2000"/>
              <a:t> 5 </a:t>
            </a:r>
            <a:r>
              <a:rPr kumimoji="1" lang="zh-CN" altLang="en-US" sz="2000"/>
              <a:t>组；放松</a:t>
            </a:r>
            <a:r>
              <a:rPr kumimoji="1" lang="en-US" altLang="zh-CN" sz="2000"/>
              <a:t>     </a:t>
            </a:r>
            <a:r>
              <a:rPr kumimoji="1" lang="zh-CN" altLang="en-US" sz="2000"/>
              <a:t>拉伸（</a:t>
            </a:r>
            <a:r>
              <a:rPr kumimoji="1" lang="en-US" altLang="zh-CN" sz="2000"/>
              <a:t>5 </a:t>
            </a:r>
            <a:r>
              <a:rPr kumimoji="1" lang="zh-CN" altLang="en-US" sz="2000"/>
              <a:t>分钟）。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 b="1"/>
              <a:t>周二：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分钟）；</a:t>
            </a:r>
            <a:r>
              <a:rPr kumimoji="1" lang="en-US" altLang="zh-CN" sz="2000"/>
              <a:t>“</a:t>
            </a:r>
            <a:r>
              <a:rPr kumimoji="1" lang="zh-CN" altLang="en-US" sz="2000"/>
              <a:t>体能闯关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10 </a:t>
            </a:r>
            <a:r>
              <a:rPr kumimoji="1" lang="zh-CN" altLang="en-US" sz="2000"/>
              <a:t>分钟），完成</a:t>
            </a:r>
            <a:r>
              <a:rPr kumimoji="1" lang="en-US" altLang="zh-CN" sz="2000"/>
              <a:t> 1 </a:t>
            </a:r>
            <a:r>
              <a:rPr kumimoji="1" lang="zh-CN" altLang="en-US" sz="2000"/>
              <a:t>组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跳绳</a:t>
            </a:r>
            <a:r>
              <a:rPr kumimoji="1" lang="en-US" altLang="zh-CN" sz="2000"/>
              <a:t> 30 </a:t>
            </a:r>
            <a:r>
              <a:rPr kumimoji="1" lang="zh-CN" altLang="en-US" sz="2000"/>
              <a:t>秒</a:t>
            </a:r>
            <a:r>
              <a:rPr kumimoji="1" lang="en-US" altLang="en-US" sz="2000"/>
              <a:t>→</a:t>
            </a:r>
            <a:r>
              <a:rPr kumimoji="1" lang="zh-CN" altLang="en-US" sz="2000"/>
              <a:t>蛙跳</a:t>
            </a:r>
            <a:r>
              <a:rPr kumimoji="1" lang="en-US" altLang="zh-CN" sz="2000"/>
              <a:t> 5 </a:t>
            </a:r>
            <a:r>
              <a:rPr kumimoji="1" lang="zh-CN" altLang="en-US" sz="2000"/>
              <a:t>次</a:t>
            </a:r>
            <a:r>
              <a:rPr kumimoji="1" lang="en-US" altLang="en-US" sz="2000"/>
              <a:t>→</a:t>
            </a:r>
            <a:r>
              <a:rPr kumimoji="1" lang="zh-CN" altLang="en-US" sz="2000"/>
              <a:t>折返跑（</a:t>
            </a:r>
            <a:r>
              <a:rPr kumimoji="1" lang="en-US" altLang="zh-CN" sz="2000"/>
              <a:t>10 </a:t>
            </a:r>
            <a:r>
              <a:rPr kumimoji="1" lang="zh-CN" altLang="en-US" sz="2000"/>
              <a:t>米）</a:t>
            </a:r>
            <a:r>
              <a:rPr kumimoji="1" lang="en-US" altLang="zh-CN" sz="2000"/>
              <a:t>3 </a:t>
            </a:r>
            <a:r>
              <a:rPr kumimoji="1" lang="zh-CN" altLang="en-US" sz="2000"/>
              <a:t>次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；放松拉伸（</a:t>
            </a:r>
            <a:r>
              <a:rPr kumimoji="1" lang="en-US" altLang="zh-CN" sz="2000"/>
              <a:t>5 </a:t>
            </a:r>
            <a:r>
              <a:rPr kumimoji="1" lang="zh-CN" altLang="en-US" sz="2000"/>
              <a:t>分钟）。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 b="1"/>
              <a:t>周三：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分钟），尝试调整掩护位置；</a:t>
            </a:r>
            <a:r>
              <a:rPr kumimoji="1" lang="en-US" altLang="zh-CN" sz="2000"/>
              <a:t>“</a:t>
            </a:r>
            <a:r>
              <a:rPr kumimoji="1" lang="zh-CN" altLang="en-US" sz="2000"/>
              <a:t>体能闯关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10 </a:t>
            </a:r>
            <a:r>
              <a:rPr kumimoji="1" lang="zh-CN" altLang="en-US" sz="2000"/>
              <a:t>分钟），完成</a:t>
            </a:r>
            <a:r>
              <a:rPr kumimoji="1" lang="en-US" altLang="zh-CN" sz="2000"/>
              <a:t> 2 </a:t>
            </a:r>
            <a:r>
              <a:rPr kumimoji="1" lang="zh-CN" altLang="en-US" sz="2000"/>
              <a:t>组；放松拉伸（</a:t>
            </a:r>
            <a:r>
              <a:rPr kumimoji="1" lang="en-US" altLang="zh-CN" sz="2000"/>
              <a:t>5 </a:t>
            </a:r>
            <a:r>
              <a:rPr kumimoji="1" lang="zh-CN" altLang="en-US" sz="2000"/>
              <a:t>分钟）。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 b="1"/>
              <a:t>周四：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10 </a:t>
            </a:r>
            <a:r>
              <a:rPr kumimoji="1" lang="zh-CN" altLang="en-US" sz="2000"/>
              <a:t>分钟）；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比赛复盘日记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5 </a:t>
            </a:r>
            <a:r>
              <a:rPr kumimoji="1" lang="zh-CN" altLang="en-US" sz="2000"/>
              <a:t>分钟），写下今天课堂</a:t>
            </a:r>
            <a:r>
              <a:rPr kumimoji="1" lang="en-US" altLang="zh-CN" sz="2000"/>
              <a:t> 3 </a:t>
            </a:r>
            <a:r>
              <a:rPr kumimoji="1" lang="zh-CN" altLang="en-US" sz="2000"/>
              <a:t>对</a:t>
            </a:r>
            <a:r>
              <a:rPr kumimoji="1" lang="en-US" altLang="zh-CN" sz="2000"/>
              <a:t> 3 </a:t>
            </a:r>
            <a:r>
              <a:rPr kumimoji="1" lang="zh-CN" altLang="en-US" sz="2000"/>
              <a:t>比赛中一次成功配合；</a:t>
            </a:r>
            <a:r>
              <a:rPr kumimoji="1" lang="en-US" altLang="zh-CN" sz="2000"/>
              <a:t>“</a:t>
            </a:r>
            <a:r>
              <a:rPr kumimoji="1" lang="zh-CN" altLang="en-US" sz="2000"/>
              <a:t>体能闯关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10 </a:t>
            </a:r>
            <a:r>
              <a:rPr kumimoji="1" lang="zh-CN" altLang="en-US" sz="2000"/>
              <a:t>分钟）；放松拉伸（</a:t>
            </a:r>
            <a:r>
              <a:rPr kumimoji="1" lang="en-US" altLang="zh-CN" sz="2000"/>
              <a:t>5 </a:t>
            </a:r>
            <a:r>
              <a:rPr kumimoji="1" lang="zh-CN" altLang="en-US" sz="2000"/>
              <a:t>分钟）。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 b="1"/>
              <a:t>周五：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分钟）；复习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体能闯关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10 </a:t>
            </a:r>
            <a:r>
              <a:rPr kumimoji="1" lang="zh-CN" altLang="en-US" sz="2000"/>
              <a:t>分钟）；放松拉伸（</a:t>
            </a:r>
            <a:r>
              <a:rPr kumimoji="1" lang="en-US" altLang="zh-CN" sz="2000"/>
              <a:t>5 </a:t>
            </a:r>
            <a:r>
              <a:rPr kumimoji="1" lang="zh-CN" altLang="en-US" sz="2000"/>
              <a:t>分钟）。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周末</a:t>
            </a:r>
            <a:endParaRPr kumimoji="1" lang="zh-CN" altLang="en-US" sz="2000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1656440" y="1126060"/>
            <a:ext cx="2239485" cy="55970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基础巩固类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9"/>
            </p:custDataLst>
          </p:nvPr>
        </p:nvSpPr>
        <p:spPr>
          <a:xfrm>
            <a:off x="3473489" y="4985220"/>
            <a:ext cx="7839740" cy="1295001"/>
          </a:xfrm>
          <a:custGeom>
            <a:avLst/>
            <a:gdLst>
              <a:gd name="connsiteX0" fmla="*/ 0 w 9855199"/>
              <a:gd name="connsiteY0" fmla="*/ 0 h 1370250"/>
              <a:gd name="connsiteX1" fmla="*/ 9855199 w 9855199"/>
              <a:gd name="connsiteY1" fmla="*/ 0 h 1370250"/>
              <a:gd name="connsiteX2" fmla="*/ 9855199 w 9855199"/>
              <a:gd name="connsiteY2" fmla="*/ 1370250 h 1370250"/>
              <a:gd name="connsiteX3" fmla="*/ 0 w 9855199"/>
              <a:gd name="connsiteY3" fmla="*/ 1370250 h 1370250"/>
              <a:gd name="connsiteX4" fmla="*/ 0 w 9855199"/>
              <a:gd name="connsiteY4" fmla="*/ 0 h 1370250"/>
            </a:gdLst>
            <a:ahLst/>
            <a:cxnLst/>
            <a:rect l="l" t="t" r="r" b="b"/>
            <a:pathLst>
              <a:path w="9855199" h="1370250">
                <a:moveTo>
                  <a:pt x="0" y="0"/>
                </a:moveTo>
                <a:lnTo>
                  <a:pt x="9855199" y="0"/>
                </a:lnTo>
                <a:lnTo>
                  <a:pt x="9855199" y="1370250"/>
                </a:lnTo>
                <a:lnTo>
                  <a:pt x="0" y="137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1000"/>
            </a:schemeClr>
          </a:solidFill>
          <a:ln w="12700" cap="sq">
            <a:noFill/>
            <a:miter/>
          </a:ln>
          <a:effectLst/>
        </p:spPr>
        <p:txBody>
          <a:bodyPr vert="horz" wrap="square" lIns="360045" tIns="45720" rIns="72009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22118" y="421001"/>
            <a:ext cx="10696782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周一至周五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273514" y="385001"/>
            <a:ext cx="540000" cy="540000"/>
          </a:xfrm>
          <a:prstGeom prst="ellipse">
            <a:avLst/>
          </a:prstGeom>
          <a:gradFill>
            <a:gsLst>
              <a:gs pos="500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19701" y="385001"/>
            <a:ext cx="540000" cy="540000"/>
          </a:xfrm>
          <a:prstGeom prst="ellipse">
            <a:avLst/>
          </a:prstGeom>
          <a:gradFill>
            <a:gsLst>
              <a:gs pos="50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883720" y="4623925"/>
            <a:ext cx="3657600" cy="36576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4589091">
            <a:off x="10012090" y="-478570"/>
            <a:ext cx="2671277" cy="26712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826493" y="1424671"/>
            <a:ext cx="7839740" cy="1295001"/>
          </a:xfrm>
          <a:custGeom>
            <a:avLst/>
            <a:gdLst>
              <a:gd name="connsiteX0" fmla="*/ 0 w 9855199"/>
              <a:gd name="connsiteY0" fmla="*/ 0 h 1370250"/>
              <a:gd name="connsiteX1" fmla="*/ 9855199 w 9855199"/>
              <a:gd name="connsiteY1" fmla="*/ 0 h 1370250"/>
              <a:gd name="connsiteX2" fmla="*/ 9855199 w 9855199"/>
              <a:gd name="connsiteY2" fmla="*/ 1370250 h 1370250"/>
              <a:gd name="connsiteX3" fmla="*/ 0 w 9855199"/>
              <a:gd name="connsiteY3" fmla="*/ 1370250 h 1370250"/>
              <a:gd name="connsiteX4" fmla="*/ 0 w 9855199"/>
              <a:gd name="connsiteY4" fmla="*/ 0 h 1370250"/>
            </a:gdLst>
            <a:ahLst/>
            <a:cxnLst/>
            <a:rect l="l" t="t" r="r" b="b"/>
            <a:pathLst>
              <a:path w="9855199" h="1370250">
                <a:moveTo>
                  <a:pt x="0" y="0"/>
                </a:moveTo>
                <a:lnTo>
                  <a:pt x="9855199" y="0"/>
                </a:lnTo>
                <a:lnTo>
                  <a:pt x="9855199" y="1370250"/>
                </a:lnTo>
                <a:lnTo>
                  <a:pt x="0" y="137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1000"/>
            </a:schemeClr>
          </a:solidFill>
          <a:ln w="12700" cap="sq">
            <a:noFill/>
            <a:miter/>
          </a:ln>
          <a:effectLst/>
        </p:spPr>
        <p:txBody>
          <a:bodyPr vert="horz" wrap="square" lIns="360045" tIns="45720" rIns="72009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3433530" y="1423901"/>
            <a:ext cx="5239066" cy="1445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 flipH="1">
            <a:off x="3978278" y="1053218"/>
            <a:ext cx="336277" cy="3786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248929" y="1053218"/>
            <a:ext cx="3054507" cy="705390"/>
          </a:xfrm>
          <a:custGeom>
            <a:avLst/>
            <a:gdLst>
              <a:gd name="connsiteX0" fmla="*/ 0 w 8196"/>
              <a:gd name="connsiteY0" fmla="*/ 0 h 875"/>
              <a:gd name="connsiteX1" fmla="*/ 8196 w 8196"/>
              <a:gd name="connsiteY1" fmla="*/ 0 h 875"/>
              <a:gd name="connsiteX2" fmla="*/ 7593 w 8196"/>
              <a:gd name="connsiteY2" fmla="*/ 875 h 875"/>
              <a:gd name="connsiteX3" fmla="*/ 0 w 8196"/>
              <a:gd name="connsiteY3" fmla="*/ 875 h 875"/>
              <a:gd name="connsiteX4" fmla="*/ 0 w 8196"/>
              <a:gd name="connsiteY4" fmla="*/ 0 h 875"/>
            </a:gdLst>
            <a:ahLst/>
            <a:cxnLst/>
            <a:rect l="l" t="t" r="r" b="b"/>
            <a:pathLst>
              <a:path w="8196" h="875">
                <a:moveTo>
                  <a:pt x="0" y="0"/>
                </a:moveTo>
                <a:lnTo>
                  <a:pt x="8196" y="0"/>
                </a:lnTo>
                <a:lnTo>
                  <a:pt x="7593" y="875"/>
                </a:lnTo>
                <a:lnTo>
                  <a:pt x="0" y="8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8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27000" dist="127000" dir="2700000" algn="tl" rotWithShape="0">
              <a:srgbClr val="68B7D3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812117" y="1030566"/>
            <a:ext cx="708338" cy="7280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8000">
                <a:schemeClr val="accent1">
                  <a:lumMod val="75000"/>
                </a:schemeClr>
              </a:gs>
            </a:gsLst>
            <a:lin ang="2700000" scaled="0"/>
          </a:gradFill>
          <a:ln w="25400" cap="sq">
            <a:solidFill>
              <a:schemeClr val="bg1"/>
            </a:solidFill>
            <a:miter/>
          </a:ln>
          <a:effectLst>
            <a:outerShdw blurRad="127000" dist="127000" dir="2700000" algn="tl" rotWithShape="0">
              <a:srgbClr val="68B7D3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821579" y="1240699"/>
            <a:ext cx="68941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1041400" y="1884045"/>
            <a:ext cx="10426065" cy="460819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endParaRPr kumimoji="1" lang="zh-CN" altLang="en-US" sz="2000" b="1"/>
          </a:p>
          <a:p>
            <a:pPr algn="l">
              <a:lnSpc>
                <a:spcPct val="150000"/>
              </a:lnSpc>
            </a:pPr>
            <a:r>
              <a:rPr kumimoji="1" lang="zh-CN" altLang="en-US" sz="2000" b="1"/>
              <a:t>周六：</a:t>
            </a:r>
            <a:r>
              <a:rPr kumimoji="1" lang="en-US" altLang="zh-CN" sz="2000"/>
              <a:t>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升级版（</a:t>
            </a:r>
            <a:r>
              <a:rPr kumimoji="1" lang="en-US" altLang="zh-CN" sz="2000"/>
              <a:t>20 </a:t>
            </a:r>
            <a:r>
              <a:rPr kumimoji="1" lang="zh-CN" altLang="en-US" sz="2000"/>
              <a:t>分钟），</a:t>
            </a:r>
            <a:r>
              <a:rPr kumimoji="1" lang="en-US" altLang="zh-CN" sz="2000"/>
              <a:t>3 </a:t>
            </a:r>
            <a:r>
              <a:rPr kumimoji="1" lang="zh-CN" altLang="en-US" sz="2000"/>
              <a:t>人一组，增加</a:t>
            </a:r>
            <a:r>
              <a:rPr kumimoji="1" lang="en-US" altLang="zh-CN" sz="2000"/>
              <a:t> 1 </a:t>
            </a:r>
            <a:r>
              <a:rPr kumimoji="1" lang="zh-CN" altLang="en-US" sz="2000"/>
              <a:t>名防守者模拟实战；</a:t>
            </a:r>
            <a:r>
              <a:rPr kumimoji="1" lang="en-US" altLang="zh-CN" sz="2000"/>
              <a:t>“</a:t>
            </a:r>
            <a:r>
              <a:rPr kumimoji="1" lang="zh-CN" altLang="en-US" sz="2000"/>
              <a:t>体能闯关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挑战赛（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分钟），记录完成</a:t>
            </a:r>
            <a:r>
              <a:rPr kumimoji="1" lang="en-US" altLang="zh-CN" sz="2000"/>
              <a:t> 2 </a:t>
            </a:r>
            <a:r>
              <a:rPr kumimoji="1" lang="zh-CN" altLang="en-US" sz="2000"/>
              <a:t>组的总用时。</a:t>
            </a:r>
            <a:r>
              <a:rPr kumimoji="1" lang="en-US" altLang="zh-CN" sz="2000"/>
              <a:t>​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zh-CN" altLang="en-US" sz="2000" b="1"/>
              <a:t>周日：</a:t>
            </a:r>
            <a:r>
              <a:rPr kumimoji="1" lang="zh-CN" altLang="en-US" sz="2000"/>
              <a:t>和小组队友视频，分享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战术小演练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心得（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分钟）；复习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体能闯关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</a:t>
            </a:r>
            <a:r>
              <a:rPr kumimoji="1" lang="en-US" altLang="zh-CN" sz="2000"/>
              <a:t>15 </a:t>
            </a:r>
            <a:r>
              <a:rPr kumimoji="1" lang="zh-CN" altLang="en-US" sz="2000"/>
              <a:t>分钟）。</a:t>
            </a:r>
            <a:endParaRPr kumimoji="1" lang="zh-CN" altLang="en-US" sz="2000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1656440" y="1126060"/>
            <a:ext cx="2239485" cy="55970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挑战赛练习</a:t>
            </a:r>
            <a:endParaRPr kumimoji="1" lang="zh-CN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9"/>
            </p:custDataLst>
          </p:nvPr>
        </p:nvSpPr>
        <p:spPr>
          <a:xfrm>
            <a:off x="3473489" y="4985220"/>
            <a:ext cx="7839740" cy="1295001"/>
          </a:xfrm>
          <a:custGeom>
            <a:avLst/>
            <a:gdLst>
              <a:gd name="connsiteX0" fmla="*/ 0 w 9855199"/>
              <a:gd name="connsiteY0" fmla="*/ 0 h 1370250"/>
              <a:gd name="connsiteX1" fmla="*/ 9855199 w 9855199"/>
              <a:gd name="connsiteY1" fmla="*/ 0 h 1370250"/>
              <a:gd name="connsiteX2" fmla="*/ 9855199 w 9855199"/>
              <a:gd name="connsiteY2" fmla="*/ 1370250 h 1370250"/>
              <a:gd name="connsiteX3" fmla="*/ 0 w 9855199"/>
              <a:gd name="connsiteY3" fmla="*/ 1370250 h 1370250"/>
              <a:gd name="connsiteX4" fmla="*/ 0 w 9855199"/>
              <a:gd name="connsiteY4" fmla="*/ 0 h 1370250"/>
            </a:gdLst>
            <a:ahLst/>
            <a:cxnLst/>
            <a:rect l="l" t="t" r="r" b="b"/>
            <a:pathLst>
              <a:path w="9855199" h="1370250">
                <a:moveTo>
                  <a:pt x="0" y="0"/>
                </a:moveTo>
                <a:lnTo>
                  <a:pt x="9855199" y="0"/>
                </a:lnTo>
                <a:lnTo>
                  <a:pt x="9855199" y="1370250"/>
                </a:lnTo>
                <a:lnTo>
                  <a:pt x="0" y="137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1000"/>
            </a:schemeClr>
          </a:solidFill>
          <a:ln w="12700" cap="sq">
            <a:noFill/>
            <a:miter/>
          </a:ln>
          <a:effectLst/>
        </p:spPr>
        <p:txBody>
          <a:bodyPr vert="horz" wrap="square" lIns="360045" tIns="45720" rIns="72009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22118" y="421001"/>
            <a:ext cx="10696782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周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末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0" name="标题 1"/>
          <p:cNvSpPr txBox="1"/>
          <p:nvPr/>
        </p:nvSpPr>
        <p:spPr>
          <a:xfrm>
            <a:off x="273514" y="385001"/>
            <a:ext cx="540000" cy="540000"/>
          </a:xfrm>
          <a:prstGeom prst="ellipse">
            <a:avLst/>
          </a:prstGeom>
          <a:gradFill>
            <a:gsLst>
              <a:gs pos="500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19701" y="385001"/>
            <a:ext cx="540000" cy="540000"/>
          </a:xfrm>
          <a:prstGeom prst="ellipse">
            <a:avLst/>
          </a:prstGeom>
          <a:gradFill>
            <a:gsLst>
              <a:gs pos="50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</a:t>
            </a:r>
            <a:r>
              <a:rPr kumimoji="1" lang="zh-CN" altLang="en-US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教学设计</a:t>
            </a:r>
            <a:endParaRPr kumimoji="1" lang="zh-CN" altLang="en-US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559146"/>
            <a:ext cx="12192000" cy="11611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449705" y="559435"/>
            <a:ext cx="967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水平（ 二 ）（  篮球）大单元教学第   课时计划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2110" y="1250315"/>
            <a:ext cx="2748915" cy="714678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课题：双手投篮动作定型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741119" y="1250417"/>
            <a:ext cx="2160000" cy="408148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课时：</a:t>
            </a:r>
            <a:r>
              <a:rPr lang="en-US" altLang="zh-CN" b="1" dirty="0"/>
              <a:t>5</a:t>
            </a:r>
            <a:r>
              <a:rPr lang="zh-CN" altLang="en-US" b="1" dirty="0"/>
              <a:t>课时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521342" y="1250417"/>
            <a:ext cx="2160000" cy="408148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班级：</a:t>
            </a:r>
            <a:r>
              <a:rPr lang="en-US" altLang="zh-CN" b="1" dirty="0"/>
              <a:t>5.1</a:t>
            </a:r>
            <a:endParaRPr lang="en-US" altLang="zh-CN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9301566" y="1250417"/>
            <a:ext cx="2160000" cy="408623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日期：</a:t>
            </a:r>
            <a:endParaRPr lang="zh-CN" altLang="en-US" b="1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0" y="1720311"/>
          <a:ext cx="12192000" cy="52043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10134600"/>
              </a:tblGrid>
              <a:tr h="69172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课时信息</a:t>
                      </a:r>
                      <a:endParaRPr lang="zh-CN" altLang="en-US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04214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学习目标</a:t>
                      </a:r>
                      <a:endParaRPr lang="zh-CN" altLang="en-US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运动能力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：掌握双手投篮屈膝蹬地、手指拨球动作，近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中距离命中率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≥40%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：养成投篮后主动捡球、递还的习惯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：为同伴精彩进球鼓掌，尊重对手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04214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重难点</a:t>
                      </a:r>
                      <a:endParaRPr lang="zh-CN" altLang="en-US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：屈膝蹬地发力与拨球动作协调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：出手弧度控制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呼啦圈辅助定型练习（固定出手角度）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梯度距离分层挑战（红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蓝圈标识）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04214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教法学法</a:t>
                      </a:r>
                      <a:endParaRPr lang="zh-CN" altLang="en-US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：模仿练习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合作纠错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分层挑战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练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：无球定型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有球梯度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对抗干扰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：积分制小组投篮赛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：三维印章卡（技能★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❤/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100988" y="-12113"/>
            <a:ext cx="11838265" cy="602613"/>
            <a:chOff x="100988" y="33152"/>
            <a:chExt cx="11838265" cy="602613"/>
          </a:xfrm>
        </p:grpSpPr>
        <p:sp>
          <p:nvSpPr>
            <p:cNvPr id="11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课时计划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开始部分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整队检查装备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安全教育：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“投篮后避让篮下，防砸伤”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导入：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“今天变身投篮小专家！”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用球星投篮视频激发兴趣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示范篮下安全区域站位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快速成四列横队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复述安全口诀“投完退三步”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（教师）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★★★★★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★★★★★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（学生）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静齐快，眼神专注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热身部分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一般准备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关节操（颈肩腕膝绕环）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专项游戏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“投篮影子模仿赛”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（模仿教师投篮动作接力）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领操并提示动作幅度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持球示范三种投篮预备姿势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- 4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人组模仿接力，动作标准者获贴纸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动态拉伸：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“大鹏展翅”（展臂踮脚模拟出手）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→★→★→★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（接力方向）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模仿时高喊“蹬地！拨指！”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单元目标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基本部分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）：无球动作定型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对墙标记点推拨练习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双人互助纠错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分解示范“屈膝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蹬伸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拨球”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巡回指导，用贴纸标最佳发力点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距墙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米对标记点练习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搭档互评：“膝盖弯了吗？”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◯◯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（墙）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 ★ ★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米线）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肘关节内收，掌心空出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）：呼啦圈辅助定型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两人一组，持圈者固定出手高度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投球者瞄准圈心出手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出示错误案例视频（抛物线过低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过高）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分层指导：蓝圈组（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米高）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黄圈组（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米高）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投球者喊“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1-2-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投！”同步发力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每组完成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次交换角色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↖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持圈者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→◯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（投篮者）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球穿过圈心计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基本部分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）：梯度距离挑战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红圈（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米）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黄圈（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米）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蓝圈（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自选难度完成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设置挑战规则：“进红圈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分，黄圈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分，蓝圈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鼓励升级挑战：“敢闯蓝圈吗？”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记录个人得分，挑战更高难度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组长统计组内总分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（篮筐）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●蓝圈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→●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→●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红圈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 ★ ★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投篮后自觉排队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“投篮积分赛”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小组累计投进不同区域得分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分钟限时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宣布规则：“红区进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黄区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蓝区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担任裁判，强调“投完即退”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组内轮换投篮，捡球员快速供球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得分员大声报累计分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（篮筐）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█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红 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██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 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███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蓝（区域）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★★★★（排队线）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踩线投篮无效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体能部分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补偿性练习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俯卧推球（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弹力带抗阻拨指（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跳箱蹬伸爆发（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敏捷梯脚步训练（往返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趟）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示范抗阻练习：“想象拨球时对抗大风”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音乐调控节奏，鼓励坚持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四人循环站：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①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推球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→②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拨指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跳箱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→④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敏捷梯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组内击掌接力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①→②→③→④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（顺时针循环）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动作质量＞速度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结束部分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放松操（持球拉伸）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三维评价：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自评：出手弧度自检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组评：推荐“神投手”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师评：颁发“投篮勋章”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回收器材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引导反思：“今天最高光时刻？”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为达标者盖技能★章（进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球）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❤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章（主动捡球）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▲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章（鼓掌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≥3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填写“成长树”贴纸（贴于单元墙）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协助收球入筐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▲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◯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（学生围坐）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深呼吸调整心率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心率：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0" marR="63500" marT="63500" marB="635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-120650" y="0"/>
          <a:ext cx="12312650" cy="6846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905"/>
                <a:gridCol w="10024745"/>
              </a:tblGrid>
              <a:tr h="170307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运动负荷预计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指标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                             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参数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                                                        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补充说明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群体运动密度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                          ≥75%                                                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基本部分与体能占时比高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个体运动密度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                          ≥50%                                                          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循环练习无等待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平均强度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                           140-160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次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                                      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峰值出现在比赛环节（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160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次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分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场地器材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篮球场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个、篮球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16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个、锥形桶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8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个、跳绳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16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根、标志线若干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安全措施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课前检查场地和器材，确保无安全隐患，如篮球架是否稳固，篮球是否充足气等。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课中强调安全注意事项，如练习和比赛中避免碰撞，遵守规则，不做危险动作。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3. </a:t>
                      </a:r>
                      <a:r>
                        <a:rPr lang="zh-CN" altLang="en-US" dirty="0"/>
                        <a:t>安排专人负责安全监督，及时处理突发情况。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4. </a:t>
                      </a:r>
                      <a:r>
                        <a:rPr lang="zh-CN" altLang="en-US" dirty="0"/>
                        <a:t>准备好急救药品，以防万一。</a:t>
                      </a:r>
                      <a:endParaRPr lang="zh-CN" altLang="en-US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教学反思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本节课的教学目标是否达成，学生对双手投篮动作的掌握程度如何。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教学重难点的解决策略是否有效，学生在练习中存在的主要问题是什么，如何改进。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3. </a:t>
                      </a:r>
                      <a:r>
                        <a:rPr lang="zh-CN" altLang="en-US" dirty="0"/>
                        <a:t>教法学法的选择是否恰当，学生的参与度和学习兴趣如何，如何进一步提高学生的学习积极性。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4. </a:t>
                      </a:r>
                      <a:r>
                        <a:rPr lang="zh-CN" altLang="en-US" dirty="0"/>
                        <a:t>运动负荷的安排是否合理，学生的体能是否能适应。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5. </a:t>
                      </a:r>
                      <a:r>
                        <a:rPr lang="zh-CN" altLang="en-US" dirty="0"/>
                        <a:t>安全措施是否到位，有无安全事故发生。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9200" y="-685800"/>
            <a:ext cx="14630400" cy="822960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88938" y="1234634"/>
            <a:ext cx="7721600" cy="2308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766225" y="4092383"/>
            <a:ext cx="2070818" cy="446373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4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486384" y="4069816"/>
            <a:ext cx="491506" cy="491506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95076" y="4167099"/>
            <a:ext cx="274123" cy="296941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1083890" y="4204674"/>
            <a:ext cx="1144633" cy="22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3512840" y="4092383"/>
            <a:ext cx="2032450" cy="446373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4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3233000" y="4069816"/>
            <a:ext cx="491506" cy="491506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3830504" y="4222186"/>
            <a:ext cx="1132235" cy="186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3334544" y="4162435"/>
            <a:ext cx="288418" cy="306268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2013229" y="4137961"/>
            <a:ext cx="1017990" cy="3552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韩鹏</a:t>
            </a:r>
            <a:endParaRPr kumimoji="1" lang="zh-CN" altLang="en-US" sz="18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>
            <a:off x="4513489" y="4140303"/>
            <a:ext cx="1031801" cy="350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V="1">
            <a:off x="498123" y="3653303"/>
            <a:ext cx="5782026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blurRad="1143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5620991" y="1599049"/>
            <a:ext cx="1102705" cy="2041552"/>
          </a:xfrm>
          <a:custGeom>
            <a:avLst/>
            <a:gdLst>
              <a:gd name="T0" fmla="*/ 159 w 283"/>
              <a:gd name="T1" fmla="*/ 316 h 526"/>
              <a:gd name="T2" fmla="*/ 159 w 283"/>
              <a:gd name="T3" fmla="*/ 314 h 526"/>
              <a:gd name="T4" fmla="*/ 196 w 283"/>
              <a:gd name="T5" fmla="*/ 257 h 526"/>
              <a:gd name="T6" fmla="*/ 273 w 283"/>
              <a:gd name="T7" fmla="*/ 128 h 526"/>
              <a:gd name="T8" fmla="*/ 151 w 283"/>
              <a:gd name="T9" fmla="*/ 5 h 526"/>
              <a:gd name="T10" fmla="*/ 9 w 283"/>
              <a:gd name="T11" fmla="*/ 137 h 526"/>
              <a:gd name="T12" fmla="*/ 86 w 283"/>
              <a:gd name="T13" fmla="*/ 257 h 526"/>
              <a:gd name="T14" fmla="*/ 124 w 283"/>
              <a:gd name="T15" fmla="*/ 316 h 526"/>
              <a:gd name="T16" fmla="*/ 124 w 283"/>
              <a:gd name="T17" fmla="*/ 316 h 526"/>
              <a:gd name="T18" fmla="*/ 84 w 283"/>
              <a:gd name="T19" fmla="*/ 373 h 526"/>
              <a:gd name="T20" fmla="*/ 0 w 283"/>
              <a:gd name="T21" fmla="*/ 445 h 526"/>
              <a:gd name="T22" fmla="*/ 141 w 283"/>
              <a:gd name="T23" fmla="*/ 526 h 526"/>
              <a:gd name="T24" fmla="*/ 283 w 283"/>
              <a:gd name="T25" fmla="*/ 445 h 526"/>
              <a:gd name="T26" fmla="*/ 199 w 283"/>
              <a:gd name="T27" fmla="*/ 373 h 526"/>
              <a:gd name="T28" fmla="*/ 159 w 283"/>
              <a:gd name="T29" fmla="*/ 316 h 526"/>
            </a:gdLst>
            <a:ahLst/>
            <a:cxnLst/>
            <a:rect l="0" t="0" r="r" b="b"/>
            <a:pathLst>
              <a:path w="283" h="526">
                <a:moveTo>
                  <a:pt x="159" y="316"/>
                </a:moveTo>
                <a:cubicBezTo>
                  <a:pt x="159" y="314"/>
                  <a:pt x="159" y="314"/>
                  <a:pt x="159" y="314"/>
                </a:cubicBezTo>
                <a:cubicBezTo>
                  <a:pt x="159" y="289"/>
                  <a:pt x="173" y="267"/>
                  <a:pt x="196" y="257"/>
                </a:cubicBezTo>
                <a:cubicBezTo>
                  <a:pt x="244" y="236"/>
                  <a:pt x="277" y="185"/>
                  <a:pt x="273" y="128"/>
                </a:cubicBezTo>
                <a:cubicBezTo>
                  <a:pt x="269" y="63"/>
                  <a:pt x="216" y="10"/>
                  <a:pt x="151" y="5"/>
                </a:cubicBezTo>
                <a:cubicBezTo>
                  <a:pt x="74" y="0"/>
                  <a:pt x="9" y="61"/>
                  <a:pt x="9" y="137"/>
                </a:cubicBezTo>
                <a:cubicBezTo>
                  <a:pt x="9" y="190"/>
                  <a:pt x="41" y="236"/>
                  <a:pt x="86" y="257"/>
                </a:cubicBezTo>
                <a:cubicBezTo>
                  <a:pt x="109" y="268"/>
                  <a:pt x="124" y="291"/>
                  <a:pt x="124" y="316"/>
                </a:cubicBezTo>
                <a:cubicBezTo>
                  <a:pt x="124" y="316"/>
                  <a:pt x="124" y="316"/>
                  <a:pt x="124" y="316"/>
                </a:cubicBezTo>
                <a:cubicBezTo>
                  <a:pt x="124" y="341"/>
                  <a:pt x="108" y="364"/>
                  <a:pt x="84" y="373"/>
                </a:cubicBezTo>
                <a:cubicBezTo>
                  <a:pt x="49" y="387"/>
                  <a:pt x="19" y="412"/>
                  <a:pt x="0" y="445"/>
                </a:cubicBezTo>
                <a:cubicBezTo>
                  <a:pt x="141" y="526"/>
                  <a:pt x="141" y="526"/>
                  <a:pt x="141" y="526"/>
                </a:cubicBezTo>
                <a:cubicBezTo>
                  <a:pt x="283" y="445"/>
                  <a:pt x="283" y="445"/>
                  <a:pt x="283" y="445"/>
                </a:cubicBezTo>
                <a:cubicBezTo>
                  <a:pt x="264" y="412"/>
                  <a:pt x="234" y="387"/>
                  <a:pt x="199" y="373"/>
                </a:cubicBezTo>
                <a:cubicBezTo>
                  <a:pt x="175" y="364"/>
                  <a:pt x="159" y="341"/>
                  <a:pt x="159" y="31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285050" y="3326175"/>
            <a:ext cx="1886554" cy="1659222"/>
          </a:xfrm>
          <a:custGeom>
            <a:avLst/>
            <a:gdLst>
              <a:gd name="T0" fmla="*/ 293 w 484"/>
              <a:gd name="T1" fmla="*/ 171 h 428"/>
              <a:gd name="T2" fmla="*/ 292 w 484"/>
              <a:gd name="T3" fmla="*/ 172 h 428"/>
              <a:gd name="T4" fmla="*/ 225 w 484"/>
              <a:gd name="T5" fmla="*/ 169 h 428"/>
              <a:gd name="T6" fmla="*/ 74 w 484"/>
              <a:gd name="T7" fmla="*/ 166 h 428"/>
              <a:gd name="T8" fmla="*/ 28 w 484"/>
              <a:gd name="T9" fmla="*/ 333 h 428"/>
              <a:gd name="T10" fmla="*/ 213 w 484"/>
              <a:gd name="T11" fmla="*/ 390 h 428"/>
              <a:gd name="T12" fmla="*/ 279 w 484"/>
              <a:gd name="T13" fmla="*/ 263 h 428"/>
              <a:gd name="T14" fmla="*/ 311 w 484"/>
              <a:gd name="T15" fmla="*/ 202 h 428"/>
              <a:gd name="T16" fmla="*/ 311 w 484"/>
              <a:gd name="T17" fmla="*/ 202 h 428"/>
              <a:gd name="T18" fmla="*/ 381 w 484"/>
              <a:gd name="T19" fmla="*/ 207 h 428"/>
              <a:gd name="T20" fmla="*/ 484 w 484"/>
              <a:gd name="T21" fmla="*/ 244 h 428"/>
              <a:gd name="T22" fmla="*/ 484 w 484"/>
              <a:gd name="T23" fmla="*/ 81 h 428"/>
              <a:gd name="T24" fmla="*/ 343 w 484"/>
              <a:gd name="T25" fmla="*/ 0 h 428"/>
              <a:gd name="T26" fmla="*/ 323 w 484"/>
              <a:gd name="T27" fmla="*/ 108 h 428"/>
              <a:gd name="T28" fmla="*/ 293 w 484"/>
              <a:gd name="T29" fmla="*/ 171 h 428"/>
            </a:gdLst>
            <a:ahLst/>
            <a:cxnLst/>
            <a:rect l="0" t="0" r="r" b="b"/>
            <a:pathLst>
              <a:path w="484" h="428">
                <a:moveTo>
                  <a:pt x="293" y="171"/>
                </a:moveTo>
                <a:cubicBezTo>
                  <a:pt x="292" y="172"/>
                  <a:pt x="292" y="172"/>
                  <a:pt x="292" y="172"/>
                </a:cubicBezTo>
                <a:cubicBezTo>
                  <a:pt x="271" y="184"/>
                  <a:pt x="244" y="183"/>
                  <a:pt x="225" y="169"/>
                </a:cubicBezTo>
                <a:cubicBezTo>
                  <a:pt x="181" y="137"/>
                  <a:pt x="121" y="134"/>
                  <a:pt x="74" y="166"/>
                </a:cubicBezTo>
                <a:cubicBezTo>
                  <a:pt x="19" y="202"/>
                  <a:pt x="0" y="275"/>
                  <a:pt x="28" y="333"/>
                </a:cubicBezTo>
                <a:cubicBezTo>
                  <a:pt x="62" y="403"/>
                  <a:pt x="147" y="428"/>
                  <a:pt x="213" y="390"/>
                </a:cubicBezTo>
                <a:cubicBezTo>
                  <a:pt x="260" y="364"/>
                  <a:pt x="284" y="313"/>
                  <a:pt x="279" y="263"/>
                </a:cubicBezTo>
                <a:cubicBezTo>
                  <a:pt x="276" y="238"/>
                  <a:pt x="289" y="214"/>
                  <a:pt x="311" y="202"/>
                </a:cubicBezTo>
                <a:cubicBezTo>
                  <a:pt x="311" y="202"/>
                  <a:pt x="311" y="202"/>
                  <a:pt x="311" y="202"/>
                </a:cubicBezTo>
                <a:cubicBezTo>
                  <a:pt x="333" y="189"/>
                  <a:pt x="361" y="191"/>
                  <a:pt x="381" y="207"/>
                </a:cubicBezTo>
                <a:cubicBezTo>
                  <a:pt x="410" y="231"/>
                  <a:pt x="447" y="244"/>
                  <a:pt x="484" y="244"/>
                </a:cubicBezTo>
                <a:cubicBezTo>
                  <a:pt x="484" y="81"/>
                  <a:pt x="484" y="81"/>
                  <a:pt x="484" y="81"/>
                </a:cubicBezTo>
                <a:cubicBezTo>
                  <a:pt x="343" y="0"/>
                  <a:pt x="343" y="0"/>
                  <a:pt x="343" y="0"/>
                </a:cubicBezTo>
                <a:cubicBezTo>
                  <a:pt x="324" y="32"/>
                  <a:pt x="317" y="70"/>
                  <a:pt x="323" y="108"/>
                </a:cubicBezTo>
                <a:cubicBezTo>
                  <a:pt x="328" y="133"/>
                  <a:pt x="315" y="158"/>
                  <a:pt x="293" y="17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171604" y="3326175"/>
            <a:ext cx="1908698" cy="1640032"/>
          </a:xfrm>
          <a:custGeom>
            <a:avLst/>
            <a:gdLst>
              <a:gd name="T0" fmla="*/ 174 w 490"/>
              <a:gd name="T1" fmla="*/ 202 h 423"/>
              <a:gd name="T2" fmla="*/ 175 w 490"/>
              <a:gd name="T3" fmla="*/ 203 h 423"/>
              <a:gd name="T4" fmla="*/ 206 w 490"/>
              <a:gd name="T5" fmla="*/ 262 h 423"/>
              <a:gd name="T6" fmla="*/ 279 w 490"/>
              <a:gd name="T7" fmla="*/ 394 h 423"/>
              <a:gd name="T8" fmla="*/ 447 w 490"/>
              <a:gd name="T9" fmla="*/ 350 h 423"/>
              <a:gd name="T10" fmla="*/ 404 w 490"/>
              <a:gd name="T11" fmla="*/ 161 h 423"/>
              <a:gd name="T12" fmla="*/ 261 w 490"/>
              <a:gd name="T13" fmla="*/ 168 h 423"/>
              <a:gd name="T14" fmla="*/ 192 w 490"/>
              <a:gd name="T15" fmla="*/ 171 h 423"/>
              <a:gd name="T16" fmla="*/ 192 w 490"/>
              <a:gd name="T17" fmla="*/ 171 h 423"/>
              <a:gd name="T18" fmla="*/ 161 w 490"/>
              <a:gd name="T19" fmla="*/ 108 h 423"/>
              <a:gd name="T20" fmla="*/ 142 w 490"/>
              <a:gd name="T21" fmla="*/ 0 h 423"/>
              <a:gd name="T22" fmla="*/ 0 w 490"/>
              <a:gd name="T23" fmla="*/ 81 h 423"/>
              <a:gd name="T24" fmla="*/ 0 w 490"/>
              <a:gd name="T25" fmla="*/ 244 h 423"/>
              <a:gd name="T26" fmla="*/ 104 w 490"/>
              <a:gd name="T27" fmla="*/ 207 h 423"/>
              <a:gd name="T28" fmla="*/ 174 w 490"/>
              <a:gd name="T29" fmla="*/ 202 h 423"/>
            </a:gdLst>
            <a:ahLst/>
            <a:cxnLst/>
            <a:rect l="0" t="0" r="r" b="b"/>
            <a:pathLst>
              <a:path w="490" h="423">
                <a:moveTo>
                  <a:pt x="174" y="202"/>
                </a:moveTo>
                <a:cubicBezTo>
                  <a:pt x="175" y="203"/>
                  <a:pt x="175" y="203"/>
                  <a:pt x="175" y="203"/>
                </a:cubicBezTo>
                <a:cubicBezTo>
                  <a:pt x="197" y="215"/>
                  <a:pt x="208" y="238"/>
                  <a:pt x="206" y="262"/>
                </a:cubicBezTo>
                <a:cubicBezTo>
                  <a:pt x="201" y="315"/>
                  <a:pt x="228" y="369"/>
                  <a:pt x="279" y="394"/>
                </a:cubicBezTo>
                <a:cubicBezTo>
                  <a:pt x="338" y="423"/>
                  <a:pt x="410" y="404"/>
                  <a:pt x="447" y="350"/>
                </a:cubicBezTo>
                <a:cubicBezTo>
                  <a:pt x="490" y="286"/>
                  <a:pt x="470" y="199"/>
                  <a:pt x="404" y="161"/>
                </a:cubicBezTo>
                <a:cubicBezTo>
                  <a:pt x="357" y="135"/>
                  <a:pt x="302" y="139"/>
                  <a:pt x="261" y="168"/>
                </a:cubicBezTo>
                <a:cubicBezTo>
                  <a:pt x="240" y="183"/>
                  <a:pt x="213" y="184"/>
                  <a:pt x="192" y="171"/>
                </a:cubicBezTo>
                <a:cubicBezTo>
                  <a:pt x="192" y="171"/>
                  <a:pt x="192" y="171"/>
                  <a:pt x="192" y="171"/>
                </a:cubicBezTo>
                <a:cubicBezTo>
                  <a:pt x="169" y="158"/>
                  <a:pt x="157" y="133"/>
                  <a:pt x="161" y="108"/>
                </a:cubicBezTo>
                <a:cubicBezTo>
                  <a:pt x="168" y="70"/>
                  <a:pt x="160" y="32"/>
                  <a:pt x="142" y="0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244"/>
                  <a:pt x="0" y="244"/>
                  <a:pt x="0" y="244"/>
                </a:cubicBezTo>
                <a:cubicBezTo>
                  <a:pt x="38" y="244"/>
                  <a:pt x="75" y="231"/>
                  <a:pt x="104" y="207"/>
                </a:cubicBezTo>
                <a:cubicBezTo>
                  <a:pt x="124" y="191"/>
                  <a:pt x="152" y="189"/>
                  <a:pt x="174" y="202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5665281" y="3128367"/>
            <a:ext cx="1033324" cy="1022991"/>
          </a:xfrm>
          <a:prstGeom prst="ellipse">
            <a:avLst/>
          </a:prstGeom>
          <a:solidFill>
            <a:schemeClr val="bg1"/>
          </a:solidFill>
          <a:ln cap="sq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4270022" y="4078409"/>
            <a:ext cx="1169202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909634" y="4070863"/>
            <a:ext cx="1169202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909435" y="1438275"/>
            <a:ext cx="4252595" cy="15843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/>
              <a:t>能说出篮球基本规则（如走步、打手犯规等）和术语（如运球、传接球、投篮等），并在比赛中初步运用规则判断简单的违例和犯规情况。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909441" y="1026206"/>
            <a:ext cx="3407147" cy="415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1467F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目标1</a:t>
            </a:r>
            <a:endParaRPr kumimoji="1" lang="en-US" altLang="zh-CN" sz="2400">
              <a:ln w="12700">
                <a:noFill/>
              </a:ln>
              <a:solidFill>
                <a:srgbClr val="1467F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5607932" y="1817445"/>
            <a:ext cx="110270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197850" y="4373880"/>
            <a:ext cx="3842385" cy="2064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/>
              <a:t>在</a:t>
            </a:r>
            <a:r>
              <a:rPr kumimoji="1" lang="en-US" altLang="zh-CN"/>
              <a:t> 3 </a:t>
            </a:r>
            <a:r>
              <a:rPr kumimoji="1" lang="zh-CN" altLang="en-US"/>
              <a:t>对</a:t>
            </a:r>
            <a:r>
              <a:rPr kumimoji="1" lang="en-US" altLang="zh-CN"/>
              <a:t> 3 </a:t>
            </a:r>
            <a:r>
              <a:rPr kumimoji="1" lang="zh-CN" altLang="en-US"/>
              <a:t>半场比赛、</a:t>
            </a:r>
            <a:r>
              <a:rPr kumimoji="1" lang="en-US" altLang="zh-CN"/>
              <a:t>5 </a:t>
            </a:r>
            <a:r>
              <a:rPr kumimoji="1" lang="zh-CN" altLang="en-US"/>
              <a:t>对</a:t>
            </a:r>
            <a:r>
              <a:rPr kumimoji="1" lang="en-US" altLang="zh-CN"/>
              <a:t> 5 </a:t>
            </a:r>
            <a:r>
              <a:rPr kumimoji="1" lang="zh-CN" altLang="en-US"/>
              <a:t>全场比赛及小赛季中，能综合运用所学技战术（如快攻战术基础配合、掩护配合等），具备一定的攻防转换意识和团队配合能力，能根据比赛形势做出简单的应对策略。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197859" y="3962179"/>
            <a:ext cx="3407147" cy="415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1FD8E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目标3</a:t>
            </a:r>
            <a:endParaRPr kumimoji="1" lang="en-US" altLang="zh-CN" sz="2400">
              <a:ln w="12700">
                <a:noFill/>
              </a:ln>
              <a:solidFill>
                <a:srgbClr val="1FD8E1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219710" y="3624580"/>
            <a:ext cx="4032885" cy="2333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/>
              <a:t>熟练掌握原地高运球、行进间直线运球、原地双手胸前传接球、行进间单手高手投篮、体前变向换手运球等基本技能，动作规范且具有一定的稳定性和准确性，在组合练习中能流畅衔接不同技能。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739395" y="3212879"/>
            <a:ext cx="3407147" cy="415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72A4F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目标2</a:t>
            </a:r>
            <a:endParaRPr kumimoji="1" lang="en-US" altLang="zh-CN" sz="2400">
              <a:ln w="12700">
                <a:noFill/>
              </a:ln>
              <a:solidFill>
                <a:srgbClr val="72A4FA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87884" y="2098829"/>
            <a:ext cx="2467539" cy="3556300"/>
          </a:xfrm>
          <a:prstGeom prst="roundRect">
            <a:avLst>
              <a:gd name="adj" fmla="val 49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0400" y="2054115"/>
            <a:ext cx="2467539" cy="3556300"/>
          </a:xfrm>
          <a:custGeom>
            <a:avLst/>
            <a:gdLst>
              <a:gd name="connsiteX0" fmla="*/ 2851444 w 5160528"/>
              <a:gd name="connsiteY0" fmla="*/ 1 h 4273391"/>
              <a:gd name="connsiteX1" fmla="*/ 2853531 w 5160528"/>
              <a:gd name="connsiteY1" fmla="*/ 1 h 4273391"/>
              <a:gd name="connsiteX2" fmla="*/ 2853682 w 5160528"/>
              <a:gd name="connsiteY2" fmla="*/ 475 h 4273391"/>
              <a:gd name="connsiteX3" fmla="*/ 2845135 w 5160528"/>
              <a:gd name="connsiteY3" fmla="*/ 0 h 4273391"/>
              <a:gd name="connsiteX4" fmla="*/ 2845140 w 5160528"/>
              <a:gd name="connsiteY4" fmla="*/ 1 h 4273391"/>
              <a:gd name="connsiteX5" fmla="*/ 2851444 w 5160528"/>
              <a:gd name="connsiteY5" fmla="*/ 1 h 4273391"/>
              <a:gd name="connsiteX6" fmla="*/ 2848306 w 5160528"/>
              <a:gd name="connsiteY6" fmla="*/ 665 h 4273391"/>
              <a:gd name="connsiteX7" fmla="*/ 2903344 w 5160528"/>
              <a:gd name="connsiteY7" fmla="*/ 12201 h 4273391"/>
              <a:gd name="connsiteX8" fmla="*/ 2950878 w 5160528"/>
              <a:gd name="connsiteY8" fmla="*/ 45473 h 4273391"/>
              <a:gd name="connsiteX9" fmla="*/ 2979935 w 5160528"/>
              <a:gd name="connsiteY9" fmla="*/ 90216 h 4273391"/>
              <a:gd name="connsiteX10" fmla="*/ 2979705 w 5160528"/>
              <a:gd name="connsiteY10" fmla="*/ 89026 h 4273391"/>
              <a:gd name="connsiteX11" fmla="*/ 2977209 w 5160528"/>
              <a:gd name="connsiteY11" fmla="*/ 85149 h 4273391"/>
              <a:gd name="connsiteX12" fmla="*/ 2978362 w 5160528"/>
              <a:gd name="connsiteY12" fmla="*/ 84733 h 4273391"/>
              <a:gd name="connsiteX13" fmla="*/ 2981162 w 5160528"/>
              <a:gd name="connsiteY13" fmla="*/ 92106 h 4273391"/>
              <a:gd name="connsiteX14" fmla="*/ 2982926 w 5160528"/>
              <a:gd name="connsiteY14" fmla="*/ 94823 h 4273391"/>
              <a:gd name="connsiteX15" fmla="*/ 2983695 w 5160528"/>
              <a:gd name="connsiteY15" fmla="*/ 98774 h 4273391"/>
              <a:gd name="connsiteX16" fmla="*/ 3094026 w 5160528"/>
              <a:gd name="connsiteY16" fmla="*/ 389297 h 4273391"/>
              <a:gd name="connsiteX17" fmla="*/ 3328190 w 5160528"/>
              <a:gd name="connsiteY17" fmla="*/ 555665 h 4273391"/>
              <a:gd name="connsiteX18" fmla="*/ 4803515 w 5160528"/>
              <a:gd name="connsiteY18" fmla="*/ 555665 h 4273391"/>
              <a:gd name="connsiteX19" fmla="*/ 4803515 w 5160528"/>
              <a:gd name="connsiteY19" fmla="*/ 556377 h 4273391"/>
              <a:gd name="connsiteX20" fmla="*/ 4823841 w 5160528"/>
              <a:gd name="connsiteY20" fmla="*/ 556377 h 4273391"/>
              <a:gd name="connsiteX21" fmla="*/ 5160528 w 5160528"/>
              <a:gd name="connsiteY21" fmla="*/ 878675 h 4273391"/>
              <a:gd name="connsiteX22" fmla="*/ 5160528 w 5160528"/>
              <a:gd name="connsiteY22" fmla="*/ 939041 h 4273391"/>
              <a:gd name="connsiteX23" fmla="*/ 5160528 w 5160528"/>
              <a:gd name="connsiteY23" fmla="*/ 3906983 h 4273391"/>
              <a:gd name="connsiteX24" fmla="*/ 5160528 w 5160528"/>
              <a:gd name="connsiteY24" fmla="*/ 4100372 h 4273391"/>
              <a:gd name="connsiteX25" fmla="*/ 4987509 w 5160528"/>
              <a:gd name="connsiteY25" fmla="*/ 4273391 h 4273391"/>
              <a:gd name="connsiteX26" fmla="*/ 173019 w 5160528"/>
              <a:gd name="connsiteY26" fmla="*/ 4273391 h 4273391"/>
              <a:gd name="connsiteX27" fmla="*/ 0 w 5160528"/>
              <a:gd name="connsiteY27" fmla="*/ 4100372 h 4273391"/>
              <a:gd name="connsiteX28" fmla="*/ 0 w 5160528"/>
              <a:gd name="connsiteY28" fmla="*/ 3906983 h 4273391"/>
              <a:gd name="connsiteX29" fmla="*/ 0 w 5160528"/>
              <a:gd name="connsiteY29" fmla="*/ 939041 h 4273391"/>
              <a:gd name="connsiteX30" fmla="*/ 0 w 5160528"/>
              <a:gd name="connsiteY30" fmla="*/ 355231 h 4273391"/>
              <a:gd name="connsiteX31" fmla="*/ 339241 w 5160528"/>
              <a:gd name="connsiteY31" fmla="*/ 1 h 4273391"/>
              <a:gd name="connsiteX32" fmla="*/ 2845130 w 5160528"/>
              <a:gd name="connsiteY32" fmla="*/ 1 h 4273391"/>
            </a:gdLst>
            <a:ahLst/>
            <a:cxnLst/>
            <a:rect l="l" t="t" r="r" b="b"/>
            <a:pathLst>
              <a:path w="5160528" h="4273391">
                <a:moveTo>
                  <a:pt x="2851444" y="1"/>
                </a:moveTo>
                <a:lnTo>
                  <a:pt x="2853531" y="1"/>
                </a:lnTo>
                <a:lnTo>
                  <a:pt x="2853682" y="475"/>
                </a:lnTo>
                <a:close/>
                <a:moveTo>
                  <a:pt x="2845135" y="0"/>
                </a:moveTo>
                <a:lnTo>
                  <a:pt x="2845140" y="1"/>
                </a:lnTo>
                <a:lnTo>
                  <a:pt x="2851444" y="1"/>
                </a:lnTo>
                <a:lnTo>
                  <a:pt x="2848306" y="665"/>
                </a:lnTo>
                <a:lnTo>
                  <a:pt x="2903344" y="12201"/>
                </a:lnTo>
                <a:cubicBezTo>
                  <a:pt x="2921235" y="20057"/>
                  <a:pt x="2937347" y="31426"/>
                  <a:pt x="2950878" y="45473"/>
                </a:cubicBezTo>
                <a:lnTo>
                  <a:pt x="2979935" y="90216"/>
                </a:lnTo>
                <a:lnTo>
                  <a:pt x="2979705" y="89026"/>
                </a:lnTo>
                <a:lnTo>
                  <a:pt x="2977209" y="85149"/>
                </a:lnTo>
                <a:lnTo>
                  <a:pt x="2978362" y="84733"/>
                </a:lnTo>
                <a:lnTo>
                  <a:pt x="2981162" y="92106"/>
                </a:lnTo>
                <a:lnTo>
                  <a:pt x="2982926" y="94823"/>
                </a:lnTo>
                <a:lnTo>
                  <a:pt x="2983695" y="98774"/>
                </a:lnTo>
                <a:lnTo>
                  <a:pt x="3094026" y="389297"/>
                </a:lnTo>
                <a:cubicBezTo>
                  <a:pt x="3132188" y="489782"/>
                  <a:pt x="3224917" y="555665"/>
                  <a:pt x="3328190" y="555665"/>
                </a:cubicBezTo>
                <a:lnTo>
                  <a:pt x="4803515" y="555665"/>
                </a:lnTo>
                <a:lnTo>
                  <a:pt x="4803515" y="556377"/>
                </a:lnTo>
                <a:lnTo>
                  <a:pt x="4823841" y="556377"/>
                </a:lnTo>
                <a:cubicBezTo>
                  <a:pt x="5009788" y="556377"/>
                  <a:pt x="5160528" y="700675"/>
                  <a:pt x="5160528" y="878675"/>
                </a:cubicBezTo>
                <a:lnTo>
                  <a:pt x="5160528" y="939041"/>
                </a:lnTo>
                <a:lnTo>
                  <a:pt x="5160528" y="3906983"/>
                </a:lnTo>
                <a:lnTo>
                  <a:pt x="5160528" y="4100372"/>
                </a:lnTo>
                <a:cubicBezTo>
                  <a:pt x="5160528" y="4195928"/>
                  <a:pt x="5083065" y="4273391"/>
                  <a:pt x="4987509" y="4273391"/>
                </a:cubicBezTo>
                <a:lnTo>
                  <a:pt x="173019" y="4273391"/>
                </a:lnTo>
                <a:cubicBezTo>
                  <a:pt x="77463" y="4273391"/>
                  <a:pt x="0" y="4195928"/>
                  <a:pt x="0" y="4100372"/>
                </a:cubicBezTo>
                <a:lnTo>
                  <a:pt x="0" y="3906983"/>
                </a:lnTo>
                <a:lnTo>
                  <a:pt x="0" y="939041"/>
                </a:lnTo>
                <a:lnTo>
                  <a:pt x="0" y="355231"/>
                </a:lnTo>
                <a:cubicBezTo>
                  <a:pt x="0" y="159043"/>
                  <a:pt x="151883" y="1"/>
                  <a:pt x="339241" y="1"/>
                </a:cubicBezTo>
                <a:lnTo>
                  <a:pt x="2845130" y="1"/>
                </a:lnTo>
                <a:close/>
              </a:path>
            </a:pathLst>
          </a:custGeom>
          <a:solidFill>
            <a:schemeClr val="bg1"/>
          </a:solidFill>
          <a:ln w="19050" cap="sq">
            <a:solidFill>
              <a:schemeClr val="bg1"/>
            </a:solidFill>
            <a:miter/>
          </a:ln>
          <a:effectLst>
            <a:outerShdw blurRad="88900" dist="12700" algn="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26536" y="2241641"/>
            <a:ext cx="2190234" cy="75439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5599" cap="sq">
            <a:solidFill>
              <a:schemeClr val="accent1"/>
            </a:solidFill>
            <a:miter/>
          </a:ln>
          <a:effectLst>
            <a:outerShdw blurRad="63806" dist="42538" dir="2700017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845416" y="2452738"/>
            <a:ext cx="2152474" cy="591404"/>
          </a:xfrm>
          <a:prstGeom prst="roundRect">
            <a:avLst>
              <a:gd name="adj" fmla="val 50000"/>
            </a:avLst>
          </a:prstGeom>
          <a:noFill/>
          <a:ln w="15950" cap="sq">
            <a:gradFill>
              <a:gsLst>
                <a:gs pos="43000">
                  <a:schemeClr val="bg1">
                    <a:alpha val="0"/>
                  </a:schemeClr>
                </a:gs>
                <a:gs pos="74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>
            <a:outerShdw blurRad="66999" dist="44661" dir="2700014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644525" y="2990215"/>
            <a:ext cx="2455545" cy="24618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在篮球练习和比赛前后，能自觉进行充分的热身（如高抬腿、关节活动等）和放松活动（如静态拉伸），养成良好的运动习惯，减少运动损伤的发生。</a:t>
            </a:r>
            <a:endParaRPr kumimoji="1" lang="zh-CN" altLang="en-US" sz="1600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87959" y="2340429"/>
            <a:ext cx="1867388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目标1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3475710" y="1881115"/>
            <a:ext cx="2467539" cy="3556300"/>
          </a:xfrm>
          <a:prstGeom prst="roundRect">
            <a:avLst>
              <a:gd name="adj" fmla="val 49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3448226" y="1836401"/>
            <a:ext cx="2467539" cy="3556300"/>
          </a:xfrm>
          <a:custGeom>
            <a:avLst/>
            <a:gdLst>
              <a:gd name="connsiteX0" fmla="*/ 2851444 w 5160528"/>
              <a:gd name="connsiteY0" fmla="*/ 1 h 4273391"/>
              <a:gd name="connsiteX1" fmla="*/ 2853531 w 5160528"/>
              <a:gd name="connsiteY1" fmla="*/ 1 h 4273391"/>
              <a:gd name="connsiteX2" fmla="*/ 2853682 w 5160528"/>
              <a:gd name="connsiteY2" fmla="*/ 475 h 4273391"/>
              <a:gd name="connsiteX3" fmla="*/ 2845135 w 5160528"/>
              <a:gd name="connsiteY3" fmla="*/ 0 h 4273391"/>
              <a:gd name="connsiteX4" fmla="*/ 2845140 w 5160528"/>
              <a:gd name="connsiteY4" fmla="*/ 1 h 4273391"/>
              <a:gd name="connsiteX5" fmla="*/ 2851444 w 5160528"/>
              <a:gd name="connsiteY5" fmla="*/ 1 h 4273391"/>
              <a:gd name="connsiteX6" fmla="*/ 2848306 w 5160528"/>
              <a:gd name="connsiteY6" fmla="*/ 665 h 4273391"/>
              <a:gd name="connsiteX7" fmla="*/ 2903344 w 5160528"/>
              <a:gd name="connsiteY7" fmla="*/ 12201 h 4273391"/>
              <a:gd name="connsiteX8" fmla="*/ 2950878 w 5160528"/>
              <a:gd name="connsiteY8" fmla="*/ 45473 h 4273391"/>
              <a:gd name="connsiteX9" fmla="*/ 2979935 w 5160528"/>
              <a:gd name="connsiteY9" fmla="*/ 90216 h 4273391"/>
              <a:gd name="connsiteX10" fmla="*/ 2979705 w 5160528"/>
              <a:gd name="connsiteY10" fmla="*/ 89026 h 4273391"/>
              <a:gd name="connsiteX11" fmla="*/ 2977209 w 5160528"/>
              <a:gd name="connsiteY11" fmla="*/ 85149 h 4273391"/>
              <a:gd name="connsiteX12" fmla="*/ 2978362 w 5160528"/>
              <a:gd name="connsiteY12" fmla="*/ 84733 h 4273391"/>
              <a:gd name="connsiteX13" fmla="*/ 2981162 w 5160528"/>
              <a:gd name="connsiteY13" fmla="*/ 92106 h 4273391"/>
              <a:gd name="connsiteX14" fmla="*/ 2982926 w 5160528"/>
              <a:gd name="connsiteY14" fmla="*/ 94823 h 4273391"/>
              <a:gd name="connsiteX15" fmla="*/ 2983695 w 5160528"/>
              <a:gd name="connsiteY15" fmla="*/ 98774 h 4273391"/>
              <a:gd name="connsiteX16" fmla="*/ 3094026 w 5160528"/>
              <a:gd name="connsiteY16" fmla="*/ 389297 h 4273391"/>
              <a:gd name="connsiteX17" fmla="*/ 3328190 w 5160528"/>
              <a:gd name="connsiteY17" fmla="*/ 555665 h 4273391"/>
              <a:gd name="connsiteX18" fmla="*/ 4803515 w 5160528"/>
              <a:gd name="connsiteY18" fmla="*/ 555665 h 4273391"/>
              <a:gd name="connsiteX19" fmla="*/ 4803515 w 5160528"/>
              <a:gd name="connsiteY19" fmla="*/ 556377 h 4273391"/>
              <a:gd name="connsiteX20" fmla="*/ 4823841 w 5160528"/>
              <a:gd name="connsiteY20" fmla="*/ 556377 h 4273391"/>
              <a:gd name="connsiteX21" fmla="*/ 5160528 w 5160528"/>
              <a:gd name="connsiteY21" fmla="*/ 878675 h 4273391"/>
              <a:gd name="connsiteX22" fmla="*/ 5160528 w 5160528"/>
              <a:gd name="connsiteY22" fmla="*/ 939041 h 4273391"/>
              <a:gd name="connsiteX23" fmla="*/ 5160528 w 5160528"/>
              <a:gd name="connsiteY23" fmla="*/ 3906983 h 4273391"/>
              <a:gd name="connsiteX24" fmla="*/ 5160528 w 5160528"/>
              <a:gd name="connsiteY24" fmla="*/ 4100372 h 4273391"/>
              <a:gd name="connsiteX25" fmla="*/ 4987509 w 5160528"/>
              <a:gd name="connsiteY25" fmla="*/ 4273391 h 4273391"/>
              <a:gd name="connsiteX26" fmla="*/ 173019 w 5160528"/>
              <a:gd name="connsiteY26" fmla="*/ 4273391 h 4273391"/>
              <a:gd name="connsiteX27" fmla="*/ 0 w 5160528"/>
              <a:gd name="connsiteY27" fmla="*/ 4100372 h 4273391"/>
              <a:gd name="connsiteX28" fmla="*/ 0 w 5160528"/>
              <a:gd name="connsiteY28" fmla="*/ 3906983 h 4273391"/>
              <a:gd name="connsiteX29" fmla="*/ 0 w 5160528"/>
              <a:gd name="connsiteY29" fmla="*/ 939041 h 4273391"/>
              <a:gd name="connsiteX30" fmla="*/ 0 w 5160528"/>
              <a:gd name="connsiteY30" fmla="*/ 355231 h 4273391"/>
              <a:gd name="connsiteX31" fmla="*/ 339241 w 5160528"/>
              <a:gd name="connsiteY31" fmla="*/ 1 h 4273391"/>
              <a:gd name="connsiteX32" fmla="*/ 2845130 w 5160528"/>
              <a:gd name="connsiteY32" fmla="*/ 1 h 4273391"/>
            </a:gdLst>
            <a:ahLst/>
            <a:cxnLst/>
            <a:rect l="l" t="t" r="r" b="b"/>
            <a:pathLst>
              <a:path w="5160528" h="4273391">
                <a:moveTo>
                  <a:pt x="2851444" y="1"/>
                </a:moveTo>
                <a:lnTo>
                  <a:pt x="2853531" y="1"/>
                </a:lnTo>
                <a:lnTo>
                  <a:pt x="2853682" y="475"/>
                </a:lnTo>
                <a:close/>
                <a:moveTo>
                  <a:pt x="2845135" y="0"/>
                </a:moveTo>
                <a:lnTo>
                  <a:pt x="2845140" y="1"/>
                </a:lnTo>
                <a:lnTo>
                  <a:pt x="2851444" y="1"/>
                </a:lnTo>
                <a:lnTo>
                  <a:pt x="2848306" y="665"/>
                </a:lnTo>
                <a:lnTo>
                  <a:pt x="2903344" y="12201"/>
                </a:lnTo>
                <a:cubicBezTo>
                  <a:pt x="2921235" y="20057"/>
                  <a:pt x="2937347" y="31426"/>
                  <a:pt x="2950878" y="45473"/>
                </a:cubicBezTo>
                <a:lnTo>
                  <a:pt x="2979935" y="90216"/>
                </a:lnTo>
                <a:lnTo>
                  <a:pt x="2979705" y="89026"/>
                </a:lnTo>
                <a:lnTo>
                  <a:pt x="2977209" y="85149"/>
                </a:lnTo>
                <a:lnTo>
                  <a:pt x="2978362" y="84733"/>
                </a:lnTo>
                <a:lnTo>
                  <a:pt x="2981162" y="92106"/>
                </a:lnTo>
                <a:lnTo>
                  <a:pt x="2982926" y="94823"/>
                </a:lnTo>
                <a:lnTo>
                  <a:pt x="2983695" y="98774"/>
                </a:lnTo>
                <a:lnTo>
                  <a:pt x="3094026" y="389297"/>
                </a:lnTo>
                <a:cubicBezTo>
                  <a:pt x="3132188" y="489782"/>
                  <a:pt x="3224917" y="555665"/>
                  <a:pt x="3328190" y="555665"/>
                </a:cubicBezTo>
                <a:lnTo>
                  <a:pt x="4803515" y="555665"/>
                </a:lnTo>
                <a:lnTo>
                  <a:pt x="4803515" y="556377"/>
                </a:lnTo>
                <a:lnTo>
                  <a:pt x="4823841" y="556377"/>
                </a:lnTo>
                <a:cubicBezTo>
                  <a:pt x="5009788" y="556377"/>
                  <a:pt x="5160528" y="700675"/>
                  <a:pt x="5160528" y="878675"/>
                </a:cubicBezTo>
                <a:lnTo>
                  <a:pt x="5160528" y="939041"/>
                </a:lnTo>
                <a:lnTo>
                  <a:pt x="5160528" y="3906983"/>
                </a:lnTo>
                <a:lnTo>
                  <a:pt x="5160528" y="4100372"/>
                </a:lnTo>
                <a:cubicBezTo>
                  <a:pt x="5160528" y="4195928"/>
                  <a:pt x="5083065" y="4273391"/>
                  <a:pt x="4987509" y="4273391"/>
                </a:cubicBezTo>
                <a:lnTo>
                  <a:pt x="173019" y="4273391"/>
                </a:lnTo>
                <a:cubicBezTo>
                  <a:pt x="77463" y="4273391"/>
                  <a:pt x="0" y="4195928"/>
                  <a:pt x="0" y="4100372"/>
                </a:cubicBezTo>
                <a:lnTo>
                  <a:pt x="0" y="3906983"/>
                </a:lnTo>
                <a:lnTo>
                  <a:pt x="0" y="939041"/>
                </a:lnTo>
                <a:lnTo>
                  <a:pt x="0" y="355231"/>
                </a:lnTo>
                <a:cubicBezTo>
                  <a:pt x="0" y="159043"/>
                  <a:pt x="151883" y="1"/>
                  <a:pt x="339241" y="1"/>
                </a:cubicBezTo>
                <a:lnTo>
                  <a:pt x="2845130" y="1"/>
                </a:lnTo>
                <a:close/>
              </a:path>
            </a:pathLst>
          </a:custGeom>
          <a:solidFill>
            <a:schemeClr val="bg1"/>
          </a:solidFill>
          <a:ln w="19050" cap="sq">
            <a:solidFill>
              <a:schemeClr val="bg1"/>
            </a:solidFill>
            <a:miter/>
          </a:ln>
          <a:effectLst>
            <a:outerShdw blurRad="88900" dist="12700" algn="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3614362" y="2023927"/>
            <a:ext cx="2190234" cy="75439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5599" cap="sq">
            <a:solidFill>
              <a:schemeClr val="accent1"/>
            </a:solidFill>
            <a:miter/>
          </a:ln>
          <a:effectLst>
            <a:outerShdw blurRad="63806" dist="42538" dir="2700017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633241" y="2235024"/>
            <a:ext cx="2152476" cy="591404"/>
          </a:xfrm>
          <a:prstGeom prst="roundRect">
            <a:avLst>
              <a:gd name="adj" fmla="val 50000"/>
            </a:avLst>
          </a:prstGeom>
          <a:noFill/>
          <a:ln w="15950" cap="sq">
            <a:gradFill>
              <a:gsLst>
                <a:gs pos="43000">
                  <a:schemeClr val="bg1">
                    <a:alpha val="0"/>
                  </a:schemeClr>
                </a:gs>
                <a:gs pos="71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>
            <a:outerShdw blurRad="66999" dist="44661" dir="2700014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3460750" y="2777490"/>
            <a:ext cx="2494280" cy="26828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合理安排篮球运动时间，每次运动后能主动补充水分和营养，了解篮球运动对身体生长发育的积极作用，如增强心肺功能、提高身体协调性等。</a:t>
            </a:r>
            <a:endParaRPr kumimoji="1" lang="zh-CN" altLang="en-US" sz="1600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3775785" y="2122715"/>
            <a:ext cx="1867388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目标2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263536" y="2098829"/>
            <a:ext cx="2467539" cy="3556300"/>
          </a:xfrm>
          <a:prstGeom prst="roundRect">
            <a:avLst>
              <a:gd name="adj" fmla="val 49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236052" y="2054115"/>
            <a:ext cx="2467539" cy="3556300"/>
          </a:xfrm>
          <a:custGeom>
            <a:avLst/>
            <a:gdLst>
              <a:gd name="connsiteX0" fmla="*/ 2851444 w 5160528"/>
              <a:gd name="connsiteY0" fmla="*/ 1 h 4273391"/>
              <a:gd name="connsiteX1" fmla="*/ 2853531 w 5160528"/>
              <a:gd name="connsiteY1" fmla="*/ 1 h 4273391"/>
              <a:gd name="connsiteX2" fmla="*/ 2853682 w 5160528"/>
              <a:gd name="connsiteY2" fmla="*/ 475 h 4273391"/>
              <a:gd name="connsiteX3" fmla="*/ 2845135 w 5160528"/>
              <a:gd name="connsiteY3" fmla="*/ 0 h 4273391"/>
              <a:gd name="connsiteX4" fmla="*/ 2845140 w 5160528"/>
              <a:gd name="connsiteY4" fmla="*/ 1 h 4273391"/>
              <a:gd name="connsiteX5" fmla="*/ 2851444 w 5160528"/>
              <a:gd name="connsiteY5" fmla="*/ 1 h 4273391"/>
              <a:gd name="connsiteX6" fmla="*/ 2848306 w 5160528"/>
              <a:gd name="connsiteY6" fmla="*/ 665 h 4273391"/>
              <a:gd name="connsiteX7" fmla="*/ 2903344 w 5160528"/>
              <a:gd name="connsiteY7" fmla="*/ 12201 h 4273391"/>
              <a:gd name="connsiteX8" fmla="*/ 2950878 w 5160528"/>
              <a:gd name="connsiteY8" fmla="*/ 45473 h 4273391"/>
              <a:gd name="connsiteX9" fmla="*/ 2979935 w 5160528"/>
              <a:gd name="connsiteY9" fmla="*/ 90216 h 4273391"/>
              <a:gd name="connsiteX10" fmla="*/ 2979705 w 5160528"/>
              <a:gd name="connsiteY10" fmla="*/ 89026 h 4273391"/>
              <a:gd name="connsiteX11" fmla="*/ 2977209 w 5160528"/>
              <a:gd name="connsiteY11" fmla="*/ 85149 h 4273391"/>
              <a:gd name="connsiteX12" fmla="*/ 2978362 w 5160528"/>
              <a:gd name="connsiteY12" fmla="*/ 84733 h 4273391"/>
              <a:gd name="connsiteX13" fmla="*/ 2981162 w 5160528"/>
              <a:gd name="connsiteY13" fmla="*/ 92106 h 4273391"/>
              <a:gd name="connsiteX14" fmla="*/ 2982926 w 5160528"/>
              <a:gd name="connsiteY14" fmla="*/ 94823 h 4273391"/>
              <a:gd name="connsiteX15" fmla="*/ 2983695 w 5160528"/>
              <a:gd name="connsiteY15" fmla="*/ 98774 h 4273391"/>
              <a:gd name="connsiteX16" fmla="*/ 3094026 w 5160528"/>
              <a:gd name="connsiteY16" fmla="*/ 389297 h 4273391"/>
              <a:gd name="connsiteX17" fmla="*/ 3328190 w 5160528"/>
              <a:gd name="connsiteY17" fmla="*/ 555665 h 4273391"/>
              <a:gd name="connsiteX18" fmla="*/ 4803515 w 5160528"/>
              <a:gd name="connsiteY18" fmla="*/ 555665 h 4273391"/>
              <a:gd name="connsiteX19" fmla="*/ 4803515 w 5160528"/>
              <a:gd name="connsiteY19" fmla="*/ 556377 h 4273391"/>
              <a:gd name="connsiteX20" fmla="*/ 4823841 w 5160528"/>
              <a:gd name="connsiteY20" fmla="*/ 556377 h 4273391"/>
              <a:gd name="connsiteX21" fmla="*/ 5160528 w 5160528"/>
              <a:gd name="connsiteY21" fmla="*/ 878675 h 4273391"/>
              <a:gd name="connsiteX22" fmla="*/ 5160528 w 5160528"/>
              <a:gd name="connsiteY22" fmla="*/ 939041 h 4273391"/>
              <a:gd name="connsiteX23" fmla="*/ 5160528 w 5160528"/>
              <a:gd name="connsiteY23" fmla="*/ 3906983 h 4273391"/>
              <a:gd name="connsiteX24" fmla="*/ 5160528 w 5160528"/>
              <a:gd name="connsiteY24" fmla="*/ 4100372 h 4273391"/>
              <a:gd name="connsiteX25" fmla="*/ 4987509 w 5160528"/>
              <a:gd name="connsiteY25" fmla="*/ 4273391 h 4273391"/>
              <a:gd name="connsiteX26" fmla="*/ 173019 w 5160528"/>
              <a:gd name="connsiteY26" fmla="*/ 4273391 h 4273391"/>
              <a:gd name="connsiteX27" fmla="*/ 0 w 5160528"/>
              <a:gd name="connsiteY27" fmla="*/ 4100372 h 4273391"/>
              <a:gd name="connsiteX28" fmla="*/ 0 w 5160528"/>
              <a:gd name="connsiteY28" fmla="*/ 3906983 h 4273391"/>
              <a:gd name="connsiteX29" fmla="*/ 0 w 5160528"/>
              <a:gd name="connsiteY29" fmla="*/ 939041 h 4273391"/>
              <a:gd name="connsiteX30" fmla="*/ 0 w 5160528"/>
              <a:gd name="connsiteY30" fmla="*/ 355231 h 4273391"/>
              <a:gd name="connsiteX31" fmla="*/ 339241 w 5160528"/>
              <a:gd name="connsiteY31" fmla="*/ 1 h 4273391"/>
              <a:gd name="connsiteX32" fmla="*/ 2845130 w 5160528"/>
              <a:gd name="connsiteY32" fmla="*/ 1 h 4273391"/>
            </a:gdLst>
            <a:ahLst/>
            <a:cxnLst/>
            <a:rect l="l" t="t" r="r" b="b"/>
            <a:pathLst>
              <a:path w="5160528" h="4273391">
                <a:moveTo>
                  <a:pt x="2851444" y="1"/>
                </a:moveTo>
                <a:lnTo>
                  <a:pt x="2853531" y="1"/>
                </a:lnTo>
                <a:lnTo>
                  <a:pt x="2853682" y="475"/>
                </a:lnTo>
                <a:close/>
                <a:moveTo>
                  <a:pt x="2845135" y="0"/>
                </a:moveTo>
                <a:lnTo>
                  <a:pt x="2845140" y="1"/>
                </a:lnTo>
                <a:lnTo>
                  <a:pt x="2851444" y="1"/>
                </a:lnTo>
                <a:lnTo>
                  <a:pt x="2848306" y="665"/>
                </a:lnTo>
                <a:lnTo>
                  <a:pt x="2903344" y="12201"/>
                </a:lnTo>
                <a:cubicBezTo>
                  <a:pt x="2921235" y="20057"/>
                  <a:pt x="2937347" y="31426"/>
                  <a:pt x="2950878" y="45473"/>
                </a:cubicBezTo>
                <a:lnTo>
                  <a:pt x="2979935" y="90216"/>
                </a:lnTo>
                <a:lnTo>
                  <a:pt x="2979705" y="89026"/>
                </a:lnTo>
                <a:lnTo>
                  <a:pt x="2977209" y="85149"/>
                </a:lnTo>
                <a:lnTo>
                  <a:pt x="2978362" y="84733"/>
                </a:lnTo>
                <a:lnTo>
                  <a:pt x="2981162" y="92106"/>
                </a:lnTo>
                <a:lnTo>
                  <a:pt x="2982926" y="94823"/>
                </a:lnTo>
                <a:lnTo>
                  <a:pt x="2983695" y="98774"/>
                </a:lnTo>
                <a:lnTo>
                  <a:pt x="3094026" y="389297"/>
                </a:lnTo>
                <a:cubicBezTo>
                  <a:pt x="3132188" y="489782"/>
                  <a:pt x="3224917" y="555665"/>
                  <a:pt x="3328190" y="555665"/>
                </a:cubicBezTo>
                <a:lnTo>
                  <a:pt x="4803515" y="555665"/>
                </a:lnTo>
                <a:lnTo>
                  <a:pt x="4803515" y="556377"/>
                </a:lnTo>
                <a:lnTo>
                  <a:pt x="4823841" y="556377"/>
                </a:lnTo>
                <a:cubicBezTo>
                  <a:pt x="5009788" y="556377"/>
                  <a:pt x="5160528" y="700675"/>
                  <a:pt x="5160528" y="878675"/>
                </a:cubicBezTo>
                <a:lnTo>
                  <a:pt x="5160528" y="939041"/>
                </a:lnTo>
                <a:lnTo>
                  <a:pt x="5160528" y="3906983"/>
                </a:lnTo>
                <a:lnTo>
                  <a:pt x="5160528" y="4100372"/>
                </a:lnTo>
                <a:cubicBezTo>
                  <a:pt x="5160528" y="4195928"/>
                  <a:pt x="5083065" y="4273391"/>
                  <a:pt x="4987509" y="4273391"/>
                </a:cubicBezTo>
                <a:lnTo>
                  <a:pt x="173019" y="4273391"/>
                </a:lnTo>
                <a:cubicBezTo>
                  <a:pt x="77463" y="4273391"/>
                  <a:pt x="0" y="4195928"/>
                  <a:pt x="0" y="4100372"/>
                </a:cubicBezTo>
                <a:lnTo>
                  <a:pt x="0" y="3906983"/>
                </a:lnTo>
                <a:lnTo>
                  <a:pt x="0" y="939041"/>
                </a:lnTo>
                <a:lnTo>
                  <a:pt x="0" y="355231"/>
                </a:lnTo>
                <a:cubicBezTo>
                  <a:pt x="0" y="159043"/>
                  <a:pt x="151883" y="1"/>
                  <a:pt x="339241" y="1"/>
                </a:cubicBezTo>
                <a:lnTo>
                  <a:pt x="2845130" y="1"/>
                </a:lnTo>
                <a:close/>
              </a:path>
            </a:pathLst>
          </a:custGeom>
          <a:solidFill>
            <a:schemeClr val="bg1"/>
          </a:solidFill>
          <a:ln w="19050" cap="sq">
            <a:solidFill>
              <a:schemeClr val="bg1"/>
            </a:solidFill>
            <a:miter/>
          </a:ln>
          <a:effectLst>
            <a:outerShdw blurRad="88900" dist="12700" algn="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6402188" y="2241641"/>
            <a:ext cx="2190234" cy="75439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5599" cap="sq">
            <a:solidFill>
              <a:schemeClr val="accent1"/>
            </a:solidFill>
            <a:miter/>
          </a:ln>
          <a:effectLst>
            <a:outerShdw blurRad="63806" dist="42538" dir="2700017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421067" y="2452738"/>
            <a:ext cx="2152476" cy="591404"/>
          </a:xfrm>
          <a:prstGeom prst="roundRect">
            <a:avLst>
              <a:gd name="adj" fmla="val 50000"/>
            </a:avLst>
          </a:prstGeom>
          <a:noFill/>
          <a:ln w="15950" cap="sq">
            <a:gradFill>
              <a:gsLst>
                <a:gs pos="43000">
                  <a:schemeClr val="bg1">
                    <a:alpha val="0"/>
                  </a:schemeClr>
                </a:gs>
                <a:gs pos="71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>
            <a:outerShdw blurRad="66999" dist="44661" dir="2700014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266815" y="3112770"/>
            <a:ext cx="2435225" cy="23393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在篮球活动中，能保持积极乐观的心态，当遇到挫折（如投篮不中、比赛失利）时，能进行自我调节，不气馁、不放弃，勇于面对困难。</a:t>
            </a:r>
            <a:endParaRPr kumimoji="1" lang="zh-CN" altLang="en-US" sz="1600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563611" y="2340429"/>
            <a:ext cx="1867388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目标3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9051361" y="1881115"/>
            <a:ext cx="2467539" cy="3556300"/>
          </a:xfrm>
          <a:prstGeom prst="roundRect">
            <a:avLst>
              <a:gd name="adj" fmla="val 49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9023877" y="1836401"/>
            <a:ext cx="2467539" cy="3556300"/>
          </a:xfrm>
          <a:custGeom>
            <a:avLst/>
            <a:gdLst>
              <a:gd name="connsiteX0" fmla="*/ 2851444 w 5160528"/>
              <a:gd name="connsiteY0" fmla="*/ 1 h 4273391"/>
              <a:gd name="connsiteX1" fmla="*/ 2853531 w 5160528"/>
              <a:gd name="connsiteY1" fmla="*/ 1 h 4273391"/>
              <a:gd name="connsiteX2" fmla="*/ 2853682 w 5160528"/>
              <a:gd name="connsiteY2" fmla="*/ 475 h 4273391"/>
              <a:gd name="connsiteX3" fmla="*/ 2845135 w 5160528"/>
              <a:gd name="connsiteY3" fmla="*/ 0 h 4273391"/>
              <a:gd name="connsiteX4" fmla="*/ 2845140 w 5160528"/>
              <a:gd name="connsiteY4" fmla="*/ 1 h 4273391"/>
              <a:gd name="connsiteX5" fmla="*/ 2851444 w 5160528"/>
              <a:gd name="connsiteY5" fmla="*/ 1 h 4273391"/>
              <a:gd name="connsiteX6" fmla="*/ 2848306 w 5160528"/>
              <a:gd name="connsiteY6" fmla="*/ 665 h 4273391"/>
              <a:gd name="connsiteX7" fmla="*/ 2903344 w 5160528"/>
              <a:gd name="connsiteY7" fmla="*/ 12201 h 4273391"/>
              <a:gd name="connsiteX8" fmla="*/ 2950878 w 5160528"/>
              <a:gd name="connsiteY8" fmla="*/ 45473 h 4273391"/>
              <a:gd name="connsiteX9" fmla="*/ 2979935 w 5160528"/>
              <a:gd name="connsiteY9" fmla="*/ 90216 h 4273391"/>
              <a:gd name="connsiteX10" fmla="*/ 2979705 w 5160528"/>
              <a:gd name="connsiteY10" fmla="*/ 89026 h 4273391"/>
              <a:gd name="connsiteX11" fmla="*/ 2977209 w 5160528"/>
              <a:gd name="connsiteY11" fmla="*/ 85149 h 4273391"/>
              <a:gd name="connsiteX12" fmla="*/ 2978362 w 5160528"/>
              <a:gd name="connsiteY12" fmla="*/ 84733 h 4273391"/>
              <a:gd name="connsiteX13" fmla="*/ 2981162 w 5160528"/>
              <a:gd name="connsiteY13" fmla="*/ 92106 h 4273391"/>
              <a:gd name="connsiteX14" fmla="*/ 2982926 w 5160528"/>
              <a:gd name="connsiteY14" fmla="*/ 94823 h 4273391"/>
              <a:gd name="connsiteX15" fmla="*/ 2983695 w 5160528"/>
              <a:gd name="connsiteY15" fmla="*/ 98774 h 4273391"/>
              <a:gd name="connsiteX16" fmla="*/ 3094026 w 5160528"/>
              <a:gd name="connsiteY16" fmla="*/ 389297 h 4273391"/>
              <a:gd name="connsiteX17" fmla="*/ 3328190 w 5160528"/>
              <a:gd name="connsiteY17" fmla="*/ 555665 h 4273391"/>
              <a:gd name="connsiteX18" fmla="*/ 4803515 w 5160528"/>
              <a:gd name="connsiteY18" fmla="*/ 555665 h 4273391"/>
              <a:gd name="connsiteX19" fmla="*/ 4803515 w 5160528"/>
              <a:gd name="connsiteY19" fmla="*/ 556377 h 4273391"/>
              <a:gd name="connsiteX20" fmla="*/ 4823841 w 5160528"/>
              <a:gd name="connsiteY20" fmla="*/ 556377 h 4273391"/>
              <a:gd name="connsiteX21" fmla="*/ 5160528 w 5160528"/>
              <a:gd name="connsiteY21" fmla="*/ 878675 h 4273391"/>
              <a:gd name="connsiteX22" fmla="*/ 5160528 w 5160528"/>
              <a:gd name="connsiteY22" fmla="*/ 939041 h 4273391"/>
              <a:gd name="connsiteX23" fmla="*/ 5160528 w 5160528"/>
              <a:gd name="connsiteY23" fmla="*/ 3906983 h 4273391"/>
              <a:gd name="connsiteX24" fmla="*/ 5160528 w 5160528"/>
              <a:gd name="connsiteY24" fmla="*/ 4100372 h 4273391"/>
              <a:gd name="connsiteX25" fmla="*/ 4987509 w 5160528"/>
              <a:gd name="connsiteY25" fmla="*/ 4273391 h 4273391"/>
              <a:gd name="connsiteX26" fmla="*/ 173019 w 5160528"/>
              <a:gd name="connsiteY26" fmla="*/ 4273391 h 4273391"/>
              <a:gd name="connsiteX27" fmla="*/ 0 w 5160528"/>
              <a:gd name="connsiteY27" fmla="*/ 4100372 h 4273391"/>
              <a:gd name="connsiteX28" fmla="*/ 0 w 5160528"/>
              <a:gd name="connsiteY28" fmla="*/ 3906983 h 4273391"/>
              <a:gd name="connsiteX29" fmla="*/ 0 w 5160528"/>
              <a:gd name="connsiteY29" fmla="*/ 939041 h 4273391"/>
              <a:gd name="connsiteX30" fmla="*/ 0 w 5160528"/>
              <a:gd name="connsiteY30" fmla="*/ 355231 h 4273391"/>
              <a:gd name="connsiteX31" fmla="*/ 339241 w 5160528"/>
              <a:gd name="connsiteY31" fmla="*/ 1 h 4273391"/>
              <a:gd name="connsiteX32" fmla="*/ 2845130 w 5160528"/>
              <a:gd name="connsiteY32" fmla="*/ 1 h 4273391"/>
            </a:gdLst>
            <a:ahLst/>
            <a:cxnLst/>
            <a:rect l="l" t="t" r="r" b="b"/>
            <a:pathLst>
              <a:path w="5160528" h="4273391">
                <a:moveTo>
                  <a:pt x="2851444" y="1"/>
                </a:moveTo>
                <a:lnTo>
                  <a:pt x="2853531" y="1"/>
                </a:lnTo>
                <a:lnTo>
                  <a:pt x="2853682" y="475"/>
                </a:lnTo>
                <a:close/>
                <a:moveTo>
                  <a:pt x="2845135" y="0"/>
                </a:moveTo>
                <a:lnTo>
                  <a:pt x="2845140" y="1"/>
                </a:lnTo>
                <a:lnTo>
                  <a:pt x="2851444" y="1"/>
                </a:lnTo>
                <a:lnTo>
                  <a:pt x="2848306" y="665"/>
                </a:lnTo>
                <a:lnTo>
                  <a:pt x="2903344" y="12201"/>
                </a:lnTo>
                <a:cubicBezTo>
                  <a:pt x="2921235" y="20057"/>
                  <a:pt x="2937347" y="31426"/>
                  <a:pt x="2950878" y="45473"/>
                </a:cubicBezTo>
                <a:lnTo>
                  <a:pt x="2979935" y="90216"/>
                </a:lnTo>
                <a:lnTo>
                  <a:pt x="2979705" y="89026"/>
                </a:lnTo>
                <a:lnTo>
                  <a:pt x="2977209" y="85149"/>
                </a:lnTo>
                <a:lnTo>
                  <a:pt x="2978362" y="84733"/>
                </a:lnTo>
                <a:lnTo>
                  <a:pt x="2981162" y="92106"/>
                </a:lnTo>
                <a:lnTo>
                  <a:pt x="2982926" y="94823"/>
                </a:lnTo>
                <a:lnTo>
                  <a:pt x="2983695" y="98774"/>
                </a:lnTo>
                <a:lnTo>
                  <a:pt x="3094026" y="389297"/>
                </a:lnTo>
                <a:cubicBezTo>
                  <a:pt x="3132188" y="489782"/>
                  <a:pt x="3224917" y="555665"/>
                  <a:pt x="3328190" y="555665"/>
                </a:cubicBezTo>
                <a:lnTo>
                  <a:pt x="4803515" y="555665"/>
                </a:lnTo>
                <a:lnTo>
                  <a:pt x="4803515" y="556377"/>
                </a:lnTo>
                <a:lnTo>
                  <a:pt x="4823841" y="556377"/>
                </a:lnTo>
                <a:cubicBezTo>
                  <a:pt x="5009788" y="556377"/>
                  <a:pt x="5160528" y="700675"/>
                  <a:pt x="5160528" y="878675"/>
                </a:cubicBezTo>
                <a:lnTo>
                  <a:pt x="5160528" y="939041"/>
                </a:lnTo>
                <a:lnTo>
                  <a:pt x="5160528" y="3906983"/>
                </a:lnTo>
                <a:lnTo>
                  <a:pt x="5160528" y="4100372"/>
                </a:lnTo>
                <a:cubicBezTo>
                  <a:pt x="5160528" y="4195928"/>
                  <a:pt x="5083065" y="4273391"/>
                  <a:pt x="4987509" y="4273391"/>
                </a:cubicBezTo>
                <a:lnTo>
                  <a:pt x="173019" y="4273391"/>
                </a:lnTo>
                <a:cubicBezTo>
                  <a:pt x="77463" y="4273391"/>
                  <a:pt x="0" y="4195928"/>
                  <a:pt x="0" y="4100372"/>
                </a:cubicBezTo>
                <a:lnTo>
                  <a:pt x="0" y="3906983"/>
                </a:lnTo>
                <a:lnTo>
                  <a:pt x="0" y="939041"/>
                </a:lnTo>
                <a:lnTo>
                  <a:pt x="0" y="355231"/>
                </a:lnTo>
                <a:cubicBezTo>
                  <a:pt x="0" y="159043"/>
                  <a:pt x="151883" y="1"/>
                  <a:pt x="339241" y="1"/>
                </a:cubicBezTo>
                <a:lnTo>
                  <a:pt x="2845130" y="1"/>
                </a:lnTo>
                <a:close/>
              </a:path>
            </a:pathLst>
          </a:custGeom>
          <a:solidFill>
            <a:schemeClr val="bg1"/>
          </a:solidFill>
          <a:ln w="19050" cap="sq">
            <a:solidFill>
              <a:schemeClr val="bg1"/>
            </a:solidFill>
            <a:miter/>
          </a:ln>
          <a:effectLst>
            <a:outerShdw blurRad="88900" dist="12700" algn="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9190013" y="2023927"/>
            <a:ext cx="2190234" cy="75439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5599" cap="sq">
            <a:solidFill>
              <a:schemeClr val="accent1"/>
            </a:solidFill>
            <a:miter/>
          </a:ln>
          <a:effectLst>
            <a:outerShdw blurRad="63806" dist="42538" dir="2700017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9208892" y="2235024"/>
            <a:ext cx="2152476" cy="591404"/>
          </a:xfrm>
          <a:prstGeom prst="roundRect">
            <a:avLst>
              <a:gd name="adj" fmla="val 50000"/>
            </a:avLst>
          </a:prstGeom>
          <a:noFill/>
          <a:ln w="15950" cap="sq">
            <a:gradFill>
              <a:gsLst>
                <a:gs pos="43000">
                  <a:schemeClr val="bg1">
                    <a:alpha val="0"/>
                  </a:schemeClr>
                </a:gs>
                <a:gs pos="71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>
            <a:outerShdw blurRad="66999" dist="44661" dir="2700014" algn="tl" rotWithShape="0">
              <a:schemeClr val="accent1">
                <a:lumMod val="50000"/>
                <a:alpha val="5000"/>
              </a:schemeClr>
            </a:outerShdw>
          </a:effectLst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9106535" y="3016250"/>
            <a:ext cx="2384425" cy="22180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遵守篮球运动的安全规范，在练习和比赛中注意自身和他人的安全，不做危险动作，如故意冲撞、推搡等。</a:t>
            </a:r>
            <a:endParaRPr kumimoji="1" lang="zh-CN" altLang="en-US" sz="1600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9351436" y="2122715"/>
            <a:ext cx="1867388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目标4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660401" y="5807529"/>
            <a:ext cx="660964" cy="217714"/>
          </a:xfrm>
          <a:custGeom>
            <a:avLst/>
            <a:gdLst>
              <a:gd name="connsiteX0" fmla="*/ 480060 w 705031"/>
              <a:gd name="connsiteY0" fmla="*/ 0 h 232229"/>
              <a:gd name="connsiteX1" fmla="*/ 592546 w 705031"/>
              <a:gd name="connsiteY1" fmla="*/ 0 h 232229"/>
              <a:gd name="connsiteX2" fmla="*/ 705031 w 705031"/>
              <a:gd name="connsiteY2" fmla="*/ 116115 h 232229"/>
              <a:gd name="connsiteX3" fmla="*/ 592546 w 705031"/>
              <a:gd name="connsiteY3" fmla="*/ 232229 h 232229"/>
              <a:gd name="connsiteX4" fmla="*/ 480060 w 705031"/>
              <a:gd name="connsiteY4" fmla="*/ 232229 h 232229"/>
              <a:gd name="connsiteX5" fmla="*/ 592546 w 705031"/>
              <a:gd name="connsiteY5" fmla="*/ 116115 h 232229"/>
              <a:gd name="connsiteX6" fmla="*/ 240030 w 705031"/>
              <a:gd name="connsiteY6" fmla="*/ 0 h 232229"/>
              <a:gd name="connsiteX7" fmla="*/ 352516 w 705031"/>
              <a:gd name="connsiteY7" fmla="*/ 0 h 232229"/>
              <a:gd name="connsiteX8" fmla="*/ 465001 w 705031"/>
              <a:gd name="connsiteY8" fmla="*/ 116115 h 232229"/>
              <a:gd name="connsiteX9" fmla="*/ 352516 w 705031"/>
              <a:gd name="connsiteY9" fmla="*/ 232229 h 232229"/>
              <a:gd name="connsiteX10" fmla="*/ 240030 w 705031"/>
              <a:gd name="connsiteY10" fmla="*/ 232229 h 232229"/>
              <a:gd name="connsiteX11" fmla="*/ 352516 w 705031"/>
              <a:gd name="connsiteY11" fmla="*/ 116115 h 232229"/>
              <a:gd name="connsiteX12" fmla="*/ 0 w 705031"/>
              <a:gd name="connsiteY12" fmla="*/ 0 h 232229"/>
              <a:gd name="connsiteX13" fmla="*/ 112486 w 705031"/>
              <a:gd name="connsiteY13" fmla="*/ 0 h 232229"/>
              <a:gd name="connsiteX14" fmla="*/ 224971 w 705031"/>
              <a:gd name="connsiteY14" fmla="*/ 116115 h 232229"/>
              <a:gd name="connsiteX15" fmla="*/ 112486 w 705031"/>
              <a:gd name="connsiteY15" fmla="*/ 232229 h 232229"/>
              <a:gd name="connsiteX16" fmla="*/ 0 w 705031"/>
              <a:gd name="connsiteY16" fmla="*/ 232229 h 232229"/>
              <a:gd name="connsiteX17" fmla="*/ 112486 w 705031"/>
              <a:gd name="connsiteY17" fmla="*/ 116115 h 232229"/>
            </a:gdLst>
            <a:ahLst/>
            <a:cxnLst/>
            <a:rect l="l" t="t" r="r" b="b"/>
            <a:pathLst>
              <a:path w="705031" h="232229">
                <a:moveTo>
                  <a:pt x="480060" y="0"/>
                </a:moveTo>
                <a:lnTo>
                  <a:pt x="592546" y="0"/>
                </a:lnTo>
                <a:lnTo>
                  <a:pt x="705031" y="116115"/>
                </a:lnTo>
                <a:lnTo>
                  <a:pt x="592546" y="232229"/>
                </a:lnTo>
                <a:lnTo>
                  <a:pt x="480060" y="232229"/>
                </a:lnTo>
                <a:lnTo>
                  <a:pt x="592546" y="116115"/>
                </a:lnTo>
                <a:close/>
                <a:moveTo>
                  <a:pt x="240030" y="0"/>
                </a:moveTo>
                <a:lnTo>
                  <a:pt x="352516" y="0"/>
                </a:lnTo>
                <a:lnTo>
                  <a:pt x="465001" y="116115"/>
                </a:lnTo>
                <a:lnTo>
                  <a:pt x="352516" y="232229"/>
                </a:lnTo>
                <a:lnTo>
                  <a:pt x="240030" y="232229"/>
                </a:lnTo>
                <a:lnTo>
                  <a:pt x="352516" y="116115"/>
                </a:lnTo>
                <a:close/>
                <a:moveTo>
                  <a:pt x="0" y="0"/>
                </a:moveTo>
                <a:lnTo>
                  <a:pt x="112486" y="0"/>
                </a:lnTo>
                <a:lnTo>
                  <a:pt x="224971" y="116115"/>
                </a:lnTo>
                <a:lnTo>
                  <a:pt x="112486" y="232229"/>
                </a:lnTo>
                <a:lnTo>
                  <a:pt x="0" y="232229"/>
                </a:lnTo>
                <a:lnTo>
                  <a:pt x="112486" y="11611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3441701" y="5589815"/>
            <a:ext cx="660964" cy="217714"/>
          </a:xfrm>
          <a:custGeom>
            <a:avLst/>
            <a:gdLst>
              <a:gd name="connsiteX0" fmla="*/ 480060 w 705031"/>
              <a:gd name="connsiteY0" fmla="*/ 0 h 232229"/>
              <a:gd name="connsiteX1" fmla="*/ 592546 w 705031"/>
              <a:gd name="connsiteY1" fmla="*/ 0 h 232229"/>
              <a:gd name="connsiteX2" fmla="*/ 705031 w 705031"/>
              <a:gd name="connsiteY2" fmla="*/ 116115 h 232229"/>
              <a:gd name="connsiteX3" fmla="*/ 592546 w 705031"/>
              <a:gd name="connsiteY3" fmla="*/ 232229 h 232229"/>
              <a:gd name="connsiteX4" fmla="*/ 480060 w 705031"/>
              <a:gd name="connsiteY4" fmla="*/ 232229 h 232229"/>
              <a:gd name="connsiteX5" fmla="*/ 592546 w 705031"/>
              <a:gd name="connsiteY5" fmla="*/ 116115 h 232229"/>
              <a:gd name="connsiteX6" fmla="*/ 240030 w 705031"/>
              <a:gd name="connsiteY6" fmla="*/ 0 h 232229"/>
              <a:gd name="connsiteX7" fmla="*/ 352516 w 705031"/>
              <a:gd name="connsiteY7" fmla="*/ 0 h 232229"/>
              <a:gd name="connsiteX8" fmla="*/ 465001 w 705031"/>
              <a:gd name="connsiteY8" fmla="*/ 116115 h 232229"/>
              <a:gd name="connsiteX9" fmla="*/ 352516 w 705031"/>
              <a:gd name="connsiteY9" fmla="*/ 232229 h 232229"/>
              <a:gd name="connsiteX10" fmla="*/ 240030 w 705031"/>
              <a:gd name="connsiteY10" fmla="*/ 232229 h 232229"/>
              <a:gd name="connsiteX11" fmla="*/ 352516 w 705031"/>
              <a:gd name="connsiteY11" fmla="*/ 116115 h 232229"/>
              <a:gd name="connsiteX12" fmla="*/ 0 w 705031"/>
              <a:gd name="connsiteY12" fmla="*/ 0 h 232229"/>
              <a:gd name="connsiteX13" fmla="*/ 112486 w 705031"/>
              <a:gd name="connsiteY13" fmla="*/ 0 h 232229"/>
              <a:gd name="connsiteX14" fmla="*/ 224971 w 705031"/>
              <a:gd name="connsiteY14" fmla="*/ 116115 h 232229"/>
              <a:gd name="connsiteX15" fmla="*/ 112486 w 705031"/>
              <a:gd name="connsiteY15" fmla="*/ 232229 h 232229"/>
              <a:gd name="connsiteX16" fmla="*/ 0 w 705031"/>
              <a:gd name="connsiteY16" fmla="*/ 232229 h 232229"/>
              <a:gd name="connsiteX17" fmla="*/ 112486 w 705031"/>
              <a:gd name="connsiteY17" fmla="*/ 116115 h 232229"/>
            </a:gdLst>
            <a:ahLst/>
            <a:cxnLst/>
            <a:rect l="l" t="t" r="r" b="b"/>
            <a:pathLst>
              <a:path w="705031" h="232229">
                <a:moveTo>
                  <a:pt x="480060" y="0"/>
                </a:moveTo>
                <a:lnTo>
                  <a:pt x="592546" y="0"/>
                </a:lnTo>
                <a:lnTo>
                  <a:pt x="705031" y="116115"/>
                </a:lnTo>
                <a:lnTo>
                  <a:pt x="592546" y="232229"/>
                </a:lnTo>
                <a:lnTo>
                  <a:pt x="480060" y="232229"/>
                </a:lnTo>
                <a:lnTo>
                  <a:pt x="592546" y="116115"/>
                </a:lnTo>
                <a:close/>
                <a:moveTo>
                  <a:pt x="240030" y="0"/>
                </a:moveTo>
                <a:lnTo>
                  <a:pt x="352516" y="0"/>
                </a:lnTo>
                <a:lnTo>
                  <a:pt x="465001" y="116115"/>
                </a:lnTo>
                <a:lnTo>
                  <a:pt x="352516" y="232229"/>
                </a:lnTo>
                <a:lnTo>
                  <a:pt x="240030" y="232229"/>
                </a:lnTo>
                <a:lnTo>
                  <a:pt x="352516" y="116115"/>
                </a:lnTo>
                <a:close/>
                <a:moveTo>
                  <a:pt x="0" y="0"/>
                </a:moveTo>
                <a:lnTo>
                  <a:pt x="112486" y="0"/>
                </a:lnTo>
                <a:lnTo>
                  <a:pt x="224971" y="116115"/>
                </a:lnTo>
                <a:lnTo>
                  <a:pt x="112486" y="232229"/>
                </a:lnTo>
                <a:lnTo>
                  <a:pt x="0" y="232229"/>
                </a:lnTo>
                <a:lnTo>
                  <a:pt x="112486" y="11611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>
            <a:off x="6223001" y="5807529"/>
            <a:ext cx="660964" cy="217714"/>
          </a:xfrm>
          <a:custGeom>
            <a:avLst/>
            <a:gdLst>
              <a:gd name="connsiteX0" fmla="*/ 480060 w 705031"/>
              <a:gd name="connsiteY0" fmla="*/ 0 h 232229"/>
              <a:gd name="connsiteX1" fmla="*/ 592546 w 705031"/>
              <a:gd name="connsiteY1" fmla="*/ 0 h 232229"/>
              <a:gd name="connsiteX2" fmla="*/ 705031 w 705031"/>
              <a:gd name="connsiteY2" fmla="*/ 116115 h 232229"/>
              <a:gd name="connsiteX3" fmla="*/ 592546 w 705031"/>
              <a:gd name="connsiteY3" fmla="*/ 232229 h 232229"/>
              <a:gd name="connsiteX4" fmla="*/ 480060 w 705031"/>
              <a:gd name="connsiteY4" fmla="*/ 232229 h 232229"/>
              <a:gd name="connsiteX5" fmla="*/ 592546 w 705031"/>
              <a:gd name="connsiteY5" fmla="*/ 116115 h 232229"/>
              <a:gd name="connsiteX6" fmla="*/ 240030 w 705031"/>
              <a:gd name="connsiteY6" fmla="*/ 0 h 232229"/>
              <a:gd name="connsiteX7" fmla="*/ 352516 w 705031"/>
              <a:gd name="connsiteY7" fmla="*/ 0 h 232229"/>
              <a:gd name="connsiteX8" fmla="*/ 465001 w 705031"/>
              <a:gd name="connsiteY8" fmla="*/ 116115 h 232229"/>
              <a:gd name="connsiteX9" fmla="*/ 352516 w 705031"/>
              <a:gd name="connsiteY9" fmla="*/ 232229 h 232229"/>
              <a:gd name="connsiteX10" fmla="*/ 240030 w 705031"/>
              <a:gd name="connsiteY10" fmla="*/ 232229 h 232229"/>
              <a:gd name="connsiteX11" fmla="*/ 352516 w 705031"/>
              <a:gd name="connsiteY11" fmla="*/ 116115 h 232229"/>
              <a:gd name="connsiteX12" fmla="*/ 0 w 705031"/>
              <a:gd name="connsiteY12" fmla="*/ 0 h 232229"/>
              <a:gd name="connsiteX13" fmla="*/ 112486 w 705031"/>
              <a:gd name="connsiteY13" fmla="*/ 0 h 232229"/>
              <a:gd name="connsiteX14" fmla="*/ 224971 w 705031"/>
              <a:gd name="connsiteY14" fmla="*/ 116115 h 232229"/>
              <a:gd name="connsiteX15" fmla="*/ 112486 w 705031"/>
              <a:gd name="connsiteY15" fmla="*/ 232229 h 232229"/>
              <a:gd name="connsiteX16" fmla="*/ 0 w 705031"/>
              <a:gd name="connsiteY16" fmla="*/ 232229 h 232229"/>
              <a:gd name="connsiteX17" fmla="*/ 112486 w 705031"/>
              <a:gd name="connsiteY17" fmla="*/ 116115 h 232229"/>
            </a:gdLst>
            <a:ahLst/>
            <a:cxnLst/>
            <a:rect l="l" t="t" r="r" b="b"/>
            <a:pathLst>
              <a:path w="705031" h="232229">
                <a:moveTo>
                  <a:pt x="480060" y="0"/>
                </a:moveTo>
                <a:lnTo>
                  <a:pt x="592546" y="0"/>
                </a:lnTo>
                <a:lnTo>
                  <a:pt x="705031" y="116115"/>
                </a:lnTo>
                <a:lnTo>
                  <a:pt x="592546" y="232229"/>
                </a:lnTo>
                <a:lnTo>
                  <a:pt x="480060" y="232229"/>
                </a:lnTo>
                <a:lnTo>
                  <a:pt x="592546" y="116115"/>
                </a:lnTo>
                <a:close/>
                <a:moveTo>
                  <a:pt x="240030" y="0"/>
                </a:moveTo>
                <a:lnTo>
                  <a:pt x="352516" y="0"/>
                </a:lnTo>
                <a:lnTo>
                  <a:pt x="465001" y="116115"/>
                </a:lnTo>
                <a:lnTo>
                  <a:pt x="352516" y="232229"/>
                </a:lnTo>
                <a:lnTo>
                  <a:pt x="240030" y="232229"/>
                </a:lnTo>
                <a:lnTo>
                  <a:pt x="352516" y="116115"/>
                </a:lnTo>
                <a:close/>
                <a:moveTo>
                  <a:pt x="0" y="0"/>
                </a:moveTo>
                <a:lnTo>
                  <a:pt x="112486" y="0"/>
                </a:lnTo>
                <a:lnTo>
                  <a:pt x="224971" y="116115"/>
                </a:lnTo>
                <a:lnTo>
                  <a:pt x="112486" y="232229"/>
                </a:lnTo>
                <a:lnTo>
                  <a:pt x="0" y="232229"/>
                </a:lnTo>
                <a:lnTo>
                  <a:pt x="112486" y="11611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9004301" y="5589815"/>
            <a:ext cx="660964" cy="217714"/>
          </a:xfrm>
          <a:custGeom>
            <a:avLst/>
            <a:gdLst>
              <a:gd name="connsiteX0" fmla="*/ 480060 w 705031"/>
              <a:gd name="connsiteY0" fmla="*/ 0 h 232229"/>
              <a:gd name="connsiteX1" fmla="*/ 592546 w 705031"/>
              <a:gd name="connsiteY1" fmla="*/ 0 h 232229"/>
              <a:gd name="connsiteX2" fmla="*/ 705031 w 705031"/>
              <a:gd name="connsiteY2" fmla="*/ 116115 h 232229"/>
              <a:gd name="connsiteX3" fmla="*/ 592546 w 705031"/>
              <a:gd name="connsiteY3" fmla="*/ 232229 h 232229"/>
              <a:gd name="connsiteX4" fmla="*/ 480060 w 705031"/>
              <a:gd name="connsiteY4" fmla="*/ 232229 h 232229"/>
              <a:gd name="connsiteX5" fmla="*/ 592546 w 705031"/>
              <a:gd name="connsiteY5" fmla="*/ 116115 h 232229"/>
              <a:gd name="connsiteX6" fmla="*/ 240030 w 705031"/>
              <a:gd name="connsiteY6" fmla="*/ 0 h 232229"/>
              <a:gd name="connsiteX7" fmla="*/ 352516 w 705031"/>
              <a:gd name="connsiteY7" fmla="*/ 0 h 232229"/>
              <a:gd name="connsiteX8" fmla="*/ 465001 w 705031"/>
              <a:gd name="connsiteY8" fmla="*/ 116115 h 232229"/>
              <a:gd name="connsiteX9" fmla="*/ 352516 w 705031"/>
              <a:gd name="connsiteY9" fmla="*/ 232229 h 232229"/>
              <a:gd name="connsiteX10" fmla="*/ 240030 w 705031"/>
              <a:gd name="connsiteY10" fmla="*/ 232229 h 232229"/>
              <a:gd name="connsiteX11" fmla="*/ 352516 w 705031"/>
              <a:gd name="connsiteY11" fmla="*/ 116115 h 232229"/>
              <a:gd name="connsiteX12" fmla="*/ 0 w 705031"/>
              <a:gd name="connsiteY12" fmla="*/ 0 h 232229"/>
              <a:gd name="connsiteX13" fmla="*/ 112486 w 705031"/>
              <a:gd name="connsiteY13" fmla="*/ 0 h 232229"/>
              <a:gd name="connsiteX14" fmla="*/ 224971 w 705031"/>
              <a:gd name="connsiteY14" fmla="*/ 116115 h 232229"/>
              <a:gd name="connsiteX15" fmla="*/ 112486 w 705031"/>
              <a:gd name="connsiteY15" fmla="*/ 232229 h 232229"/>
              <a:gd name="connsiteX16" fmla="*/ 0 w 705031"/>
              <a:gd name="connsiteY16" fmla="*/ 232229 h 232229"/>
              <a:gd name="connsiteX17" fmla="*/ 112486 w 705031"/>
              <a:gd name="connsiteY17" fmla="*/ 116115 h 232229"/>
            </a:gdLst>
            <a:ahLst/>
            <a:cxnLst/>
            <a:rect l="l" t="t" r="r" b="b"/>
            <a:pathLst>
              <a:path w="705031" h="232229">
                <a:moveTo>
                  <a:pt x="480060" y="0"/>
                </a:moveTo>
                <a:lnTo>
                  <a:pt x="592546" y="0"/>
                </a:lnTo>
                <a:lnTo>
                  <a:pt x="705031" y="116115"/>
                </a:lnTo>
                <a:lnTo>
                  <a:pt x="592546" y="232229"/>
                </a:lnTo>
                <a:lnTo>
                  <a:pt x="480060" y="232229"/>
                </a:lnTo>
                <a:lnTo>
                  <a:pt x="592546" y="116115"/>
                </a:lnTo>
                <a:close/>
                <a:moveTo>
                  <a:pt x="240030" y="0"/>
                </a:moveTo>
                <a:lnTo>
                  <a:pt x="352516" y="0"/>
                </a:lnTo>
                <a:lnTo>
                  <a:pt x="465001" y="116115"/>
                </a:lnTo>
                <a:lnTo>
                  <a:pt x="352516" y="232229"/>
                </a:lnTo>
                <a:lnTo>
                  <a:pt x="240030" y="232229"/>
                </a:lnTo>
                <a:lnTo>
                  <a:pt x="352516" y="116115"/>
                </a:lnTo>
                <a:close/>
                <a:moveTo>
                  <a:pt x="0" y="0"/>
                </a:moveTo>
                <a:lnTo>
                  <a:pt x="112486" y="0"/>
                </a:lnTo>
                <a:lnTo>
                  <a:pt x="224971" y="116115"/>
                </a:lnTo>
                <a:lnTo>
                  <a:pt x="112486" y="232229"/>
                </a:lnTo>
                <a:lnTo>
                  <a:pt x="0" y="232229"/>
                </a:lnTo>
                <a:lnTo>
                  <a:pt x="112486" y="11611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29"/>
            </p:custDataLst>
          </p:nvPr>
        </p:nvSpPr>
        <p:spPr>
          <a:xfrm>
            <a:off x="2984500" y="2213429"/>
            <a:ext cx="63500" cy="635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30"/>
            </p:custDataLst>
          </p:nvPr>
        </p:nvSpPr>
        <p:spPr>
          <a:xfrm>
            <a:off x="5770033" y="1995715"/>
            <a:ext cx="63500" cy="635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31"/>
            </p:custDataLst>
          </p:nvPr>
        </p:nvSpPr>
        <p:spPr>
          <a:xfrm>
            <a:off x="8555566" y="2213429"/>
            <a:ext cx="63500" cy="635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>
            <p:custDataLst>
              <p:tags r:id="rId32"/>
            </p:custDataLst>
          </p:nvPr>
        </p:nvSpPr>
        <p:spPr>
          <a:xfrm>
            <a:off x="11341100" y="1995715"/>
            <a:ext cx="63500" cy="635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健康行为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23484" y="4223126"/>
            <a:ext cx="2792467" cy="1396233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374015" y="2555240"/>
            <a:ext cx="3884295" cy="16617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在篮球团队活动中，能明确自己的角色和职责，积极与队友配合，发扬团队合作精神，为实现团队目标共同努力，不搞个人主义。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168805" y="175977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rot="13500000" flipV="1">
            <a:off x="2049874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723483" y="2204431"/>
            <a:ext cx="2792468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目标1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4693417" y="4223126"/>
            <a:ext cx="2792467" cy="1396233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4693285" y="2567305"/>
            <a:ext cx="3234690" cy="1639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在篮球团队活动中，能明确自己的角色和职责，积极与队友配合，发扬团队合作精神，为实现团队目标共同努力，不搞个人主义。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5138738" y="175977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9"/>
            </p:custDataLst>
          </p:nvPr>
        </p:nvSpPr>
        <p:spPr>
          <a:xfrm rot="13500000" flipV="1">
            <a:off x="6019807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0"/>
            </p:custDataLst>
          </p:nvPr>
        </p:nvSpPr>
        <p:spPr>
          <a:xfrm>
            <a:off x="4693416" y="2204431"/>
            <a:ext cx="2792468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目标2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1"/>
            </p:custDataLst>
          </p:nvPr>
        </p:nvSpPr>
        <p:spPr>
          <a:xfrm>
            <a:off x="8726433" y="4223126"/>
            <a:ext cx="2792467" cy="1396233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2"/>
            </p:custDataLst>
          </p:nvPr>
        </p:nvSpPr>
        <p:spPr>
          <a:xfrm>
            <a:off x="8580120" y="2567305"/>
            <a:ext cx="3298825" cy="1120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具备集体荣誉感，在小赛季等集体比赛中，能为团队的胜利欢呼，为团队的失利共同总结经验，增强对集体的归属感和责任感。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3"/>
            </p:custDataLst>
          </p:nvPr>
        </p:nvSpPr>
        <p:spPr>
          <a:xfrm>
            <a:off x="9171753" y="175977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4"/>
            </p:custDataLst>
          </p:nvPr>
        </p:nvSpPr>
        <p:spPr>
          <a:xfrm rot="13500000" flipV="1">
            <a:off x="10052824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5"/>
            </p:custDataLst>
          </p:nvPr>
        </p:nvSpPr>
        <p:spPr>
          <a:xfrm>
            <a:off x="8726432" y="2204431"/>
            <a:ext cx="2792468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目标3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1007545" y="210957"/>
            <a:ext cx="1069675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体育品德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82743" y="334905"/>
            <a:ext cx="218940" cy="218940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87699" y="334905"/>
            <a:ext cx="218940" cy="21894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92654" y="334905"/>
            <a:ext cx="218940" cy="2189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64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1412686" y="-1586151"/>
            <a:ext cx="3048000" cy="3048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3688" y="2806157"/>
            <a:ext cx="7721600" cy="2131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8659420">
            <a:off x="6211558" y="-1787844"/>
            <a:ext cx="3054663" cy="3054663"/>
          </a:xfrm>
          <a:prstGeom prst="donut">
            <a:avLst>
              <a:gd name="adj" fmla="val 20486"/>
            </a:avLst>
          </a:prstGeom>
          <a:gradFill>
            <a:gsLst>
              <a:gs pos="1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892" y="365021"/>
            <a:ext cx="2053483" cy="248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3688" y="1743773"/>
            <a:ext cx="3287031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D2F7F9">
                        <a:alpha val="100000"/>
                      </a:srgbClr>
                    </a:gs>
                    <a:gs pos="100000">
                      <a:srgbClr val="79E8E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 panose="02020300000000000000" charset="-122"/>
                <a:ea typeface="Source Han Serif SC Regular" panose="02020300000000000000" charset="-122"/>
                <a:cs typeface="Source Han Serif SC Regular" panose="020203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0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00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1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2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3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4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5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6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7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8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09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11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10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1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2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3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4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5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6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7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8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19.xml><?xml version="1.0" encoding="utf-8"?>
<p:tagLst xmlns:p="http://schemas.openxmlformats.org/presentationml/2006/main">
  <p:tag name="KSO_WM_DIAGRAM_VIRTUALLY_FRAME" val="{&quot;height&quot;:368.0914960629921,&quot;left&quot;:185.98929133858266,&quot;top&quot;:134.4051181102362,&quot;width&quot;:588.9700787401574}"/>
</p:tagLst>
</file>

<file path=ppt/tags/tag12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20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1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2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3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4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5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6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7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8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29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3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30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31.xml><?xml version="1.0" encoding="utf-8"?>
<p:tagLst xmlns:p="http://schemas.openxmlformats.org/presentationml/2006/main">
  <p:tag name="KSO_WM_DIAGRAM_VIRTUALLY_FRAME" val="{&quot;height&quot;:364.65377952755904,&quot;left&quot;:72.88102362204725,&quot;top&quot;:136.89811023622048,&quot;width&quot;:820.7380314960631}"/>
</p:tagLst>
</file>

<file path=ppt/tags/tag132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3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4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5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6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7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8.xml><?xml version="1.0" encoding="utf-8"?>
<p:tagLst xmlns:p="http://schemas.openxmlformats.org/presentationml/2006/main">
  <p:tag name="KSO_WM_DIAGRAM_VIRTUALLY_FRAME" val="{&quot;height&quot;:356.0214173228346,&quot;left&quot;:210.82188976377952,&quot;top&quot;:107.98929133858266,&quot;width&quot;:765.3543307086615}"/>
</p:tagLst>
</file>

<file path=ppt/tags/tag139.xml><?xml version="1.0" encoding="utf-8"?>
<p:tagLst xmlns:p="http://schemas.openxmlformats.org/presentationml/2006/main">
  <p:tag name="TABLE_ENDDRAG_ORIGIN_RECT" val="939*751"/>
  <p:tag name="TABLE_ENDDRAG_RECT" val="4*6*939*751"/>
</p:tagLst>
</file>

<file path=ppt/tags/tag14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40.xml><?xml version="1.0" encoding="utf-8"?>
<p:tagLst xmlns:p="http://schemas.openxmlformats.org/presentationml/2006/main">
  <p:tag name="KSO_WM_DIAGRAM_VIRTUALLY_FRAME" val="{&quot;height&quot;:346.1,&quot;left&quot;:399.85,&quot;top&quot;:123.85,&quot;width&quot;:509.3}"/>
</p:tagLst>
</file>

<file path=ppt/tags/tag141.xml><?xml version="1.0" encoding="utf-8"?>
<p:tagLst xmlns:p="http://schemas.openxmlformats.org/presentationml/2006/main">
  <p:tag name="KSO_WM_DIAGRAM_VIRTUALLY_FRAME" val="{&quot;height&quot;:346.1,&quot;left&quot;:399.85,&quot;top&quot;:123.85,&quot;width&quot;:509.3}"/>
</p:tagLst>
</file>

<file path=ppt/tags/tag142.xml><?xml version="1.0" encoding="utf-8"?>
<p:tagLst xmlns:p="http://schemas.openxmlformats.org/presentationml/2006/main">
  <p:tag name="KSO_WM_DIAGRAM_VIRTUALLY_FRAME" val="{&quot;height&quot;:346.1,&quot;left&quot;:399.85,&quot;top&quot;:123.85,&quot;width&quot;:509.3}"/>
</p:tagLst>
</file>

<file path=ppt/tags/tag143.xml><?xml version="1.0" encoding="utf-8"?>
<p:tagLst xmlns:p="http://schemas.openxmlformats.org/presentationml/2006/main">
  <p:tag name="KSO_WM_DIAGRAM_VIRTUALLY_FRAME" val="{&quot;height&quot;:346.1,&quot;left&quot;:399.85,&quot;top&quot;:123.85,&quot;width&quot;:509.3}"/>
</p:tagLst>
</file>

<file path=ppt/tags/tag144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45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46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47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48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49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50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1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2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3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4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5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6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7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8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59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6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60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61.xml><?xml version="1.0" encoding="utf-8"?>
<p:tagLst xmlns:p="http://schemas.openxmlformats.org/presentationml/2006/main">
  <p:tag name="KSO_WM_DIAGRAM_VIRTUALLY_FRAME" val="{&quot;height&quot;:413.3586614173229,&quot;left&quot;:63.94622047244094,&quot;top&quot;:81.14692913385827,&quot;width&quot;:839.003779527559}"/>
</p:tagLst>
</file>

<file path=ppt/tags/tag162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3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4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5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6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7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8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69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7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70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71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172.xml><?xml version="1.0" encoding="utf-8"?>
<p:tagLst xmlns:p="http://schemas.openxmlformats.org/presentationml/2006/main">
  <p:tag name="resource_record_key" val="{&quot;13&quot;:[4364938],&quot;29&quot;:[50000077]}"/>
</p:tagLst>
</file>

<file path=ppt/tags/tag18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19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20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1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2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3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4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5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6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7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8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29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30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1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2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3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4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5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6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7.xml><?xml version="1.0" encoding="utf-8"?>
<p:tagLst xmlns:p="http://schemas.openxmlformats.org/presentationml/2006/main">
  <p:tag name="KSO_WM_DIAGRAM_VIRTUALLY_FRAME" val="{&quot;height&quot;:402.6270866141732,&quot;left&quot;:52,&quot;top&quot;:89,&quot;width&quot;:855}"/>
</p:tagLst>
</file>

<file path=ppt/tags/tag38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39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40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1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2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3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4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5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6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7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8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49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5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50.xml><?xml version="1.0" encoding="utf-8"?>
<p:tagLst xmlns:p="http://schemas.openxmlformats.org/presentationml/2006/main">
  <p:tag name="KSO_WM_DIAGRAM_VIRTUALLY_FRAME" val="{&quot;height&quot;:426.1463779527559,&quot;left&quot;:17.3,&quot;top&quot;:80.80362204724409,&quot;width&quot;:930.75}"/>
</p:tagLst>
</file>

<file path=ppt/tags/tag51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2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3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4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5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6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7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8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59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60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1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2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3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4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5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6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7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8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69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70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1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2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3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4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5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6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7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8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79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8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80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81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82.xml><?xml version="1.0" encoding="utf-8"?>
<p:tagLst xmlns:p="http://schemas.openxmlformats.org/presentationml/2006/main">
  <p:tag name="KSO_WM_DIAGRAM_VIRTUALLY_FRAME" val="{&quot;height&quot;:329.8300787401574,&quot;left&quot;:50.75,&quot;top&quot;:144.59850393700788,&quot;width&quot;:856.25}"/>
</p:tagLst>
</file>

<file path=ppt/tags/tag83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84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85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86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87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88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89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.xml><?xml version="1.0" encoding="utf-8"?>
<p:tagLst xmlns:p="http://schemas.openxmlformats.org/presentationml/2006/main">
  <p:tag name="KSO_WM_DIAGRAM_VIRTUALLY_FRAME" val="{&quot;height&quot;:38.701259842519676,&quot;left&quot;:38.29795275590551,&quot;top&quot;:320.45795275590547,&quot;width&quot;:398.33905511811025}"/>
</p:tagLst>
</file>

<file path=ppt/tags/tag90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1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2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3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4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5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6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7.xml><?xml version="1.0" encoding="utf-8"?>
<p:tagLst xmlns:p="http://schemas.openxmlformats.org/presentationml/2006/main">
  <p:tag name="KSO_WM_DIAGRAM_VIRTUALLY_FRAME" val="{&quot;height&quot;:330.84448171943495,&quot;left&quot;:29.45,&quot;top&quot;:111.62473087899025,&quot;width&quot;:905.9}"/>
</p:tagLst>
</file>

<file path=ppt/tags/tag98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ags/tag99.xml><?xml version="1.0" encoding="utf-8"?>
<p:tagLst xmlns:p="http://schemas.openxmlformats.org/presentationml/2006/main">
  <p:tag name="KSO_WM_DIAGRAM_VIRTUALLY_FRAME" val="{&quot;height&quot;:433.41055118110233,&quot;left&quot;:52,&quot;top&quot;:111.78944881889763,&quot;width&quot;:85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467F7"/>
      </a:accent1>
      <a:accent2>
        <a:srgbClr val="1FD8E1"/>
      </a:accent2>
      <a:accent3>
        <a:srgbClr val="1467F7"/>
      </a:accent3>
      <a:accent4>
        <a:srgbClr val="1FD8E1"/>
      </a:accent4>
      <a:accent5>
        <a:srgbClr val="1467F7"/>
      </a:accent5>
      <a:accent6>
        <a:srgbClr val="1FD8E1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467F7"/>
      </a:accent1>
      <a:accent2>
        <a:srgbClr val="1FD8E1"/>
      </a:accent2>
      <a:accent3>
        <a:srgbClr val="1467F7"/>
      </a:accent3>
      <a:accent4>
        <a:srgbClr val="1FD8E1"/>
      </a:accent4>
      <a:accent5>
        <a:srgbClr val="1467F7"/>
      </a:accent5>
      <a:accent6>
        <a:srgbClr val="1FD8E1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467F7"/>
      </a:accent1>
      <a:accent2>
        <a:srgbClr val="1FD8E1"/>
      </a:accent2>
      <a:accent3>
        <a:srgbClr val="1467F7"/>
      </a:accent3>
      <a:accent4>
        <a:srgbClr val="1FD8E1"/>
      </a:accent4>
      <a:accent5>
        <a:srgbClr val="1467F7"/>
      </a:accent5>
      <a:accent6>
        <a:srgbClr val="1FD8E1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467F7"/>
      </a:accent1>
      <a:accent2>
        <a:srgbClr val="1FD8E1"/>
      </a:accent2>
      <a:accent3>
        <a:srgbClr val="1467F7"/>
      </a:accent3>
      <a:accent4>
        <a:srgbClr val="1FD8E1"/>
      </a:accent4>
      <a:accent5>
        <a:srgbClr val="1467F7"/>
      </a:accent5>
      <a:accent6>
        <a:srgbClr val="1FD8E1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467F7"/>
      </a:accent1>
      <a:accent2>
        <a:srgbClr val="1FD8E1"/>
      </a:accent2>
      <a:accent3>
        <a:srgbClr val="1467F7"/>
      </a:accent3>
      <a:accent4>
        <a:srgbClr val="1FD8E1"/>
      </a:accent4>
      <a:accent5>
        <a:srgbClr val="1467F7"/>
      </a:accent5>
      <a:accent6>
        <a:srgbClr val="1FD8E1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467F7"/>
      </a:accent1>
      <a:accent2>
        <a:srgbClr val="1FD8E1"/>
      </a:accent2>
      <a:accent3>
        <a:srgbClr val="1467F7"/>
      </a:accent3>
      <a:accent4>
        <a:srgbClr val="1FD8E1"/>
      </a:accent4>
      <a:accent5>
        <a:srgbClr val="1467F7"/>
      </a:accent5>
      <a:accent6>
        <a:srgbClr val="1FD8E1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13256</Words>
  <Application>WPS 演示</Application>
  <PresentationFormat/>
  <Paragraphs>1069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54</vt:i4>
      </vt:variant>
    </vt:vector>
  </HeadingPairs>
  <TitlesOfParts>
    <vt:vector size="78" baseType="lpstr">
      <vt:lpstr>Arial</vt:lpstr>
      <vt:lpstr>宋体</vt:lpstr>
      <vt:lpstr>Wingdings</vt:lpstr>
      <vt:lpstr>Source Han Sans CN Bold</vt:lpstr>
      <vt:lpstr>Source Han Serif SC Regular</vt:lpstr>
      <vt:lpstr>OPPOSans H</vt:lpstr>
      <vt:lpstr>Source Han Sans</vt:lpstr>
      <vt:lpstr>等线</vt:lpstr>
      <vt:lpstr>微软雅黑</vt:lpstr>
      <vt:lpstr>Arial Unicode MS</vt:lpstr>
      <vt:lpstr>Calibri</vt:lpstr>
      <vt:lpstr>OPPOSans B</vt:lpstr>
      <vt:lpstr>等线 Light</vt:lpstr>
      <vt:lpstr>仿宋</vt:lpstr>
      <vt:lpstr>Segoe UI</vt:lpstr>
      <vt:lpstr>Calibri</vt:lpstr>
      <vt:lpstr>Inter</vt:lpstr>
      <vt:lpstr>Segoe Print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静静</cp:lastModifiedBy>
  <cp:revision>2</cp:revision>
  <dcterms:created xsi:type="dcterms:W3CDTF">2025-07-07T03:37:24Z</dcterms:created>
  <dcterms:modified xsi:type="dcterms:W3CDTF">2025-07-07T03:41:07Z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DCBBF4B990D4455A85BAEB8F34668FDB_13</vt:lpwstr>
  </property>
  <property fmtid="{D5CDD505-2E9C-101B-9397-08002B2CF9AE}" pid="3" name="KSOProductBuildVer">
    <vt:lpwstr>2052-12.1.0.21915</vt:lpwstr>
  </property>
</Properties>
</file>