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8" r:id="rId20"/>
    <p:sldId id="30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9" r:id="rId32"/>
    <p:sldId id="300" r:id="rId33"/>
    <p:sldId id="301" r:id="rId34"/>
    <p:sldId id="303" r:id="rId35"/>
    <p:sldId id="304" r:id="rId36"/>
    <p:sldId id="305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2" r:id="rId45"/>
    <p:sldId id="293" r:id="rId46"/>
    <p:sldId id="307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297" r:id="rId55"/>
  </p:sldIdLst>
  <p:sldSz cx="12192000" cy="6858000"/>
  <p:notesSz cx="6858000" cy="9144000"/>
  <p:embeddedFontLst>
    <p:embeddedFont>
      <p:font typeface="Source Han Sans CN Bold" panose="020B0800000000000000" charset="-122"/>
      <p:regular r:id="rId59"/>
    </p:embeddedFont>
    <p:embeddedFont>
      <p:font typeface="OPPOSans H" panose="00020600040101010101" charset="-122"/>
      <p:regular r:id="rId60"/>
    </p:embeddedFont>
    <p:embeddedFont>
      <p:font typeface="OPPOSans B" panose="00020600040101010101" charset="-122"/>
      <p:regular r:id="rId61"/>
    </p:embeddedFont>
    <p:embeddedFont>
      <p:font typeface="PingFang SC" panose="020B0400000000000000" charset="-122"/>
      <p:regular r:id="rId6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font" Target="fonts/font4.fntdata"/><Relationship Id="rId61" Type="http://schemas.openxmlformats.org/officeDocument/2006/relationships/font" Target="fonts/font3.fntdata"/><Relationship Id="rId60" Type="http://schemas.openxmlformats.org/officeDocument/2006/relationships/font" Target="fonts/font2.fntdata"/><Relationship Id="rId6" Type="http://schemas.openxmlformats.org/officeDocument/2006/relationships/slide" Target="slides/slide3.xml"/><Relationship Id="rId59" Type="http://schemas.openxmlformats.org/officeDocument/2006/relationships/font" Target="fonts/font1.fntdata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15317" y="4578657"/>
            <a:ext cx="3261788" cy="389504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54830" y="1028700"/>
            <a:ext cx="5280955" cy="31374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足球</a:t>
            </a: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传接球与战术配合教学设计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3770" y="4635903"/>
            <a:ext cx="8104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主讲人：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683731" y="4635903"/>
            <a:ext cx="691866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521956" y="4645323"/>
            <a:ext cx="621111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40539" y="4645323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88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73896" y="1373307"/>
            <a:ext cx="9198879" cy="4760793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/>
            </a:solidFill>
            <a:miter/>
          </a:ln>
          <a:effectLst>
            <a:outerShdw blurRad="381000" dist="317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76506" y="1601384"/>
            <a:ext cx="108000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475298" y="1597953"/>
            <a:ext cx="108000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76506" y="5748388"/>
            <a:ext cx="108000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475298" y="5748388"/>
            <a:ext cx="108000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83344" y="1605889"/>
            <a:ext cx="7344395" cy="790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价值与地位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62150" y="2705101"/>
            <a:ext cx="8439150" cy="28309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篮球传接球是《普通高中体育与健康课程标准》必修模块 “球类运动” 的重要内容，是篮球运动的基础技术，也是团队配合的核心环节。本单元内容承上启下，既巩固初中阶段的基本技术，又为高中阶段战术学习奠定基础，对培养学生团队意识、战术思维具有重要作用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838122" y="1892519"/>
            <a:ext cx="503985" cy="503985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2245735" y="2603321"/>
            <a:ext cx="8100000" cy="19717"/>
          </a:xfrm>
          <a:custGeom>
            <a:avLst/>
            <a:gdLst>
              <a:gd name="connsiteX0" fmla="*/ 4128594 w 4236594"/>
              <a:gd name="connsiteY0" fmla="*/ 10800 h 10800"/>
              <a:gd name="connsiteX1" fmla="*/ 4236594 w 4236594"/>
              <a:gd name="connsiteY1" fmla="*/ 10800 h 10800"/>
              <a:gd name="connsiteX2" fmla="*/ 4236594 w 4236594"/>
              <a:gd name="connsiteY2" fmla="*/ 0 h 10800"/>
              <a:gd name="connsiteX3" fmla="*/ 4128594 w 4236594"/>
              <a:gd name="connsiteY3" fmla="*/ 0 h 10800"/>
              <a:gd name="connsiteX4" fmla="*/ 0 w 4236594"/>
              <a:gd name="connsiteY4" fmla="*/ 10800 h 10800"/>
              <a:gd name="connsiteX5" fmla="*/ 4068000 w 4236594"/>
              <a:gd name="connsiteY5" fmla="*/ 10800 h 10800"/>
              <a:gd name="connsiteX6" fmla="*/ 4068000 w 4236594"/>
              <a:gd name="connsiteY6" fmla="*/ 0 h 10800"/>
              <a:gd name="connsiteX7" fmla="*/ 0 w 4236594"/>
              <a:gd name="connsiteY7" fmla="*/ 0 h 10800"/>
            </a:gdLst>
            <a:ahLst/>
            <a:cxnLst/>
            <a:rect l="l" t="t" r="r" b="b"/>
            <a:pathLst>
              <a:path w="4236594" h="10800">
                <a:moveTo>
                  <a:pt x="4128594" y="10800"/>
                </a:moveTo>
                <a:lnTo>
                  <a:pt x="4236594" y="10800"/>
                </a:lnTo>
                <a:lnTo>
                  <a:pt x="4236594" y="0"/>
                </a:lnTo>
                <a:lnTo>
                  <a:pt x="4128594" y="0"/>
                </a:lnTo>
                <a:close/>
                <a:moveTo>
                  <a:pt x="0" y="10800"/>
                </a:moveTo>
                <a:lnTo>
                  <a:pt x="4068000" y="10800"/>
                </a:lnTo>
                <a:lnTo>
                  <a:pt x="40680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教材价值与地位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1394" y="1541818"/>
            <a:ext cx="3264526" cy="49158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67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19993" y="1734078"/>
            <a:ext cx="3267326" cy="4366486"/>
          </a:xfrm>
          <a:custGeom>
            <a:avLst/>
            <a:gdLst>
              <a:gd name="connsiteX0" fmla="*/ 0 w 4644218"/>
              <a:gd name="connsiteY0" fmla="*/ 0 h 3956715"/>
              <a:gd name="connsiteX1" fmla="*/ 4644218 w 4644218"/>
              <a:gd name="connsiteY1" fmla="*/ 0 h 3956715"/>
              <a:gd name="connsiteX2" fmla="*/ 4644218 w 4644218"/>
              <a:gd name="connsiteY2" fmla="*/ 3280902 h 3956715"/>
              <a:gd name="connsiteX3" fmla="*/ 4644218 w 4644218"/>
              <a:gd name="connsiteY3" fmla="*/ 3316406 h 3956715"/>
              <a:gd name="connsiteX4" fmla="*/ 4638063 w 4644218"/>
              <a:gd name="connsiteY4" fmla="*/ 3316406 h 3956715"/>
              <a:gd name="connsiteX5" fmla="*/ 4632239 w 4644218"/>
              <a:gd name="connsiteY5" fmla="*/ 3350000 h 3956715"/>
              <a:gd name="connsiteX6" fmla="*/ 2324099 w 4644218"/>
              <a:gd name="connsiteY6" fmla="*/ 3956715 h 3956715"/>
              <a:gd name="connsiteX7" fmla="*/ 15959 w 4644218"/>
              <a:gd name="connsiteY7" fmla="*/ 3350000 h 3956715"/>
              <a:gd name="connsiteX8" fmla="*/ 10135 w 4644218"/>
              <a:gd name="connsiteY8" fmla="*/ 3316406 h 3956715"/>
              <a:gd name="connsiteX9" fmla="*/ 0 w 4644218"/>
              <a:gd name="connsiteY9" fmla="*/ 3316406 h 3956715"/>
            </a:gdLst>
            <a:ahLst/>
            <a:cxnLst/>
            <a:rect l="l" t="t" r="r" b="b"/>
            <a:pathLst>
              <a:path w="4644218" h="3956715">
                <a:moveTo>
                  <a:pt x="0" y="0"/>
                </a:moveTo>
                <a:lnTo>
                  <a:pt x="4644218" y="0"/>
                </a:lnTo>
                <a:lnTo>
                  <a:pt x="4644218" y="3280902"/>
                </a:lnTo>
                <a:lnTo>
                  <a:pt x="4644218" y="3316406"/>
                </a:lnTo>
                <a:lnTo>
                  <a:pt x="4638063" y="3316406"/>
                </a:lnTo>
                <a:lnTo>
                  <a:pt x="4632239" y="3350000"/>
                </a:lnTo>
                <a:cubicBezTo>
                  <a:pt x="4513426" y="3690783"/>
                  <a:pt x="3525380" y="3956715"/>
                  <a:pt x="2324099" y="3956715"/>
                </a:cubicBezTo>
                <a:cubicBezTo>
                  <a:pt x="1122818" y="3956715"/>
                  <a:pt x="134772" y="3690783"/>
                  <a:pt x="15959" y="3350000"/>
                </a:cubicBezTo>
                <a:lnTo>
                  <a:pt x="10135" y="3316406"/>
                </a:lnTo>
                <a:lnTo>
                  <a:pt x="0" y="3316406"/>
                </a:lnTo>
                <a:close/>
              </a:path>
            </a:pathLst>
          </a:custGeom>
          <a:gradFill>
            <a:gsLst>
              <a:gs pos="32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5400000" scaled="0"/>
          </a:gradFill>
          <a:ln w="19050" cap="sq">
            <a:gradFill>
              <a:gsLst>
                <a:gs pos="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97668" y="2238285"/>
            <a:ext cx="2511976" cy="628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基础性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97668" y="3155183"/>
            <a:ext cx="2511976" cy="2474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双手胸前传接球是篮球最基本的传球方法，是其他传球技术的基础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11486" y="4888522"/>
            <a:ext cx="2893274" cy="1088110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87641" y="5039940"/>
            <a:ext cx="2340966" cy="846849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57388" y="1541818"/>
            <a:ext cx="3264526" cy="49158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67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55987" y="1734078"/>
            <a:ext cx="3267326" cy="4366486"/>
          </a:xfrm>
          <a:custGeom>
            <a:avLst/>
            <a:gdLst>
              <a:gd name="connsiteX0" fmla="*/ 0 w 4644218"/>
              <a:gd name="connsiteY0" fmla="*/ 0 h 3956715"/>
              <a:gd name="connsiteX1" fmla="*/ 4644218 w 4644218"/>
              <a:gd name="connsiteY1" fmla="*/ 0 h 3956715"/>
              <a:gd name="connsiteX2" fmla="*/ 4644218 w 4644218"/>
              <a:gd name="connsiteY2" fmla="*/ 3280902 h 3956715"/>
              <a:gd name="connsiteX3" fmla="*/ 4644218 w 4644218"/>
              <a:gd name="connsiteY3" fmla="*/ 3316406 h 3956715"/>
              <a:gd name="connsiteX4" fmla="*/ 4638063 w 4644218"/>
              <a:gd name="connsiteY4" fmla="*/ 3316406 h 3956715"/>
              <a:gd name="connsiteX5" fmla="*/ 4632239 w 4644218"/>
              <a:gd name="connsiteY5" fmla="*/ 3350000 h 3956715"/>
              <a:gd name="connsiteX6" fmla="*/ 2324099 w 4644218"/>
              <a:gd name="connsiteY6" fmla="*/ 3956715 h 3956715"/>
              <a:gd name="connsiteX7" fmla="*/ 15959 w 4644218"/>
              <a:gd name="connsiteY7" fmla="*/ 3350000 h 3956715"/>
              <a:gd name="connsiteX8" fmla="*/ 10135 w 4644218"/>
              <a:gd name="connsiteY8" fmla="*/ 3316406 h 3956715"/>
              <a:gd name="connsiteX9" fmla="*/ 0 w 4644218"/>
              <a:gd name="connsiteY9" fmla="*/ 3316406 h 3956715"/>
            </a:gdLst>
            <a:ahLst/>
            <a:cxnLst/>
            <a:rect l="l" t="t" r="r" b="b"/>
            <a:pathLst>
              <a:path w="4644218" h="3956715">
                <a:moveTo>
                  <a:pt x="0" y="0"/>
                </a:moveTo>
                <a:lnTo>
                  <a:pt x="4644218" y="0"/>
                </a:lnTo>
                <a:lnTo>
                  <a:pt x="4644218" y="3280902"/>
                </a:lnTo>
                <a:lnTo>
                  <a:pt x="4644218" y="3316406"/>
                </a:lnTo>
                <a:lnTo>
                  <a:pt x="4638063" y="3316406"/>
                </a:lnTo>
                <a:lnTo>
                  <a:pt x="4632239" y="3350000"/>
                </a:lnTo>
                <a:cubicBezTo>
                  <a:pt x="4513426" y="3690783"/>
                  <a:pt x="3525380" y="3956715"/>
                  <a:pt x="2324099" y="3956715"/>
                </a:cubicBezTo>
                <a:cubicBezTo>
                  <a:pt x="1122818" y="3956715"/>
                  <a:pt x="134772" y="3690783"/>
                  <a:pt x="15959" y="3350000"/>
                </a:cubicBezTo>
                <a:lnTo>
                  <a:pt x="10135" y="3316406"/>
                </a:lnTo>
                <a:lnTo>
                  <a:pt x="0" y="3316406"/>
                </a:lnTo>
                <a:close/>
              </a:path>
            </a:pathLst>
          </a:custGeom>
          <a:gradFill>
            <a:gsLst>
              <a:gs pos="32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5400000" scaled="0"/>
          </a:gradFill>
          <a:ln w="19050" cap="sq">
            <a:gradFill>
              <a:gsLst>
                <a:gs pos="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33662" y="2238285"/>
            <a:ext cx="2511976" cy="628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实用性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833662" y="3155183"/>
            <a:ext cx="2511976" cy="2474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在比赛中运用频率最高，适用于中近距离快速传球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647480" y="4888522"/>
            <a:ext cx="2893274" cy="1088110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923635" y="5039940"/>
            <a:ext cx="2340966" cy="846849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193382" y="1541818"/>
            <a:ext cx="3264526" cy="49158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67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91981" y="1734078"/>
            <a:ext cx="3267326" cy="4366486"/>
          </a:xfrm>
          <a:custGeom>
            <a:avLst/>
            <a:gdLst>
              <a:gd name="connsiteX0" fmla="*/ 0 w 4644218"/>
              <a:gd name="connsiteY0" fmla="*/ 0 h 3956715"/>
              <a:gd name="connsiteX1" fmla="*/ 4644218 w 4644218"/>
              <a:gd name="connsiteY1" fmla="*/ 0 h 3956715"/>
              <a:gd name="connsiteX2" fmla="*/ 4644218 w 4644218"/>
              <a:gd name="connsiteY2" fmla="*/ 3280902 h 3956715"/>
              <a:gd name="connsiteX3" fmla="*/ 4644218 w 4644218"/>
              <a:gd name="connsiteY3" fmla="*/ 3316406 h 3956715"/>
              <a:gd name="connsiteX4" fmla="*/ 4638063 w 4644218"/>
              <a:gd name="connsiteY4" fmla="*/ 3316406 h 3956715"/>
              <a:gd name="connsiteX5" fmla="*/ 4632239 w 4644218"/>
              <a:gd name="connsiteY5" fmla="*/ 3350000 h 3956715"/>
              <a:gd name="connsiteX6" fmla="*/ 2324099 w 4644218"/>
              <a:gd name="connsiteY6" fmla="*/ 3956715 h 3956715"/>
              <a:gd name="connsiteX7" fmla="*/ 15959 w 4644218"/>
              <a:gd name="connsiteY7" fmla="*/ 3350000 h 3956715"/>
              <a:gd name="connsiteX8" fmla="*/ 10135 w 4644218"/>
              <a:gd name="connsiteY8" fmla="*/ 3316406 h 3956715"/>
              <a:gd name="connsiteX9" fmla="*/ 0 w 4644218"/>
              <a:gd name="connsiteY9" fmla="*/ 3316406 h 3956715"/>
            </a:gdLst>
            <a:ahLst/>
            <a:cxnLst/>
            <a:rect l="l" t="t" r="r" b="b"/>
            <a:pathLst>
              <a:path w="4644218" h="3956715">
                <a:moveTo>
                  <a:pt x="0" y="0"/>
                </a:moveTo>
                <a:lnTo>
                  <a:pt x="4644218" y="0"/>
                </a:lnTo>
                <a:lnTo>
                  <a:pt x="4644218" y="3280902"/>
                </a:lnTo>
                <a:lnTo>
                  <a:pt x="4644218" y="3316406"/>
                </a:lnTo>
                <a:lnTo>
                  <a:pt x="4638063" y="3316406"/>
                </a:lnTo>
                <a:lnTo>
                  <a:pt x="4632239" y="3350000"/>
                </a:lnTo>
                <a:cubicBezTo>
                  <a:pt x="4513426" y="3690783"/>
                  <a:pt x="3525380" y="3956715"/>
                  <a:pt x="2324099" y="3956715"/>
                </a:cubicBezTo>
                <a:cubicBezTo>
                  <a:pt x="1122818" y="3956715"/>
                  <a:pt x="134772" y="3690783"/>
                  <a:pt x="15959" y="3350000"/>
                </a:cubicBezTo>
                <a:lnTo>
                  <a:pt x="10135" y="3316406"/>
                </a:lnTo>
                <a:lnTo>
                  <a:pt x="0" y="3316406"/>
                </a:lnTo>
                <a:close/>
              </a:path>
            </a:pathLst>
          </a:custGeom>
          <a:gradFill>
            <a:gsLst>
              <a:gs pos="32000">
                <a:schemeClr val="accent1"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5400000" scaled="0"/>
          </a:gradFill>
          <a:ln w="19050" cap="sq">
            <a:gradFill>
              <a:gsLst>
                <a:gs pos="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69656" y="2225658"/>
            <a:ext cx="2511976" cy="674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综合性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569656" y="3155183"/>
            <a:ext cx="2511976" cy="24741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需协调下肢蹬地、腰腹发力、手臂前伸、手腕翻转等多环节动作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383474" y="4888522"/>
            <a:ext cx="2893274" cy="1088110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659629" y="5039940"/>
            <a:ext cx="2340966" cy="846849"/>
          </a:xfrm>
          <a:prstGeom prst="ellipse">
            <a:avLst/>
          </a:prstGeom>
          <a:noFill/>
          <a:ln w="19050" cap="sq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951" y="4622580"/>
            <a:ext cx="272964" cy="531884"/>
          </a:xfrm>
          <a:prstGeom prst="upArrow">
            <a:avLst>
              <a:gd name="adj1" fmla="val 63636"/>
              <a:gd name="adj2" fmla="val 50000"/>
            </a:avLst>
          </a:prstGeom>
          <a:gradFill>
            <a:gsLst>
              <a:gs pos="900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331749" y="5869388"/>
            <a:ext cx="374301" cy="893360"/>
          </a:xfrm>
          <a:prstGeom prst="upArrow">
            <a:avLst>
              <a:gd name="adj1" fmla="val 63636"/>
              <a:gd name="adj2" fmla="val 50000"/>
            </a:avLst>
          </a:prstGeom>
          <a:gradFill>
            <a:gsLst>
              <a:gs pos="9000">
                <a:schemeClr val="accent1">
                  <a:alpha val="3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02851" y="4888522"/>
            <a:ext cx="374301" cy="893360"/>
          </a:xfrm>
          <a:prstGeom prst="upArrow">
            <a:avLst>
              <a:gd name="adj1" fmla="val 63636"/>
              <a:gd name="adj2" fmla="val 50000"/>
            </a:avLst>
          </a:prstGeom>
          <a:gradFill>
            <a:gsLst>
              <a:gs pos="9000">
                <a:schemeClr val="accent1">
                  <a:alpha val="3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730479" y="5925898"/>
            <a:ext cx="400471" cy="780339"/>
          </a:xfrm>
          <a:prstGeom prst="upArrow">
            <a:avLst>
              <a:gd name="adj1" fmla="val 63636"/>
              <a:gd name="adj2" fmla="val 50000"/>
            </a:avLst>
          </a:prstGeom>
          <a:gradFill>
            <a:gsLst>
              <a:gs pos="1000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29641" y="1296980"/>
            <a:ext cx="592009" cy="48967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gradFill>
            <a:gsLst>
              <a:gs pos="22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801475" y="1296979"/>
            <a:ext cx="540115" cy="489677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>
            <a:gsLst>
              <a:gs pos="22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093888" y="1296981"/>
            <a:ext cx="519537" cy="489675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22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8" name="线条 1"/>
          <p:cNvCxnSpPr/>
          <p:nvPr/>
        </p:nvCxnSpPr>
        <p:spPr>
          <a:xfrm>
            <a:off x="5903581" y="2948754"/>
            <a:ext cx="372140" cy="0"/>
          </a:xfrm>
          <a:prstGeom prst="line">
            <a:avLst/>
          </a:prstGeom>
          <a:noFill/>
          <a:ln w="31750" cap="rnd">
            <a:solidFill>
              <a:schemeClr val="accent1"/>
            </a:solidFill>
            <a:prstDash val="solid"/>
            <a:miter/>
          </a:ln>
        </p:spPr>
      </p:cxnSp>
      <p:cxnSp>
        <p:nvCxnSpPr>
          <p:cNvPr id="29" name="线条 1"/>
          <p:cNvCxnSpPr/>
          <p:nvPr/>
        </p:nvCxnSpPr>
        <p:spPr>
          <a:xfrm>
            <a:off x="9639574" y="2948754"/>
            <a:ext cx="372140" cy="0"/>
          </a:xfrm>
          <a:prstGeom prst="line">
            <a:avLst/>
          </a:prstGeom>
          <a:noFill/>
          <a:ln w="31750" cap="rnd">
            <a:solidFill>
              <a:schemeClr val="accent1"/>
            </a:solidFill>
            <a:prstDash val="solid"/>
            <a:miter/>
          </a:ln>
        </p:spPr>
      </p:cxnSp>
      <p:cxnSp>
        <p:nvCxnSpPr>
          <p:cNvPr id="30" name="线条 1"/>
          <p:cNvCxnSpPr/>
          <p:nvPr/>
        </p:nvCxnSpPr>
        <p:spPr>
          <a:xfrm>
            <a:off x="2167586" y="2948754"/>
            <a:ext cx="372140" cy="0"/>
          </a:xfrm>
          <a:prstGeom prst="line">
            <a:avLst/>
          </a:prstGeom>
          <a:noFill/>
          <a:ln w="31750" cap="rnd">
            <a:solidFill>
              <a:schemeClr val="accent1"/>
            </a:solidFill>
            <a:prstDash val="solid"/>
            <a:miter/>
          </a:ln>
        </p:spPr>
      </p:cxnSp>
      <p:sp>
        <p:nvSpPr>
          <p:cNvPr id="3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技能特点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334076"/>
            <a:ext cx="5036024" cy="4523924"/>
          </a:xfrm>
          <a:custGeom>
            <a:avLst/>
            <a:gdLst>
              <a:gd name="connsiteX0" fmla="*/ 1975520 w 5036024"/>
              <a:gd name="connsiteY0" fmla="*/ 0 h 4523924"/>
              <a:gd name="connsiteX1" fmla="*/ 5036024 w 5036024"/>
              <a:gd name="connsiteY1" fmla="*/ 3060504 h 4523924"/>
              <a:gd name="connsiteX2" fmla="*/ 4666638 w 5036024"/>
              <a:gd name="connsiteY2" fmla="*/ 4519322 h 4523924"/>
              <a:gd name="connsiteX3" fmla="*/ 4663843 w 5036024"/>
              <a:gd name="connsiteY3" fmla="*/ 4523924 h 4523924"/>
              <a:gd name="connsiteX4" fmla="*/ 0 w 5036024"/>
              <a:gd name="connsiteY4" fmla="*/ 4523924 h 4523924"/>
              <a:gd name="connsiteX5" fmla="*/ 0 w 5036024"/>
              <a:gd name="connsiteY5" fmla="*/ 725005 h 4523924"/>
              <a:gd name="connsiteX6" fmla="*/ 28755 w 5036024"/>
              <a:gd name="connsiteY6" fmla="*/ 698870 h 4523924"/>
              <a:gd name="connsiteX7" fmla="*/ 1975520 w 5036024"/>
              <a:gd name="connsiteY7" fmla="*/ 0 h 4523924"/>
            </a:gdLst>
            <a:ahLst/>
            <a:cxnLst/>
            <a:rect l="l" t="t" r="r" b="b"/>
            <a:pathLst>
              <a:path w="5036024" h="4523924">
                <a:moveTo>
                  <a:pt x="1975520" y="0"/>
                </a:moveTo>
                <a:cubicBezTo>
                  <a:pt x="3665790" y="0"/>
                  <a:pt x="5036024" y="1370234"/>
                  <a:pt x="5036024" y="3060504"/>
                </a:cubicBezTo>
                <a:cubicBezTo>
                  <a:pt x="5036024" y="3588714"/>
                  <a:pt x="4902212" y="4085670"/>
                  <a:pt x="4666638" y="4519322"/>
                </a:cubicBezTo>
                <a:lnTo>
                  <a:pt x="4663843" y="4523924"/>
                </a:lnTo>
                <a:lnTo>
                  <a:pt x="0" y="4523924"/>
                </a:lnTo>
                <a:lnTo>
                  <a:pt x="0" y="725005"/>
                </a:lnTo>
                <a:lnTo>
                  <a:pt x="28755" y="698870"/>
                </a:lnTo>
                <a:cubicBezTo>
                  <a:pt x="557791" y="262272"/>
                  <a:pt x="1236027" y="0"/>
                  <a:pt x="1975520" y="0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251093" y="1620971"/>
            <a:ext cx="5677114" cy="3588703"/>
          </a:xfrm>
          <a:prstGeom prst="roundRect">
            <a:avLst>
              <a:gd name="adj" fmla="val 474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598314" y="2406845"/>
            <a:ext cx="4993009" cy="22308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高中生抽象思维能力增强，能理解复杂战术概念，但对战术细节的把握和临场应变能力有待提高。有简单的认知，可以完成简单的配合，课与体育锻炼练习次数较多，保持好的心态参加活动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974780" y="2005519"/>
            <a:ext cx="1819105" cy="334340"/>
          </a:xfrm>
          <a:custGeom>
            <a:avLst/>
            <a:gdLst>
              <a:gd name="connsiteX0" fmla="*/ 131251 w 3321673"/>
              <a:gd name="connsiteY0" fmla="*/ 0 h 525006"/>
              <a:gd name="connsiteX1" fmla="*/ 3321673 w 3321673"/>
              <a:gd name="connsiteY1" fmla="*/ 0 h 525006"/>
              <a:gd name="connsiteX2" fmla="*/ 3190422 w 3321673"/>
              <a:gd name="connsiteY2" fmla="*/ 525006 h 525006"/>
              <a:gd name="connsiteX3" fmla="*/ 0 w 3321673"/>
              <a:gd name="connsiteY3" fmla="*/ 525006 h 525006"/>
            </a:gdLst>
            <a:ahLst/>
            <a:cxnLst/>
            <a:rect l="l" t="t" r="r" b="b"/>
            <a:pathLst>
              <a:path w="3321673" h="525006">
                <a:moveTo>
                  <a:pt x="131251" y="0"/>
                </a:moveTo>
                <a:lnTo>
                  <a:pt x="3321673" y="0"/>
                </a:lnTo>
                <a:lnTo>
                  <a:pt x="3190422" y="525006"/>
                </a:lnTo>
                <a:lnTo>
                  <a:pt x="0" y="525006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722305" y="4923695"/>
            <a:ext cx="504145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98314" y="1657020"/>
            <a:ext cx="4993009" cy="655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6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275428" y="1490047"/>
            <a:ext cx="576603" cy="576603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572264" y="4637715"/>
            <a:ext cx="904062" cy="904062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3100" y="1493943"/>
            <a:ext cx="5299075" cy="4316307"/>
          </a:xfrm>
          <a:prstGeom prst="roundRect">
            <a:avLst>
              <a:gd name="adj" fmla="val 692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25854" y="2269650"/>
            <a:ext cx="4913875" cy="33589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男生平均身高170 - 180cm，女生160 - 170cm，力量、速度、耐力逐步提升，但个体差异明显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5854" y="1543050"/>
            <a:ext cx="4179118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身体发育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321147" y="1792056"/>
            <a:ext cx="278484" cy="30166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05538" y="1493943"/>
            <a:ext cx="5299075" cy="4316307"/>
          </a:xfrm>
          <a:prstGeom prst="roundRect">
            <a:avLst>
              <a:gd name="adj" fmla="val 582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lumMod val="75000"/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6276069" y="5764531"/>
            <a:ext cx="5158012" cy="45719"/>
          </a:xfrm>
          <a:custGeom>
            <a:avLst/>
            <a:gdLst>
              <a:gd name="connsiteX0" fmla="*/ 0 w 5158012"/>
              <a:gd name="connsiteY0" fmla="*/ 45719 h 45719"/>
              <a:gd name="connsiteX1" fmla="*/ 5153535 w 5158012"/>
              <a:gd name="connsiteY1" fmla="*/ 45719 h 45719"/>
              <a:gd name="connsiteX2" fmla="*/ 5158012 w 5158012"/>
              <a:gd name="connsiteY2" fmla="*/ 41242 h 45719"/>
              <a:gd name="connsiteX3" fmla="*/ 5158012 w 5158012"/>
              <a:gd name="connsiteY3" fmla="*/ 36103 h 45719"/>
              <a:gd name="connsiteX4" fmla="*/ 5125492 w 5158012"/>
              <a:gd name="connsiteY4" fmla="*/ 14177 h 45719"/>
              <a:gd name="connsiteX5" fmla="*/ 5055271 w 5158012"/>
              <a:gd name="connsiteY5" fmla="*/ 0 h 45719"/>
              <a:gd name="connsiteX6" fmla="*/ 117004 w 5158012"/>
              <a:gd name="connsiteY6" fmla="*/ 0 h 45719"/>
              <a:gd name="connsiteX7" fmla="*/ 46783 w 5158012"/>
              <a:gd name="connsiteY7" fmla="*/ 14177 h 45719"/>
            </a:gdLst>
            <a:ahLst/>
            <a:cxnLst/>
            <a:rect l="l" t="t" r="r" b="b"/>
            <a:pathLst>
              <a:path w="5158012" h="45719">
                <a:moveTo>
                  <a:pt x="0" y="45719"/>
                </a:moveTo>
                <a:lnTo>
                  <a:pt x="5153535" y="45719"/>
                </a:lnTo>
                <a:cubicBezTo>
                  <a:pt x="5156008" y="45719"/>
                  <a:pt x="5158012" y="43715"/>
                  <a:pt x="5158012" y="41242"/>
                </a:cubicBezTo>
                <a:lnTo>
                  <a:pt x="5158012" y="36103"/>
                </a:lnTo>
                <a:lnTo>
                  <a:pt x="5125492" y="14177"/>
                </a:lnTo>
                <a:cubicBezTo>
                  <a:pt x="5103909" y="5048"/>
                  <a:pt x="5080179" y="0"/>
                  <a:pt x="5055271" y="0"/>
                </a:cubicBezTo>
                <a:lnTo>
                  <a:pt x="117004" y="0"/>
                </a:lnTo>
                <a:cubicBezTo>
                  <a:pt x="92096" y="0"/>
                  <a:pt x="68366" y="5048"/>
                  <a:pt x="46783" y="1417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90500" sx="105000" sy="105000" algn="ctr" rotWithShape="0">
              <a:schemeClr val="accent2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57614" y="1792056"/>
            <a:ext cx="311722" cy="30166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20205" y="2266950"/>
            <a:ext cx="4913875" cy="3295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竞争意识强，渴望展示自我，但情绪控制能力较弱，易受胜负影响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20205" y="1543050"/>
            <a:ext cx="4179118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心理发展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身心发展特点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3782588"/>
            <a:ext cx="5154048" cy="16905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70%学生掌握基本运球、投篮技术，具备一定篮球基础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3198693"/>
            <a:ext cx="5154048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优势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01009" y="2714492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795976" y="2160710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36858" y="2201592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086221" y="2455834"/>
            <a:ext cx="302408" cy="29265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2714937" y="2171086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364852" y="3782588"/>
            <a:ext cx="5154048" cy="16905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传接球技术动作不规范，力量控制不准，战术意识薄弱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364852" y="3198693"/>
            <a:ext cx="5154048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不足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305460" y="2714492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500427" y="2160710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541308" y="2201592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790673" y="2465076"/>
            <a:ext cx="302408" cy="27416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8419388" y="2171086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技能基础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单元主要教学内容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截屏2025-07-07 11.43.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39.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160"/>
            <a:ext cx="12192000" cy="6837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-58783"/>
            <a:ext cx="3888738" cy="6975566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471057" y="793376"/>
            <a:ext cx="8999284" cy="5325036"/>
          </a:xfrm>
          <a:prstGeom prst="rect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60601" y="2240726"/>
            <a:ext cx="1123404" cy="2416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8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
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-2527298" y="2728716"/>
            <a:ext cx="674769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37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29677" y="1087722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01.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206453" y="284238"/>
            <a:ext cx="1889547" cy="239014"/>
          </a:xfrm>
          <a:custGeom>
            <a:avLst/>
            <a:gdLst>
              <a:gd name="connsiteX0" fmla="*/ 1689299 w 1889547"/>
              <a:gd name="connsiteY0" fmla="*/ 12826 h 239014"/>
              <a:gd name="connsiteX1" fmla="*/ 1789423 w 1889547"/>
              <a:gd name="connsiteY1" fmla="*/ 12826 h 239014"/>
              <a:gd name="connsiteX2" fmla="*/ 1889547 w 1889547"/>
              <a:gd name="connsiteY2" fmla="*/ 125920 h 239014"/>
              <a:gd name="connsiteX3" fmla="*/ 1789423 w 1889547"/>
              <a:gd name="connsiteY3" fmla="*/ 239014 h 239014"/>
              <a:gd name="connsiteX4" fmla="*/ 1689299 w 1889547"/>
              <a:gd name="connsiteY4" fmla="*/ 239014 h 239014"/>
              <a:gd name="connsiteX5" fmla="*/ 1789423 w 1889547"/>
              <a:gd name="connsiteY5" fmla="*/ 125920 h 239014"/>
              <a:gd name="connsiteX6" fmla="*/ 1407747 w 1889547"/>
              <a:gd name="connsiteY6" fmla="*/ 12826 h 239014"/>
              <a:gd name="connsiteX7" fmla="*/ 1507871 w 1889547"/>
              <a:gd name="connsiteY7" fmla="*/ 12826 h 239014"/>
              <a:gd name="connsiteX8" fmla="*/ 1607995 w 1889547"/>
              <a:gd name="connsiteY8" fmla="*/ 125920 h 239014"/>
              <a:gd name="connsiteX9" fmla="*/ 1507871 w 1889547"/>
              <a:gd name="connsiteY9" fmla="*/ 239014 h 239014"/>
              <a:gd name="connsiteX10" fmla="*/ 1407747 w 1889547"/>
              <a:gd name="connsiteY10" fmla="*/ 239014 h 239014"/>
              <a:gd name="connsiteX11" fmla="*/ 1507871 w 1889547"/>
              <a:gd name="connsiteY11" fmla="*/ 125920 h 239014"/>
              <a:gd name="connsiteX12" fmla="*/ 281549 w 1889547"/>
              <a:gd name="connsiteY12" fmla="*/ 1 h 239014"/>
              <a:gd name="connsiteX13" fmla="*/ 381673 w 1889547"/>
              <a:gd name="connsiteY13" fmla="*/ 1 h 239014"/>
              <a:gd name="connsiteX14" fmla="*/ 481797 w 1889547"/>
              <a:gd name="connsiteY14" fmla="*/ 113095 h 239014"/>
              <a:gd name="connsiteX15" fmla="*/ 381673 w 1889547"/>
              <a:gd name="connsiteY15" fmla="*/ 226189 h 239014"/>
              <a:gd name="connsiteX16" fmla="*/ 281549 w 1889547"/>
              <a:gd name="connsiteY16" fmla="*/ 226189 h 239014"/>
              <a:gd name="connsiteX17" fmla="*/ 381673 w 1889547"/>
              <a:gd name="connsiteY17" fmla="*/ 113095 h 239014"/>
              <a:gd name="connsiteX18" fmla="*/ 0 w 1889547"/>
              <a:gd name="connsiteY18" fmla="*/ 1 h 239014"/>
              <a:gd name="connsiteX19" fmla="*/ 100124 w 1889547"/>
              <a:gd name="connsiteY19" fmla="*/ 1 h 239014"/>
              <a:gd name="connsiteX20" fmla="*/ 200248 w 1889547"/>
              <a:gd name="connsiteY20" fmla="*/ 113095 h 239014"/>
              <a:gd name="connsiteX21" fmla="*/ 100124 w 1889547"/>
              <a:gd name="connsiteY21" fmla="*/ 226189 h 239014"/>
              <a:gd name="connsiteX22" fmla="*/ 0 w 1889547"/>
              <a:gd name="connsiteY22" fmla="*/ 226189 h 239014"/>
              <a:gd name="connsiteX23" fmla="*/ 100124 w 1889547"/>
              <a:gd name="connsiteY23" fmla="*/ 113095 h 239014"/>
              <a:gd name="connsiteX24" fmla="*/ 1126198 w 1889547"/>
              <a:gd name="connsiteY24" fmla="*/ 0 h 239014"/>
              <a:gd name="connsiteX25" fmla="*/ 1226322 w 1889547"/>
              <a:gd name="connsiteY25" fmla="*/ 0 h 239014"/>
              <a:gd name="connsiteX26" fmla="*/ 1326446 w 1889547"/>
              <a:gd name="connsiteY26" fmla="*/ 113094 h 239014"/>
              <a:gd name="connsiteX27" fmla="*/ 1226322 w 1889547"/>
              <a:gd name="connsiteY27" fmla="*/ 226188 h 239014"/>
              <a:gd name="connsiteX28" fmla="*/ 1126198 w 1889547"/>
              <a:gd name="connsiteY28" fmla="*/ 226188 h 239014"/>
              <a:gd name="connsiteX29" fmla="*/ 1226322 w 1889547"/>
              <a:gd name="connsiteY29" fmla="*/ 113094 h 239014"/>
              <a:gd name="connsiteX30" fmla="*/ 844648 w 1889547"/>
              <a:gd name="connsiteY30" fmla="*/ 0 h 239014"/>
              <a:gd name="connsiteX31" fmla="*/ 944772 w 1889547"/>
              <a:gd name="connsiteY31" fmla="*/ 0 h 239014"/>
              <a:gd name="connsiteX32" fmla="*/ 1044896 w 1889547"/>
              <a:gd name="connsiteY32" fmla="*/ 113094 h 239014"/>
              <a:gd name="connsiteX33" fmla="*/ 944772 w 1889547"/>
              <a:gd name="connsiteY33" fmla="*/ 226188 h 239014"/>
              <a:gd name="connsiteX34" fmla="*/ 844648 w 1889547"/>
              <a:gd name="connsiteY34" fmla="*/ 226188 h 239014"/>
              <a:gd name="connsiteX35" fmla="*/ 944772 w 1889547"/>
              <a:gd name="connsiteY35" fmla="*/ 113094 h 239014"/>
              <a:gd name="connsiteX36" fmla="*/ 563099 w 1889547"/>
              <a:gd name="connsiteY36" fmla="*/ 0 h 239014"/>
              <a:gd name="connsiteX37" fmla="*/ 663223 w 1889547"/>
              <a:gd name="connsiteY37" fmla="*/ 0 h 239014"/>
              <a:gd name="connsiteX38" fmla="*/ 763347 w 1889547"/>
              <a:gd name="connsiteY38" fmla="*/ 113094 h 239014"/>
              <a:gd name="connsiteX39" fmla="*/ 663223 w 1889547"/>
              <a:gd name="connsiteY39" fmla="*/ 226188 h 239014"/>
              <a:gd name="connsiteX40" fmla="*/ 563099 w 1889547"/>
              <a:gd name="connsiteY40" fmla="*/ 226188 h 239014"/>
              <a:gd name="connsiteX41" fmla="*/ 663223 w 1889547"/>
              <a:gd name="connsiteY41" fmla="*/ 113094 h 239014"/>
            </a:gdLst>
            <a:ahLst/>
            <a:cxnLst/>
            <a:rect l="l" t="t" r="r" b="b"/>
            <a:pathLst>
              <a:path w="1889547" h="239014">
                <a:moveTo>
                  <a:pt x="1689299" y="12826"/>
                </a:moveTo>
                <a:lnTo>
                  <a:pt x="1789423" y="12826"/>
                </a:lnTo>
                <a:lnTo>
                  <a:pt x="1889547" y="125920"/>
                </a:lnTo>
                <a:lnTo>
                  <a:pt x="1789423" y="239014"/>
                </a:lnTo>
                <a:lnTo>
                  <a:pt x="1689299" y="239014"/>
                </a:lnTo>
                <a:lnTo>
                  <a:pt x="1789423" y="125920"/>
                </a:lnTo>
                <a:close/>
                <a:moveTo>
                  <a:pt x="1407747" y="12826"/>
                </a:moveTo>
                <a:lnTo>
                  <a:pt x="1507871" y="12826"/>
                </a:lnTo>
                <a:lnTo>
                  <a:pt x="1607995" y="125920"/>
                </a:lnTo>
                <a:lnTo>
                  <a:pt x="1507871" y="239014"/>
                </a:lnTo>
                <a:lnTo>
                  <a:pt x="1407747" y="239014"/>
                </a:lnTo>
                <a:lnTo>
                  <a:pt x="1507871" y="125920"/>
                </a:lnTo>
                <a:close/>
                <a:moveTo>
                  <a:pt x="281549" y="1"/>
                </a:moveTo>
                <a:lnTo>
                  <a:pt x="381673" y="1"/>
                </a:lnTo>
                <a:lnTo>
                  <a:pt x="481797" y="113095"/>
                </a:lnTo>
                <a:lnTo>
                  <a:pt x="381673" y="226189"/>
                </a:lnTo>
                <a:lnTo>
                  <a:pt x="281549" y="226189"/>
                </a:lnTo>
                <a:lnTo>
                  <a:pt x="381673" y="113095"/>
                </a:lnTo>
                <a:close/>
                <a:moveTo>
                  <a:pt x="0" y="1"/>
                </a:moveTo>
                <a:lnTo>
                  <a:pt x="100124" y="1"/>
                </a:lnTo>
                <a:lnTo>
                  <a:pt x="200248" y="113095"/>
                </a:lnTo>
                <a:lnTo>
                  <a:pt x="100124" y="226189"/>
                </a:lnTo>
                <a:lnTo>
                  <a:pt x="0" y="226189"/>
                </a:lnTo>
                <a:lnTo>
                  <a:pt x="100124" y="113095"/>
                </a:lnTo>
                <a:close/>
                <a:moveTo>
                  <a:pt x="1126198" y="0"/>
                </a:moveTo>
                <a:lnTo>
                  <a:pt x="1226322" y="0"/>
                </a:lnTo>
                <a:lnTo>
                  <a:pt x="1326446" y="113094"/>
                </a:lnTo>
                <a:lnTo>
                  <a:pt x="1226322" y="226188"/>
                </a:lnTo>
                <a:lnTo>
                  <a:pt x="1126198" y="226188"/>
                </a:lnTo>
                <a:lnTo>
                  <a:pt x="1226322" y="113094"/>
                </a:lnTo>
                <a:close/>
                <a:moveTo>
                  <a:pt x="844648" y="0"/>
                </a:moveTo>
                <a:lnTo>
                  <a:pt x="944772" y="0"/>
                </a:lnTo>
                <a:lnTo>
                  <a:pt x="1044896" y="113094"/>
                </a:lnTo>
                <a:lnTo>
                  <a:pt x="944772" y="226188"/>
                </a:lnTo>
                <a:lnTo>
                  <a:pt x="844648" y="226188"/>
                </a:lnTo>
                <a:lnTo>
                  <a:pt x="944772" y="113094"/>
                </a:lnTo>
                <a:close/>
                <a:moveTo>
                  <a:pt x="563099" y="0"/>
                </a:moveTo>
                <a:lnTo>
                  <a:pt x="663223" y="0"/>
                </a:lnTo>
                <a:lnTo>
                  <a:pt x="763347" y="113094"/>
                </a:lnTo>
                <a:lnTo>
                  <a:pt x="663223" y="226188"/>
                </a:lnTo>
                <a:lnTo>
                  <a:pt x="563099" y="226188"/>
                </a:lnTo>
                <a:lnTo>
                  <a:pt x="663223" y="113094"/>
                </a:lnTo>
                <a:close/>
              </a:path>
            </a:pathLst>
          </a:custGeom>
          <a:gradFill>
            <a:gsLst>
              <a:gs pos="11000">
                <a:schemeClr val="accent1"/>
              </a:gs>
              <a:gs pos="100000">
                <a:schemeClr val="accent1">
                  <a:lumMod val="5000"/>
                  <a:lumOff val="95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743373" y="1049550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单元信息元素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729677" y="1905366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743373" y="1867194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9677" y="2723010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743373" y="2684838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29677" y="3540654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743373" y="3502482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729677" y="4358298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05.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743373" y="4320126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729677" y="5175944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743373" y="5137772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44306" y="1123884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07.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358002" y="1085712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44306" y="1941528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08.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358002" y="1903356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44306" y="2759172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09.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358002" y="2721000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344306" y="3576816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10.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358002" y="3538644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344306" y="4394460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11.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358002" y="4356288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主要经验与改进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344306" y="5212106"/>
            <a:ext cx="1018066" cy="6777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12.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358002" y="5173934"/>
            <a:ext cx="3066619" cy="7541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431767" y="1865451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88393" y="2249775"/>
            <a:ext cx="8359139" cy="1101576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598628" y="1865451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078400" y="2130038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061501" y="2355769"/>
            <a:ext cx="6469338" cy="894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传接球动作连贯性、力量控制、战术意识培养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061500" y="1611719"/>
            <a:ext cx="646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31767" y="4006761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388393" y="4391085"/>
            <a:ext cx="8359139" cy="1101576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598628" y="4006761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78400" y="4271348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061501" y="4497079"/>
            <a:ext cx="6469338" cy="894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在对抗中准确判断传球时机与落点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61500" y="3753029"/>
            <a:ext cx="646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学生学习的重难点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306640" flipH="1">
            <a:off x="5393387" y="4850247"/>
            <a:ext cx="356980" cy="5682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4293360">
            <a:off x="867573" y="4850246"/>
            <a:ext cx="356980" cy="568254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15390" y="1691640"/>
            <a:ext cx="4587161" cy="4124357"/>
          </a:xfrm>
          <a:prstGeom prst="roundRect">
            <a:avLst>
              <a:gd name="adj" fmla="val 365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20062" y="5049184"/>
            <a:ext cx="5177818" cy="838515"/>
          </a:xfrm>
          <a:custGeom>
            <a:avLst/>
            <a:gdLst>
              <a:gd name="connsiteX0" fmla="*/ 0 w 4226504"/>
              <a:gd name="connsiteY0" fmla="*/ 0 h 1151328"/>
              <a:gd name="connsiteX1" fmla="*/ 49676 w 4226504"/>
              <a:gd name="connsiteY1" fmla="*/ 14539 h 1151328"/>
              <a:gd name="connsiteX2" fmla="*/ 2119602 w 4226504"/>
              <a:gd name="connsiteY2" fmla="*/ 210229 h 1151328"/>
              <a:gd name="connsiteX3" fmla="*/ 4189528 w 4226504"/>
              <a:gd name="connsiteY3" fmla="*/ 14539 h 1151328"/>
              <a:gd name="connsiteX4" fmla="*/ 4226504 w 4226504"/>
              <a:gd name="connsiteY4" fmla="*/ 3717 h 1151328"/>
              <a:gd name="connsiteX5" fmla="*/ 4226504 w 4226504"/>
              <a:gd name="connsiteY5" fmla="*/ 1100830 h 1151328"/>
              <a:gd name="connsiteX6" fmla="*/ 4176006 w 4226504"/>
              <a:gd name="connsiteY6" fmla="*/ 1151328 h 1151328"/>
              <a:gd name="connsiteX7" fmla="*/ 50498 w 4226504"/>
              <a:gd name="connsiteY7" fmla="*/ 1151328 h 1151328"/>
              <a:gd name="connsiteX8" fmla="*/ 0 w 4226504"/>
              <a:gd name="connsiteY8" fmla="*/ 1100830 h 1151328"/>
              <a:gd name="connsiteX9" fmla="*/ 0 w 4226504"/>
              <a:gd name="connsiteY9" fmla="*/ 0 h 1151328"/>
            </a:gdLst>
            <a:ahLst/>
            <a:cxnLst/>
            <a:rect l="l" t="t" r="r" b="b"/>
            <a:pathLst>
              <a:path w="4226504" h="1151328">
                <a:moveTo>
                  <a:pt x="0" y="0"/>
                </a:moveTo>
                <a:lnTo>
                  <a:pt x="49676" y="14539"/>
                </a:lnTo>
                <a:cubicBezTo>
                  <a:pt x="498270" y="132605"/>
                  <a:pt x="1257953" y="210229"/>
                  <a:pt x="2119602" y="210229"/>
                </a:cubicBezTo>
                <a:cubicBezTo>
                  <a:pt x="2981251" y="210229"/>
                  <a:pt x="3740935" y="132605"/>
                  <a:pt x="4189528" y="14539"/>
                </a:cubicBezTo>
                <a:lnTo>
                  <a:pt x="4226504" y="3717"/>
                </a:lnTo>
                <a:lnTo>
                  <a:pt x="4226504" y="1100830"/>
                </a:lnTo>
                <a:cubicBezTo>
                  <a:pt x="4226504" y="1128719"/>
                  <a:pt x="4203895" y="1151328"/>
                  <a:pt x="4176006" y="1151328"/>
                </a:cubicBezTo>
                <a:lnTo>
                  <a:pt x="50498" y="1151328"/>
                </a:lnTo>
                <a:cubicBezTo>
                  <a:pt x="22609" y="1151328"/>
                  <a:pt x="0" y="1128719"/>
                  <a:pt x="0" y="11008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32073" y="2578132"/>
            <a:ext cx="4153794" cy="2111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双手胸前传接球技术规范、传切配合战术运用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030960" y="2393413"/>
            <a:ext cx="556020" cy="332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929227" y="4809825"/>
            <a:ext cx="759490" cy="759489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041845" y="4930356"/>
            <a:ext cx="534254" cy="5184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7306640" flipH="1">
            <a:off x="11014407" y="4850247"/>
            <a:ext cx="356980" cy="5682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4293360">
            <a:off x="6488593" y="4850246"/>
            <a:ext cx="356980" cy="568254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36410" y="1691640"/>
            <a:ext cx="4587161" cy="4124357"/>
          </a:xfrm>
          <a:prstGeom prst="roundRect">
            <a:avLst>
              <a:gd name="adj" fmla="val 365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41082" y="5049184"/>
            <a:ext cx="5177818" cy="838515"/>
          </a:xfrm>
          <a:custGeom>
            <a:avLst/>
            <a:gdLst>
              <a:gd name="connsiteX0" fmla="*/ 0 w 4226504"/>
              <a:gd name="connsiteY0" fmla="*/ 0 h 1151328"/>
              <a:gd name="connsiteX1" fmla="*/ 49676 w 4226504"/>
              <a:gd name="connsiteY1" fmla="*/ 14539 h 1151328"/>
              <a:gd name="connsiteX2" fmla="*/ 2119602 w 4226504"/>
              <a:gd name="connsiteY2" fmla="*/ 210229 h 1151328"/>
              <a:gd name="connsiteX3" fmla="*/ 4189528 w 4226504"/>
              <a:gd name="connsiteY3" fmla="*/ 14539 h 1151328"/>
              <a:gd name="connsiteX4" fmla="*/ 4226504 w 4226504"/>
              <a:gd name="connsiteY4" fmla="*/ 3717 h 1151328"/>
              <a:gd name="connsiteX5" fmla="*/ 4226504 w 4226504"/>
              <a:gd name="connsiteY5" fmla="*/ 1100830 h 1151328"/>
              <a:gd name="connsiteX6" fmla="*/ 4176006 w 4226504"/>
              <a:gd name="connsiteY6" fmla="*/ 1151328 h 1151328"/>
              <a:gd name="connsiteX7" fmla="*/ 50498 w 4226504"/>
              <a:gd name="connsiteY7" fmla="*/ 1151328 h 1151328"/>
              <a:gd name="connsiteX8" fmla="*/ 0 w 4226504"/>
              <a:gd name="connsiteY8" fmla="*/ 1100830 h 1151328"/>
              <a:gd name="connsiteX9" fmla="*/ 0 w 4226504"/>
              <a:gd name="connsiteY9" fmla="*/ 0 h 1151328"/>
            </a:gdLst>
            <a:ahLst/>
            <a:cxnLst/>
            <a:rect l="l" t="t" r="r" b="b"/>
            <a:pathLst>
              <a:path w="4226504" h="1151328">
                <a:moveTo>
                  <a:pt x="0" y="0"/>
                </a:moveTo>
                <a:lnTo>
                  <a:pt x="49676" y="14539"/>
                </a:lnTo>
                <a:cubicBezTo>
                  <a:pt x="498270" y="132605"/>
                  <a:pt x="1257953" y="210229"/>
                  <a:pt x="2119602" y="210229"/>
                </a:cubicBezTo>
                <a:cubicBezTo>
                  <a:pt x="2981251" y="210229"/>
                  <a:pt x="3740935" y="132605"/>
                  <a:pt x="4189528" y="14539"/>
                </a:cubicBezTo>
                <a:lnTo>
                  <a:pt x="4226504" y="3717"/>
                </a:lnTo>
                <a:lnTo>
                  <a:pt x="4226504" y="1100830"/>
                </a:lnTo>
                <a:cubicBezTo>
                  <a:pt x="4226504" y="1128719"/>
                  <a:pt x="4203895" y="1151328"/>
                  <a:pt x="4176006" y="1151328"/>
                </a:cubicBezTo>
                <a:lnTo>
                  <a:pt x="50498" y="1151328"/>
                </a:lnTo>
                <a:cubicBezTo>
                  <a:pt x="22609" y="1151328"/>
                  <a:pt x="0" y="1128719"/>
                  <a:pt x="0" y="11008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53093" y="2578132"/>
            <a:ext cx="4153794" cy="2111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单手肩上传球的出手角度与力度把握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51980" y="2393413"/>
            <a:ext cx="556020" cy="332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50247" y="4809825"/>
            <a:ext cx="759490" cy="759489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662865" y="4930356"/>
            <a:ext cx="534254" cy="5184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227450" y="1787471"/>
            <a:ext cx="417574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48470" y="1787471"/>
            <a:ext cx="416304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学习内容的重难点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52888" y="2326148"/>
            <a:ext cx="504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0" scaled="0"/>
          </a:gradFill>
          <a:ln w="22225" cap="flat">
            <a:solidFill>
              <a:schemeClr val="bg1">
                <a:lumMod val="95000"/>
              </a:schemeClr>
            </a:solidFill>
            <a:miter/>
          </a:ln>
          <a:effectLst>
            <a:outerShdw blurRad="317500" dist="127000" dir="2400000" sx="102000" sy="102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86412" y="2326148"/>
            <a:ext cx="5040000" cy="54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0" scaled="0"/>
          </a:gradFill>
          <a:ln w="22225" cap="flat">
            <a:solidFill>
              <a:schemeClr val="bg1">
                <a:lumMod val="95000"/>
              </a:schemeClr>
            </a:solidFill>
            <a:miter/>
          </a:ln>
          <a:effectLst>
            <a:outerShdw blurRad="317500" dist="127000" dir="2400000" sx="102000" sy="102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56412" y="3081104"/>
            <a:ext cx="4500000" cy="18969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多球分组练习的组织与安全保障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56412" y="2416148"/>
            <a:ext cx="45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722889" y="3081104"/>
            <a:ext cx="4500000" cy="18969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差异化教学实施（针对不同水平学生的分层指导）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722889" y="2416148"/>
            <a:ext cx="45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教学组织的重难点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6750" y="1926981"/>
            <a:ext cx="10858500" cy="3744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4796" y="2106981"/>
            <a:ext cx="5281204" cy="3384000"/>
          </a:xfrm>
          <a:prstGeom prst="snip1Rect">
            <a:avLst>
              <a:gd name="adj" fmla="val 15577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05398" y="2162061"/>
            <a:ext cx="4500000" cy="7749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05398" y="3085096"/>
            <a:ext cx="4500000" cy="22743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分解练习法与游戏竞赛法的结合运用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49266" y="2149361"/>
            <a:ext cx="4500000" cy="787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>
            <a:off x="11013736" y="2098962"/>
            <a:ext cx="351381" cy="35603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549266" y="3085096"/>
            <a:ext cx="4500000" cy="2278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如何通过情景模拟提升学生战术思维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教学方法的重难点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73942" y="1568882"/>
            <a:ext cx="4580848" cy="4073028"/>
          </a:xfrm>
          <a:prstGeom prst="hexagon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36084" y="1568882"/>
            <a:ext cx="4580848" cy="4073028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28801" y="1568882"/>
            <a:ext cx="4580848" cy="4073028"/>
          </a:xfrm>
          <a:prstGeom prst="hexagon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90944" y="1568882"/>
            <a:ext cx="4580848" cy="4073028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85810" y="1757849"/>
            <a:ext cx="959489" cy="827146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334770" y="1755975"/>
            <a:ext cx="959489" cy="827146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98533" y="1909812"/>
            <a:ext cx="1130300" cy="4851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47493" y="1917846"/>
            <a:ext cx="1134042" cy="503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429588" y="1568882"/>
            <a:ext cx="2555281" cy="1067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场地设施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422172" y="1568882"/>
            <a:ext cx="2555281" cy="1067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辅助器材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828287" y="2692048"/>
            <a:ext cx="3707875" cy="2388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标准篮球场4块，配备篮球架、计时器、计分牌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820871" y="2692048"/>
            <a:ext cx="3741381" cy="2388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标志桶（50个）、障碍架（10个）、绳梯（5条）、实心球（20个）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物理环境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20130" y="3432443"/>
            <a:ext cx="2801169" cy="2339048"/>
          </a:xfrm>
          <a:custGeom>
            <a:avLst/>
            <a:gdLst/>
            <a:ahLst/>
            <a:cxnLst/>
            <a:rect l="l" t="t" r="r" b="b"/>
            <a:pathLst>
              <a:path w="876" h="731" extrusionOk="0">
                <a:moveTo>
                  <a:pt x="857" y="0"/>
                </a:moveTo>
                <a:cubicBezTo>
                  <a:pt x="849" y="26"/>
                  <a:pt x="837" y="61"/>
                  <a:pt x="817" y="101"/>
                </a:cubicBezTo>
                <a:cubicBezTo>
                  <a:pt x="780" y="173"/>
                  <a:pt x="710" y="275"/>
                  <a:pt x="583" y="347"/>
                </a:cubicBezTo>
                <a:cubicBezTo>
                  <a:pt x="521" y="382"/>
                  <a:pt x="454" y="400"/>
                  <a:pt x="386" y="400"/>
                </a:cubicBezTo>
                <a:cubicBezTo>
                  <a:pt x="267" y="400"/>
                  <a:pt x="184" y="347"/>
                  <a:pt x="180" y="344"/>
                </a:cubicBezTo>
                <a:cubicBezTo>
                  <a:pt x="180" y="344"/>
                  <a:pt x="180" y="344"/>
                  <a:pt x="180" y="344"/>
                </a:cubicBezTo>
                <a:cubicBezTo>
                  <a:pt x="111" y="304"/>
                  <a:pt x="68" y="229"/>
                  <a:pt x="68" y="149"/>
                </a:cubicBezTo>
                <a:cubicBezTo>
                  <a:pt x="68" y="120"/>
                  <a:pt x="74" y="92"/>
                  <a:pt x="84" y="66"/>
                </a:cubicBezTo>
                <a:cubicBezTo>
                  <a:pt x="30" y="133"/>
                  <a:pt x="2" y="212"/>
                  <a:pt x="1" y="301"/>
                </a:cubicBezTo>
                <a:cubicBezTo>
                  <a:pt x="0" y="441"/>
                  <a:pt x="51" y="548"/>
                  <a:pt x="93" y="614"/>
                </a:cubicBezTo>
                <a:cubicBezTo>
                  <a:pt x="134" y="676"/>
                  <a:pt x="176" y="713"/>
                  <a:pt x="185" y="721"/>
                </a:cubicBezTo>
                <a:cubicBezTo>
                  <a:pt x="221" y="728"/>
                  <a:pt x="257" y="731"/>
                  <a:pt x="294" y="731"/>
                </a:cubicBezTo>
                <a:cubicBezTo>
                  <a:pt x="615" y="731"/>
                  <a:pt x="876" y="470"/>
                  <a:pt x="876" y="149"/>
                </a:cubicBezTo>
                <a:cubicBezTo>
                  <a:pt x="876" y="99"/>
                  <a:pt x="869" y="49"/>
                  <a:pt x="85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99441" y="2606548"/>
            <a:ext cx="2423177" cy="3100956"/>
          </a:xfrm>
          <a:custGeom>
            <a:avLst/>
            <a:gdLst/>
            <a:ahLst/>
            <a:cxnLst/>
            <a:rect l="l" t="t" r="r" b="b"/>
            <a:pathLst>
              <a:path w="758" h="969" extrusionOk="0">
                <a:moveTo>
                  <a:pt x="758" y="267"/>
                </a:moveTo>
                <a:cubicBezTo>
                  <a:pt x="727" y="186"/>
                  <a:pt x="673" y="123"/>
                  <a:pt x="597" y="78"/>
                </a:cubicBezTo>
                <a:cubicBezTo>
                  <a:pt x="510" y="26"/>
                  <a:pt x="414" y="0"/>
                  <a:pt x="312" y="0"/>
                </a:cubicBezTo>
                <a:cubicBezTo>
                  <a:pt x="221" y="0"/>
                  <a:pt x="154" y="22"/>
                  <a:pt x="141" y="27"/>
                </a:cubicBezTo>
                <a:cubicBezTo>
                  <a:pt x="50" y="133"/>
                  <a:pt x="0" y="267"/>
                  <a:pt x="0" y="407"/>
                </a:cubicBezTo>
                <a:cubicBezTo>
                  <a:pt x="0" y="671"/>
                  <a:pt x="178" y="901"/>
                  <a:pt x="429" y="969"/>
                </a:cubicBezTo>
                <a:cubicBezTo>
                  <a:pt x="411" y="950"/>
                  <a:pt x="387" y="922"/>
                  <a:pt x="362" y="884"/>
                </a:cubicBezTo>
                <a:cubicBezTo>
                  <a:pt x="318" y="816"/>
                  <a:pt x="265" y="705"/>
                  <a:pt x="266" y="559"/>
                </a:cubicBezTo>
                <a:cubicBezTo>
                  <a:pt x="267" y="432"/>
                  <a:pt x="322" y="344"/>
                  <a:pt x="368" y="293"/>
                </a:cubicBezTo>
                <a:cubicBezTo>
                  <a:pt x="418" y="238"/>
                  <a:pt x="467" y="212"/>
                  <a:pt x="469" y="211"/>
                </a:cubicBezTo>
                <a:cubicBezTo>
                  <a:pt x="470" y="211"/>
                  <a:pt x="470" y="211"/>
                  <a:pt x="470" y="211"/>
                </a:cubicBezTo>
                <a:cubicBezTo>
                  <a:pt x="504" y="192"/>
                  <a:pt x="542" y="181"/>
                  <a:pt x="582" y="181"/>
                </a:cubicBezTo>
                <a:cubicBezTo>
                  <a:pt x="653" y="181"/>
                  <a:pt x="717" y="215"/>
                  <a:pt x="758" y="26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49247" y="2047262"/>
            <a:ext cx="3066593" cy="2591437"/>
          </a:xfrm>
          <a:custGeom>
            <a:avLst/>
            <a:gdLst/>
            <a:ahLst/>
            <a:cxnLst/>
            <a:rect l="l" t="t" r="r" b="b"/>
            <a:pathLst>
              <a:path w="959" h="810" extrusionOk="0">
                <a:moveTo>
                  <a:pt x="688" y="760"/>
                </a:moveTo>
                <a:cubicBezTo>
                  <a:pt x="809" y="691"/>
                  <a:pt x="877" y="594"/>
                  <a:pt x="912" y="524"/>
                </a:cubicBezTo>
                <a:cubicBezTo>
                  <a:pt x="946" y="457"/>
                  <a:pt x="957" y="402"/>
                  <a:pt x="959" y="390"/>
                </a:cubicBezTo>
                <a:cubicBezTo>
                  <a:pt x="878" y="157"/>
                  <a:pt x="657" y="0"/>
                  <a:pt x="410" y="0"/>
                </a:cubicBezTo>
                <a:cubicBezTo>
                  <a:pt x="256" y="0"/>
                  <a:pt x="108" y="61"/>
                  <a:pt x="0" y="169"/>
                </a:cubicBezTo>
                <a:cubicBezTo>
                  <a:pt x="32" y="161"/>
                  <a:pt x="81" y="152"/>
                  <a:pt x="140" y="152"/>
                </a:cubicBezTo>
                <a:cubicBezTo>
                  <a:pt x="246" y="152"/>
                  <a:pt x="346" y="179"/>
                  <a:pt x="436" y="233"/>
                </a:cubicBezTo>
                <a:cubicBezTo>
                  <a:pt x="545" y="297"/>
                  <a:pt x="594" y="389"/>
                  <a:pt x="615" y="454"/>
                </a:cubicBezTo>
                <a:cubicBezTo>
                  <a:pt x="638" y="523"/>
                  <a:pt x="636" y="577"/>
                  <a:pt x="635" y="582"/>
                </a:cubicBezTo>
                <a:cubicBezTo>
                  <a:pt x="635" y="695"/>
                  <a:pt x="552" y="789"/>
                  <a:pt x="444" y="805"/>
                </a:cubicBezTo>
                <a:cubicBezTo>
                  <a:pt x="462" y="808"/>
                  <a:pt x="481" y="810"/>
                  <a:pt x="502" y="810"/>
                </a:cubicBezTo>
                <a:cubicBezTo>
                  <a:pt x="566" y="810"/>
                  <a:pt x="629" y="793"/>
                  <a:pt x="688" y="76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19211" y="2914857"/>
            <a:ext cx="488586" cy="45197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157920" y="4976536"/>
            <a:ext cx="518247" cy="46985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3322084" y="3118370"/>
            <a:ext cx="538357" cy="52098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3274" y="1590302"/>
            <a:ext cx="4638148" cy="4638148"/>
          </a:xfrm>
          <a:prstGeom prst="ellipse">
            <a:avLst/>
          </a:prstGeom>
          <a:noFill/>
          <a:ln w="12700" cap="sq">
            <a:gradFill>
              <a:gsLst>
                <a:gs pos="5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285387" y="2165565"/>
            <a:ext cx="614431" cy="614431"/>
          </a:xfrm>
          <a:prstGeom prst="ellipse">
            <a:avLst/>
          </a:prstGeom>
          <a:solidFill>
            <a:schemeClr val="accent1"/>
          </a:solidFill>
          <a:ln w="31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285387" y="4826044"/>
            <a:ext cx="614431" cy="614431"/>
          </a:xfrm>
          <a:prstGeom prst="ellipse">
            <a:avLst/>
          </a:prstGeom>
          <a:solidFill>
            <a:schemeClr val="accent1"/>
          </a:solidFill>
          <a:ln w="31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28376" y="1590456"/>
            <a:ext cx="5903219" cy="1634316"/>
          </a:xfrm>
          <a:prstGeom prst="roundRect">
            <a:avLst>
              <a:gd name="adj" fmla="val 4435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blurRad="190500" sx="102000" sy="102000" algn="ctr" rotWithShape="0">
              <a:schemeClr val="tx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19363" y="1327788"/>
            <a:ext cx="1771650" cy="447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7262" y="1412809"/>
            <a:ext cx="14732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教学资源平台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669281" y="1892152"/>
            <a:ext cx="5418968" cy="8569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内容教学视频资源：NBA传球集锦、战术解析动画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28376" y="4274356"/>
            <a:ext cx="5903219" cy="1634316"/>
          </a:xfrm>
          <a:prstGeom prst="roundRect">
            <a:avLst>
              <a:gd name="adj" fmla="val 4435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blurRad="190500" sx="102000" sy="102000" algn="ctr" rotWithShape="0">
              <a:schemeClr val="tx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819363" y="4011688"/>
            <a:ext cx="1771650" cy="447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037262" y="4096709"/>
            <a:ext cx="1473200" cy="20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互动交流平台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669281" y="4576052"/>
            <a:ext cx="5418968" cy="8569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在线学习平台：班级微信群、钉钉群（发布训练任务、反馈练习视频）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242139" y="2294038"/>
            <a:ext cx="700927" cy="371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242139" y="4969858"/>
            <a:ext cx="700927" cy="371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虚拟环境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06487" y="2352675"/>
            <a:ext cx="3033713" cy="2834830"/>
          </a:xfrm>
          <a:custGeom>
            <a:avLst/>
            <a:gdLst>
              <a:gd name="connsiteX0" fmla="*/ 0 w 2714148"/>
              <a:gd name="connsiteY0" fmla="*/ 0 h 2834830"/>
              <a:gd name="connsiteX1" fmla="*/ 2714149 w 2714148"/>
              <a:gd name="connsiteY1" fmla="*/ 0 h 2834830"/>
              <a:gd name="connsiteX2" fmla="*/ 2714149 w 2714148"/>
              <a:gd name="connsiteY2" fmla="*/ 2834831 h 2834830"/>
              <a:gd name="connsiteX3" fmla="*/ 0 w 2714148"/>
              <a:gd name="connsiteY3" fmla="*/ 2834831 h 2834830"/>
            </a:gdLst>
            <a:ahLst/>
            <a:cxnLst/>
            <a:rect l="l" t="t" r="r" b="b"/>
            <a:pathLst>
              <a:path w="2714148" h="2834830">
                <a:moveTo>
                  <a:pt x="0" y="0"/>
                </a:moveTo>
                <a:lnTo>
                  <a:pt x="2714149" y="0"/>
                </a:lnTo>
                <a:lnTo>
                  <a:pt x="2714149" y="2834831"/>
                </a:lnTo>
                <a:lnTo>
                  <a:pt x="0" y="2834831"/>
                </a:lnTo>
                <a:close/>
              </a:path>
            </a:pathLst>
          </a:custGeom>
          <a:solidFill>
            <a:schemeClr val="accent1"/>
          </a:solidFill>
          <a:ln w="232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138612" y="2352675"/>
            <a:ext cx="6920337" cy="2834830"/>
          </a:xfrm>
          <a:custGeom>
            <a:avLst/>
            <a:gdLst>
              <a:gd name="connsiteX0" fmla="*/ 0 w 6628237"/>
              <a:gd name="connsiteY0" fmla="*/ 0 h 2834830"/>
              <a:gd name="connsiteX1" fmla="*/ 6628238 w 6628237"/>
              <a:gd name="connsiteY1" fmla="*/ 0 h 2834830"/>
              <a:gd name="connsiteX2" fmla="*/ 6628238 w 6628237"/>
              <a:gd name="connsiteY2" fmla="*/ 2834831 h 2834830"/>
              <a:gd name="connsiteX3" fmla="*/ 0 w 6628237"/>
              <a:gd name="connsiteY3" fmla="*/ 2834831 h 2834830"/>
            </a:gdLst>
            <a:ahLst/>
            <a:cxnLst/>
            <a:rect l="l" t="t" r="r" b="b"/>
            <a:pathLst>
              <a:path w="6628237" h="2834830">
                <a:moveTo>
                  <a:pt x="0" y="0"/>
                </a:moveTo>
                <a:lnTo>
                  <a:pt x="6628238" y="0"/>
                </a:lnTo>
                <a:lnTo>
                  <a:pt x="6628238" y="2834831"/>
                </a:lnTo>
                <a:lnTo>
                  <a:pt x="0" y="2834831"/>
                </a:lnTo>
                <a:close/>
              </a:path>
            </a:pathLst>
          </a:custGeom>
          <a:solidFill>
            <a:schemeClr val="accent2"/>
          </a:solidFill>
          <a:ln w="2326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007972" y="3099913"/>
            <a:ext cx="1244122" cy="13476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335780" y="3158653"/>
            <a:ext cx="6547891" cy="1912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设立 “篮球文化角”，展示篮球名人名言、球队海报。开展 “最佳传球手”“团队精神奖” 评选活动。邀请校篮球队队员进行技术示范与经验分享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35779" y="2501059"/>
            <a:ext cx="6540979" cy="4474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39.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745"/>
            <a:ext cx="12192000" cy="66205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单元信息元素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39.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2192000" cy="68491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40.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0"/>
            <a:ext cx="120427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40.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" y="0"/>
            <a:ext cx="120281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40.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565"/>
            <a:ext cx="12192000" cy="67068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5-07-07 11.40.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-386715"/>
            <a:ext cx="12120245" cy="75749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60575" y="2425421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92161" y="1813172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223748" y="2425421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60575" y="2372081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492161" y="1759832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223748" y="2372081"/>
            <a:ext cx="3194976" cy="3363846"/>
          </a:xfrm>
          <a:prstGeom prst="roundRect">
            <a:avLst>
              <a:gd name="adj" fmla="val 280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36275" y="2790741"/>
            <a:ext cx="2843577" cy="2318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技术考核（20分）：双手胸前传接球准确性（5米距离击靶，10次计平均分）。战术应用（20分）：3V3比赛中有效传球次数、助攻次数、传球失误率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2087382"/>
            <a:ext cx="3395327" cy="485029"/>
          </a:xfrm>
          <a:prstGeom prst="plaqu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68485" y="2185283"/>
            <a:ext cx="2979157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67862" y="2178490"/>
            <a:ext cx="2843577" cy="2318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课堂表现（10分）：出勤率、热身参与度、自我保护意识。课后锻炼（10分）：每周自主练习次数（钉钉打卡记录）。健康知识（10分）：运动损伤预防、营养补充知识测试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91987" y="1475133"/>
            <a:ext cx="3395327" cy="485029"/>
          </a:xfrm>
          <a:prstGeom prst="plaqu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00072" y="1573032"/>
            <a:ext cx="2979157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99448" y="2790741"/>
            <a:ext cx="2843577" cy="23181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团队协作（15分）：比赛中助攻次数、主动传球占比。规则意识（10分）：比赛中违例次数、尊重裁判判罚。抗挫折力（5分）：面对落后时的情绪控制、拼搏精神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23573" y="2087382"/>
            <a:ext cx="3395327" cy="485029"/>
          </a:xfrm>
          <a:prstGeom prst="plaqu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31657" y="2185283"/>
            <a:ext cx="2979157" cy="2892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考核内容及要求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97389" y="1098372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34083" y="1236696"/>
            <a:ext cx="1440002" cy="14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84085" y="1720319"/>
            <a:ext cx="540000" cy="47275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381908" y="1681663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技术掌握：通过传球准确率测试（5米固定靶传球10次，计算命中次数）、动作规范性评分（双手胸前传接球动作要领达标率）。战术应用：统计3V3比赛中传切配合执行次数与成功率、观察学生在战术板推演中的路线设计合理性。体能发展：对比俯卧撑次数提升幅度、T型测试用时变化、12分钟跑成绩进步数据。健康行为：检查每周练习打卡记录、运动损伤预防措施执行情况（如热身/冷敷习惯）、个性化饮食计划制定质量。体育品德：记录比赛中助攻次数占比、违例次数、落后时团队沟通频率、是否主动承认犯规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656311" y="1379931"/>
            <a:ext cx="139501" cy="13950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381911" y="1208990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教师评价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97389" y="2851747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2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734083" y="2990071"/>
            <a:ext cx="1440002" cy="1440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201161" y="3480767"/>
            <a:ext cx="505846" cy="45860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381908" y="3435038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技能掌握：能否规范完成4种传球技术（自评星级：★ - ★★★）。战术理解：是否能解释传切配合的“时间差”原理（是/否 + 举例）。体能进步：对比期初/期末体能测试数据，是否达到提升目标（如俯卧撑多做3次）。健康习惯：每周自主练习是否≥4次（是/否）、是否掌握运动损伤处理方法（如RICE原则）。品德表现：比赛中是否主动为队友补位（是/否）、面对失误时是否抱怨队友（是/否）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56311" y="3133306"/>
            <a:ext cx="139501" cy="13950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81911" y="2962365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6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学生自评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597389" y="4605122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734083" y="4743446"/>
            <a:ext cx="1440002" cy="14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204833" y="5193447"/>
            <a:ext cx="498503" cy="54000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81908" y="5188413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技术表现：小组内互评传球动作规范性（如“手肘外展是否标准”）。战术配合：评价队友在比赛中“传球后是否立即前插”的意识（频繁/偶尔/无）。团队协作：是否主动为队友创造进攻机会（如助攻次数）、是否及时提醒队友防守位置。规则遵守：比赛中是否有故意犯规行为、对裁判判罚的态度（尊重/争执）。抗挫折力：比分落后时是否保持积极跑动、是否鼓励队友（如“加油，我们能追回来”）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656311" y="4886681"/>
            <a:ext cx="139501" cy="13950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381911" y="4715740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学生互评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评价方式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010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单元教学反思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788092"/>
            <a:ext cx="5258045" cy="2083031"/>
          </a:xfrm>
          <a:prstGeom prst="roundRect">
            <a:avLst>
              <a:gd name="adj" fmla="val 4206"/>
            </a:avLst>
          </a:prstGeom>
          <a:solidFill>
            <a:schemeClr val="bg1"/>
          </a:solidFill>
          <a:ln w="254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1037986" y="2647791"/>
            <a:ext cx="1070768" cy="452465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902203" y="2636558"/>
            <a:ext cx="155653" cy="14030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37986" y="3620231"/>
            <a:ext cx="1070768" cy="1391192"/>
          </a:xfrm>
          <a:prstGeom prst="round2SameRect">
            <a:avLst>
              <a:gd name="adj1" fmla="val 619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 flipV="1">
            <a:off x="902203" y="4871122"/>
            <a:ext cx="155653" cy="14030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60855" y="2788092"/>
            <a:ext cx="5258045" cy="2083031"/>
          </a:xfrm>
          <a:prstGeom prst="roundRect">
            <a:avLst>
              <a:gd name="adj" fmla="val 4206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6638441" y="2647791"/>
            <a:ext cx="1070768" cy="452465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6502658" y="2636558"/>
            <a:ext cx="155653" cy="14030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38441" y="3620231"/>
            <a:ext cx="1070768" cy="1391192"/>
          </a:xfrm>
          <a:prstGeom prst="round2SameRect">
            <a:avLst>
              <a:gd name="adj1" fmla="val 619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 flipV="1">
            <a:off x="6502658" y="4871122"/>
            <a:ext cx="155653" cy="14030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490219" y="2901976"/>
            <a:ext cx="3052061" cy="6486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预期目标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490219" y="3749695"/>
            <a:ext cx="3162731" cy="9262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通过6课时教学，85%学生掌握双手胸前传接球技术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86795" y="2889276"/>
            <a:ext cx="3052061" cy="661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实际达成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086795" y="3749695"/>
            <a:ext cx="3162731" cy="9262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经技术考核，88%学生动作达标，目标达成良好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490219" y="3620231"/>
            <a:ext cx="2996181" cy="1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093523" y="3620231"/>
            <a:ext cx="2996181" cy="1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59917" y="2391942"/>
            <a:ext cx="815830" cy="964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755400" y="2391942"/>
            <a:ext cx="815832" cy="964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59916" y="4869374"/>
            <a:ext cx="815832" cy="964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755400" y="4869374"/>
            <a:ext cx="815832" cy="964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977567" y="4046250"/>
            <a:ext cx="412326" cy="39902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378829" y="4046250"/>
            <a:ext cx="368360" cy="399023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目标达成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54720" y="2675324"/>
            <a:ext cx="4500000" cy="2520000"/>
          </a:xfrm>
          <a:prstGeom prst="roundRect">
            <a:avLst>
              <a:gd name="adj" fmla="val 82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275420" y="2675324"/>
            <a:ext cx="4500000" cy="2520000"/>
          </a:xfrm>
          <a:prstGeom prst="roundRect">
            <a:avLst>
              <a:gd name="adj" fmla="val 78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99650" y="2273997"/>
            <a:ext cx="10980000" cy="648000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19510" y="2417997"/>
            <a:ext cx="288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主题名称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49650" y="2417997"/>
            <a:ext cx="288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649650" y="3047057"/>
            <a:ext cx="2880000" cy="2018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水平五（高中1 - 2年级）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79790" y="2417997"/>
            <a:ext cx="288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19510" y="3089037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篮球传接球与战术配合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379790" y="3089037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18课时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179510" y="2069076"/>
            <a:ext cx="36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639790" y="2069076"/>
            <a:ext cx="36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09650" y="2069076"/>
            <a:ext cx="36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96812" y="1225542"/>
            <a:ext cx="5124073" cy="5772158"/>
          </a:xfrm>
          <a:custGeom>
            <a:avLst/>
            <a:gdLst>
              <a:gd name="connsiteX0" fmla="*/ 4349 w 4116001"/>
              <a:gd name="connsiteY0" fmla="*/ 4178134 h 4178133"/>
              <a:gd name="connsiteX1" fmla="*/ 3007 w 4116001"/>
              <a:gd name="connsiteY1" fmla="*/ 1165027 h 4178133"/>
              <a:gd name="connsiteX2" fmla="*/ 1565835 w 4116001"/>
              <a:gd name="connsiteY2" fmla="*/ 149207 h 4178133"/>
              <a:gd name="connsiteX3" fmla="*/ 4116002 w 4116001"/>
              <a:gd name="connsiteY3" fmla="*/ 0 h 4178133"/>
              <a:gd name="connsiteX4" fmla="*/ 4112862 w 4116001"/>
              <a:gd name="connsiteY4" fmla="*/ 3558774 h 4178133"/>
              <a:gd name="connsiteX5" fmla="*/ 4116002 w 4116001"/>
              <a:gd name="connsiteY5" fmla="*/ 3856313 h 4178133"/>
              <a:gd name="connsiteX6" fmla="*/ 4349 w 4116001"/>
              <a:gd name="connsiteY6" fmla="*/ 4178134 h 4178133"/>
              <a:gd name="connsiteX7" fmla="*/ 4349 w 4116001"/>
              <a:gd name="connsiteY7" fmla="*/ 4178134 h 4178133"/>
            </a:gdLst>
            <a:ahLst/>
            <a:cxnLst/>
            <a:rect l="l" t="t" r="r" b="b"/>
            <a:pathLst>
              <a:path w="4116001" h="4178133">
                <a:moveTo>
                  <a:pt x="4349" y="4178134"/>
                </a:moveTo>
                <a:lnTo>
                  <a:pt x="3007" y="1165027"/>
                </a:lnTo>
                <a:cubicBezTo>
                  <a:pt x="-46954" y="513850"/>
                  <a:pt x="527903" y="247956"/>
                  <a:pt x="1565835" y="149207"/>
                </a:cubicBezTo>
                <a:cubicBezTo>
                  <a:pt x="2366209" y="73101"/>
                  <a:pt x="3185337" y="52170"/>
                  <a:pt x="4116002" y="0"/>
                </a:cubicBezTo>
                <a:cubicBezTo>
                  <a:pt x="4116002" y="1252365"/>
                  <a:pt x="4112862" y="3558774"/>
                  <a:pt x="4112862" y="3558774"/>
                </a:cubicBezTo>
                <a:lnTo>
                  <a:pt x="4116002" y="3856313"/>
                </a:lnTo>
                <a:cubicBezTo>
                  <a:pt x="4116002" y="3856313"/>
                  <a:pt x="2012440" y="3769739"/>
                  <a:pt x="4349" y="4178134"/>
                </a:cubicBezTo>
                <a:lnTo>
                  <a:pt x="4349" y="417813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69000">
                <a:schemeClr val="accent1">
                  <a:lumMod val="20000"/>
                  <a:lumOff val="80000"/>
                  <a:alpha val="50000"/>
                </a:schemeClr>
              </a:gs>
            </a:gsLst>
            <a:lin ang="10800000" scaled="0"/>
          </a:gradFill>
          <a:ln w="12073" cap="sq">
            <a:solidFill>
              <a:schemeClr val="accent1"/>
            </a:solidFill>
            <a:miter/>
          </a:ln>
          <a:effectLst/>
        </p:spPr>
        <p:txBody>
          <a:bodyPr vert="horz" wrap="square" lIns="86923" tIns="43461" rIns="86923" bIns="4346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71116" y="1225542"/>
            <a:ext cx="5124323" cy="5772158"/>
          </a:xfrm>
          <a:custGeom>
            <a:avLst/>
            <a:gdLst>
              <a:gd name="connsiteX0" fmla="*/ 4111854 w 4116202"/>
              <a:gd name="connsiteY0" fmla="*/ 4178134 h 4178133"/>
              <a:gd name="connsiteX1" fmla="*/ 4113196 w 4116202"/>
              <a:gd name="connsiteY1" fmla="*/ 1165027 h 4178133"/>
              <a:gd name="connsiteX2" fmla="*/ 2550146 w 4116202"/>
              <a:gd name="connsiteY2" fmla="*/ 149207 h 4178133"/>
              <a:gd name="connsiteX3" fmla="*/ 0 w 4116202"/>
              <a:gd name="connsiteY3" fmla="*/ 0 h 4178133"/>
              <a:gd name="connsiteX4" fmla="*/ 3341 w 4116202"/>
              <a:gd name="connsiteY4" fmla="*/ 3558774 h 4178133"/>
              <a:gd name="connsiteX5" fmla="*/ 0 w 4116202"/>
              <a:gd name="connsiteY5" fmla="*/ 3856313 h 4178133"/>
              <a:gd name="connsiteX6" fmla="*/ 4111854 w 4116202"/>
              <a:gd name="connsiteY6" fmla="*/ 4178134 h 4178133"/>
              <a:gd name="connsiteX7" fmla="*/ 4111854 w 4116202"/>
              <a:gd name="connsiteY7" fmla="*/ 4178134 h 4178133"/>
            </a:gdLst>
            <a:ahLst/>
            <a:cxnLst/>
            <a:rect l="l" t="t" r="r" b="b"/>
            <a:pathLst>
              <a:path w="4116202" h="4178133">
                <a:moveTo>
                  <a:pt x="4111854" y="4178134"/>
                </a:moveTo>
                <a:lnTo>
                  <a:pt x="4113196" y="1165027"/>
                </a:lnTo>
                <a:cubicBezTo>
                  <a:pt x="4163167" y="513850"/>
                  <a:pt x="3588099" y="247950"/>
                  <a:pt x="2550146" y="149207"/>
                </a:cubicBezTo>
                <a:cubicBezTo>
                  <a:pt x="1749993" y="73101"/>
                  <a:pt x="930877" y="52170"/>
                  <a:pt x="0" y="0"/>
                </a:cubicBezTo>
                <a:cubicBezTo>
                  <a:pt x="0" y="1252365"/>
                  <a:pt x="3341" y="3558774"/>
                  <a:pt x="3341" y="3558774"/>
                </a:cubicBezTo>
                <a:lnTo>
                  <a:pt x="0" y="3856313"/>
                </a:lnTo>
                <a:cubicBezTo>
                  <a:pt x="0" y="3856313"/>
                  <a:pt x="2103783" y="3769739"/>
                  <a:pt x="4111854" y="4178134"/>
                </a:cubicBezTo>
                <a:lnTo>
                  <a:pt x="4111854" y="417813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69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 w="12073" cap="sq">
            <a:solidFill>
              <a:schemeClr val="accent1"/>
            </a:solidFill>
            <a:miter/>
          </a:ln>
          <a:effectLst/>
        </p:spPr>
        <p:txBody>
          <a:bodyPr vert="horz" wrap="square" lIns="86923" tIns="43461" rIns="86923" bIns="4346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63101" y="2538097"/>
            <a:ext cx="2880000" cy="630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89B5EA">
                        <a:alpha val="100000"/>
                      </a:srgbClr>
                    </a:gs>
                    <a:gs pos="69000">
                      <a:srgbClr val="3B84DC">
                        <a:alpha val="100000"/>
                      </a:srgbClr>
                    </a:gs>
                  </a:gsLst>
                  <a:lin ang="135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原计划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29090" y="3301217"/>
            <a:ext cx="4377600" cy="27638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战术配合教学2课时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52595" y="2538097"/>
            <a:ext cx="3490784" cy="6309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89B5EA">
                        <a:alpha val="100000"/>
                      </a:srgbClr>
                    </a:gs>
                    <a:gs pos="69000">
                      <a:srgbClr val="3B84DC">
                        <a:alpha val="100000"/>
                      </a:srgbClr>
                    </a:gs>
                  </a:gsLst>
                  <a:lin ang="135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实际调整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18584" y="3301218"/>
            <a:ext cx="4377048" cy="27638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因学生战术理解较慢，增加1课时案例分析，效果显著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 flipV="1">
            <a:off x="5419559" y="2874589"/>
            <a:ext cx="229254" cy="22259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  <a:effectLst/>
        </p:spPr>
        <p:txBody>
          <a:bodyPr vert="horz" wrap="square" lIns="102413" tIns="51206" rIns="102413" bIns="51206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598581" y="2860623"/>
            <a:ext cx="212941" cy="23656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  <a:effectLst/>
        </p:spPr>
        <p:txBody>
          <a:bodyPr vert="horz" wrap="square" lIns="102413" tIns="51206" rIns="102413" bIns="51206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61077" y="3230009"/>
            <a:ext cx="4320000" cy="23008"/>
          </a:xfrm>
          <a:custGeom>
            <a:avLst/>
            <a:gdLst>
              <a:gd name="connsiteX0" fmla="*/ 0 w 3265831"/>
              <a:gd name="connsiteY0" fmla="*/ 0 h 23008"/>
              <a:gd name="connsiteX1" fmla="*/ 3265831 w 3265831"/>
              <a:gd name="connsiteY1" fmla="*/ 0 h 23008"/>
              <a:gd name="connsiteX2" fmla="*/ 3265831 w 3265831"/>
              <a:gd name="connsiteY2" fmla="*/ 23008 h 23008"/>
              <a:gd name="connsiteX3" fmla="*/ 0 w 3265831"/>
              <a:gd name="connsiteY3" fmla="*/ 23008 h 23008"/>
            </a:gdLst>
            <a:ahLst/>
            <a:cxnLst/>
            <a:rect l="l" t="t" r="r" b="b"/>
            <a:pathLst>
              <a:path w="3265831" h="23008">
                <a:moveTo>
                  <a:pt x="0" y="0"/>
                </a:moveTo>
                <a:lnTo>
                  <a:pt x="3265831" y="0"/>
                </a:lnTo>
                <a:lnTo>
                  <a:pt x="3265831" y="23008"/>
                </a:lnTo>
                <a:lnTo>
                  <a:pt x="0" y="2300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17334" y="3230009"/>
            <a:ext cx="4320000" cy="23008"/>
          </a:xfrm>
          <a:custGeom>
            <a:avLst/>
            <a:gdLst>
              <a:gd name="connsiteX0" fmla="*/ 0 w 3265831"/>
              <a:gd name="connsiteY0" fmla="*/ 0 h 23008"/>
              <a:gd name="connsiteX1" fmla="*/ 3265831 w 3265831"/>
              <a:gd name="connsiteY1" fmla="*/ 0 h 23008"/>
              <a:gd name="connsiteX2" fmla="*/ 3265831 w 3265831"/>
              <a:gd name="connsiteY2" fmla="*/ 23008 h 23008"/>
              <a:gd name="connsiteX3" fmla="*/ 0 w 3265831"/>
              <a:gd name="connsiteY3" fmla="*/ 23008 h 23008"/>
            </a:gdLst>
            <a:ahLst/>
            <a:cxnLst/>
            <a:rect l="l" t="t" r="r" b="b"/>
            <a:pathLst>
              <a:path w="3265831" h="23008">
                <a:moveTo>
                  <a:pt x="0" y="0"/>
                </a:moveTo>
                <a:lnTo>
                  <a:pt x="3265831" y="0"/>
                </a:lnTo>
                <a:lnTo>
                  <a:pt x="3265831" y="23008"/>
                </a:lnTo>
                <a:lnTo>
                  <a:pt x="0" y="2300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课时安排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57921" y="1817646"/>
            <a:ext cx="646771" cy="646771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16804" y="1817646"/>
            <a:ext cx="646771" cy="646771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5155580"/>
            <a:ext cx="2720898" cy="1672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4835912"/>
            <a:ext cx="2720898" cy="1672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0" y="4516244"/>
            <a:ext cx="2720898" cy="1672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0" y="5407630"/>
            <a:ext cx="3713356" cy="1450369"/>
          </a:xfrm>
          <a:custGeom>
            <a:avLst/>
            <a:gdLst>
              <a:gd name="connsiteX0" fmla="*/ 1252674 w 8880087"/>
              <a:gd name="connsiteY0" fmla="*/ 0 h 3746810"/>
              <a:gd name="connsiteX1" fmla="*/ 8880087 w 8880087"/>
              <a:gd name="connsiteY1" fmla="*/ 0 h 3746810"/>
              <a:gd name="connsiteX2" fmla="*/ 8880087 w 8880087"/>
              <a:gd name="connsiteY2" fmla="*/ 3746810 h 3746810"/>
              <a:gd name="connsiteX3" fmla="*/ 0 w 8880087"/>
              <a:gd name="connsiteY3" fmla="*/ 3746810 h 3746810"/>
              <a:gd name="connsiteX4" fmla="*/ 0 w 8880087"/>
              <a:gd name="connsiteY4" fmla="*/ 1252674 h 3746810"/>
              <a:gd name="connsiteX5" fmla="*/ 1252674 w 8880087"/>
              <a:gd name="connsiteY5" fmla="*/ 0 h 3746810"/>
            </a:gdLst>
            <a:ahLst/>
            <a:cxnLst/>
            <a:rect l="l" t="t" r="r" b="b"/>
            <a:pathLst>
              <a:path w="8880087" h="3746810">
                <a:moveTo>
                  <a:pt x="1252674" y="0"/>
                </a:moveTo>
                <a:lnTo>
                  <a:pt x="8880087" y="0"/>
                </a:lnTo>
                <a:lnTo>
                  <a:pt x="8880087" y="3746810"/>
                </a:lnTo>
                <a:lnTo>
                  <a:pt x="0" y="3746810"/>
                </a:lnTo>
                <a:lnTo>
                  <a:pt x="0" y="1252674"/>
                </a:lnTo>
                <a:cubicBezTo>
                  <a:pt x="0" y="560841"/>
                  <a:pt x="560841" y="0"/>
                  <a:pt x="12526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798956" y="3189248"/>
            <a:ext cx="9393045" cy="3668751"/>
          </a:xfrm>
          <a:custGeom>
            <a:avLst/>
            <a:gdLst>
              <a:gd name="connsiteX0" fmla="*/ 1252674 w 8880087"/>
              <a:gd name="connsiteY0" fmla="*/ 0 h 3746810"/>
              <a:gd name="connsiteX1" fmla="*/ 8880087 w 8880087"/>
              <a:gd name="connsiteY1" fmla="*/ 0 h 3746810"/>
              <a:gd name="connsiteX2" fmla="*/ 8880087 w 8880087"/>
              <a:gd name="connsiteY2" fmla="*/ 3746810 h 3746810"/>
              <a:gd name="connsiteX3" fmla="*/ 0 w 8880087"/>
              <a:gd name="connsiteY3" fmla="*/ 3746810 h 3746810"/>
              <a:gd name="connsiteX4" fmla="*/ 0 w 8880087"/>
              <a:gd name="connsiteY4" fmla="*/ 1252674 h 3746810"/>
              <a:gd name="connsiteX5" fmla="*/ 1252674 w 8880087"/>
              <a:gd name="connsiteY5" fmla="*/ 0 h 3746810"/>
            </a:gdLst>
            <a:ahLst/>
            <a:cxnLst/>
            <a:rect l="l" t="t" r="r" b="b"/>
            <a:pathLst>
              <a:path w="8880087" h="3746810">
                <a:moveTo>
                  <a:pt x="1252674" y="0"/>
                </a:moveTo>
                <a:lnTo>
                  <a:pt x="8880087" y="0"/>
                </a:lnTo>
                <a:lnTo>
                  <a:pt x="8880087" y="3746810"/>
                </a:lnTo>
                <a:lnTo>
                  <a:pt x="0" y="3746810"/>
                </a:lnTo>
                <a:lnTo>
                  <a:pt x="0" y="1252674"/>
                </a:lnTo>
                <a:cubicBezTo>
                  <a:pt x="0" y="560841"/>
                  <a:pt x="560841" y="0"/>
                  <a:pt x="125267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47493" y="1940311"/>
            <a:ext cx="5051502" cy="3958684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68110" y="2085278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成功经验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12220" y="2954608"/>
            <a:ext cx="4722050" cy="2587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多球分组练习提升了单位时间练习密度，学生技术进步明显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389649" y="1940311"/>
            <a:ext cx="5051502" cy="3958684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10266" y="2085278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存在问题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554376" y="2954608"/>
            <a:ext cx="4722050" cy="2587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分层教学实施不够精细，部分基础薄弱学生进步较慢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8571" y="2022059"/>
            <a:ext cx="5038567" cy="309159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/>
            </a:solidFill>
            <a:miter/>
          </a:ln>
          <a:effectLst>
            <a:outerShdw blurRad="381000" dist="317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15634" y="2146985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649855" y="2145106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15634" y="4894703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649855" y="4894703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02368" y="2145106"/>
            <a:ext cx="3923270" cy="614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单元优化分层标准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37100" y="2944729"/>
            <a:ext cx="4412755" cy="19499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制定个性化训练方案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92473" y="2022059"/>
            <a:ext cx="5038567" cy="3091591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/>
            </a:solidFill>
            <a:miter/>
          </a:ln>
          <a:effectLst>
            <a:outerShdw blurRad="381000" dist="317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47147" y="2146985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081368" y="2145106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47147" y="4894703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081368" y="4894703"/>
            <a:ext cx="94997" cy="9499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33881" y="2145106"/>
            <a:ext cx="3923270" cy="614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增加多媒体教学资源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68613" y="2944729"/>
            <a:ext cx="4412755" cy="19499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丰富战术讲解形式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557151" y="2381255"/>
            <a:ext cx="432481" cy="37863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114796" y="2381255"/>
            <a:ext cx="378631" cy="378631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V="1">
            <a:off x="1246562" y="2873168"/>
            <a:ext cx="4236594" cy="10800"/>
          </a:xfrm>
          <a:custGeom>
            <a:avLst/>
            <a:gdLst>
              <a:gd name="connsiteX0" fmla="*/ 4128594 w 4236594"/>
              <a:gd name="connsiteY0" fmla="*/ 10800 h 10800"/>
              <a:gd name="connsiteX1" fmla="*/ 4236594 w 4236594"/>
              <a:gd name="connsiteY1" fmla="*/ 10800 h 10800"/>
              <a:gd name="connsiteX2" fmla="*/ 4236594 w 4236594"/>
              <a:gd name="connsiteY2" fmla="*/ 0 h 10800"/>
              <a:gd name="connsiteX3" fmla="*/ 4128594 w 4236594"/>
              <a:gd name="connsiteY3" fmla="*/ 0 h 10800"/>
              <a:gd name="connsiteX4" fmla="*/ 0 w 4236594"/>
              <a:gd name="connsiteY4" fmla="*/ 10800 h 10800"/>
              <a:gd name="connsiteX5" fmla="*/ 4068000 w 4236594"/>
              <a:gd name="connsiteY5" fmla="*/ 10800 h 10800"/>
              <a:gd name="connsiteX6" fmla="*/ 4068000 w 4236594"/>
              <a:gd name="connsiteY6" fmla="*/ 0 h 10800"/>
              <a:gd name="connsiteX7" fmla="*/ 0 w 4236594"/>
              <a:gd name="connsiteY7" fmla="*/ 0 h 10800"/>
            </a:gdLst>
            <a:ahLst/>
            <a:cxnLst/>
            <a:rect l="l" t="t" r="r" b="b"/>
            <a:pathLst>
              <a:path w="4236594" h="10800">
                <a:moveTo>
                  <a:pt x="4128594" y="10800"/>
                </a:moveTo>
                <a:lnTo>
                  <a:pt x="4236594" y="10800"/>
                </a:lnTo>
                <a:lnTo>
                  <a:pt x="4236594" y="0"/>
                </a:lnTo>
                <a:lnTo>
                  <a:pt x="4128594" y="0"/>
                </a:lnTo>
                <a:close/>
                <a:moveTo>
                  <a:pt x="0" y="10800"/>
                </a:moveTo>
                <a:lnTo>
                  <a:pt x="4068000" y="10800"/>
                </a:lnTo>
                <a:lnTo>
                  <a:pt x="40680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V="1">
            <a:off x="6703656" y="2873168"/>
            <a:ext cx="4236594" cy="10800"/>
          </a:xfrm>
          <a:custGeom>
            <a:avLst/>
            <a:gdLst>
              <a:gd name="connsiteX0" fmla="*/ 4128594 w 4236594"/>
              <a:gd name="connsiteY0" fmla="*/ 10800 h 10800"/>
              <a:gd name="connsiteX1" fmla="*/ 4236594 w 4236594"/>
              <a:gd name="connsiteY1" fmla="*/ 10800 h 10800"/>
              <a:gd name="connsiteX2" fmla="*/ 4236594 w 4236594"/>
              <a:gd name="connsiteY2" fmla="*/ 0 h 10800"/>
              <a:gd name="connsiteX3" fmla="*/ 4128594 w 4236594"/>
              <a:gd name="connsiteY3" fmla="*/ 0 h 10800"/>
              <a:gd name="connsiteX4" fmla="*/ 0 w 4236594"/>
              <a:gd name="connsiteY4" fmla="*/ 10800 h 10800"/>
              <a:gd name="connsiteX5" fmla="*/ 4068000 w 4236594"/>
              <a:gd name="connsiteY5" fmla="*/ 10800 h 10800"/>
              <a:gd name="connsiteX6" fmla="*/ 4068000 w 4236594"/>
              <a:gd name="connsiteY6" fmla="*/ 0 h 10800"/>
              <a:gd name="connsiteX7" fmla="*/ 0 w 4236594"/>
              <a:gd name="connsiteY7" fmla="*/ 0 h 10800"/>
            </a:gdLst>
            <a:ahLst/>
            <a:cxnLst/>
            <a:rect l="l" t="t" r="r" b="b"/>
            <a:pathLst>
              <a:path w="4236594" h="10800">
                <a:moveTo>
                  <a:pt x="4128594" y="10800"/>
                </a:moveTo>
                <a:lnTo>
                  <a:pt x="4236594" y="10800"/>
                </a:lnTo>
                <a:lnTo>
                  <a:pt x="4236594" y="0"/>
                </a:lnTo>
                <a:lnTo>
                  <a:pt x="4128594" y="0"/>
                </a:lnTo>
                <a:close/>
                <a:moveTo>
                  <a:pt x="0" y="10800"/>
                </a:moveTo>
                <a:lnTo>
                  <a:pt x="4068000" y="10800"/>
                </a:lnTo>
                <a:lnTo>
                  <a:pt x="40680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444500" dist="317500" dir="5400000" sx="92000" sy="92000" algn="t" rotWithShape="0">
              <a:schemeClr val="accent1">
                <a:lumMod val="75000"/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主要经验与改进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单元作业设计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 rot="16200000">
            <a:off x="2642068" y="-254999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-672159" y="76469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556000" y="661352"/>
            <a:ext cx="5080000" cy="553529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Aft>
                <a:spcPct val="600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第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1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周：基础巩固（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30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分钟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/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天）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双手胸前传接球自抛自接练习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200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次（分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4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组完成）。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行进间传接球直线推进练习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10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趟。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观看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NBA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传球集锦（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10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分钟），记录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3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个精彩传球并模仿练习。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spcAft>
                <a:spcPct val="600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第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2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周：战术感知（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30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分钟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/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天）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两人一组完成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2V1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传切配合练习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30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次。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分组进行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3V3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快攻练习，每组完成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10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次快攻推进。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制作战术卡片：画出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2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种传切配合路线图，并标注关键要点。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spcAft>
                <a:spcPct val="600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第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3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周：综合应用（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30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分钟 </a:t>
            </a:r>
            <a:r>
              <a:rPr lang="en-US" altLang="zh-CN" sz="1600" b="1" i="0">
                <a:solidFill>
                  <a:srgbClr val="000000"/>
                </a:solidFill>
                <a:latin typeface="Inter"/>
                <a:ea typeface="Inter"/>
              </a:rPr>
              <a:t>/ </a:t>
            </a:r>
            <a:r>
              <a:rPr lang="zh-CN" altLang="en-US" sz="1600" b="1" i="0">
                <a:solidFill>
                  <a:srgbClr val="000000"/>
                </a:solidFill>
                <a:latin typeface="Inter"/>
                <a:ea typeface="Inter"/>
              </a:rPr>
              <a:t>天）</a:t>
            </a:r>
            <a:endParaRPr lang="zh-CN" altLang="en-US" sz="1600" b="1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spcAft>
                <a:spcPct val="0"/>
              </a:spcAft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半场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4V4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教学比赛（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15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分钟），记录个人传球次数、助攻次数。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spcAft>
                <a:spcPct val="0"/>
              </a:spcAft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力量训练：俯卧撑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10×3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组，抛接实心球 </a:t>
            </a:r>
            <a:r>
              <a:rPr lang="en-US" altLang="zh-CN" sz="1700" b="0" i="0">
                <a:solidFill>
                  <a:srgbClr val="000000"/>
                </a:solidFill>
                <a:latin typeface="Inter"/>
                <a:ea typeface="Inter"/>
              </a:rPr>
              <a:t>20×3 </a:t>
            </a: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组。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>
              <a:spcAft>
                <a:spcPct val="0"/>
              </a:spcAft>
              <a:buAutoNum type="arabicPeriod"/>
            </a:pPr>
            <a:r>
              <a:rPr lang="zh-CN" altLang="en-US" sz="1700" b="0" i="0">
                <a:solidFill>
                  <a:srgbClr val="000000"/>
                </a:solidFill>
                <a:latin typeface="Inter"/>
                <a:ea typeface="Inter"/>
              </a:rPr>
              <a:t>撰写比赛反思：分析自己在比赛中的传球选择是否合理，提出改进措施。</a:t>
            </a:r>
            <a:endParaRPr lang="zh-CN" altLang="en-US" sz="1700" b="0" i="0">
              <a:solidFill>
                <a:srgbClr val="000000"/>
              </a:solidFill>
              <a:latin typeface="Inter"/>
              <a:ea typeface="Inte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42068" y="-895818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课时计划</a:t>
            </a:r>
            <a:endParaRPr kumimoji="1" lang="zh-CN" altLang="en-US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pic>
        <p:nvPicPr>
          <p:cNvPr id="2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745276" y="956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559146"/>
            <a:ext cx="12192000" cy="116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28863" y="559147"/>
            <a:ext cx="75342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    </a:t>
            </a:r>
            <a:r>
              <a:rPr lang="zh-CN" altLang="en-US" sz="3200" b="1" dirty="0">
                <a:solidFill>
                  <a:schemeClr val="bg1"/>
                </a:solidFill>
              </a:rPr>
              <a:t>水平五</a:t>
            </a:r>
            <a:r>
              <a:rPr lang="en-US" altLang="zh-CN" sz="3200" b="1" dirty="0">
                <a:solidFill>
                  <a:schemeClr val="bg1"/>
                </a:solidFill>
              </a:rPr>
              <a:t>   </a:t>
            </a:r>
            <a:r>
              <a:rPr lang="zh-CN" altLang="en-US" sz="3200" b="1" dirty="0">
                <a:solidFill>
                  <a:schemeClr val="bg1"/>
                </a:solidFill>
              </a:rPr>
              <a:t>足球模块</a:t>
            </a:r>
            <a:r>
              <a:rPr lang="en-US" altLang="zh-CN" sz="3200" b="1" dirty="0">
                <a:solidFill>
                  <a:schemeClr val="bg1"/>
                </a:solidFill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</a:rPr>
              <a:t>课时计划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1720215"/>
          <a:ext cx="12192000" cy="5991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10134600"/>
              </a:tblGrid>
              <a:tr h="619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课时信息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课时：第</a:t>
                      </a:r>
                      <a:r>
                        <a:rPr lang="en-US" altLang="zh-CN" dirty="0"/>
                        <a:t> 4 </a:t>
                      </a:r>
                      <a:r>
                        <a:rPr lang="zh-CN" altLang="en-US" dirty="0"/>
                        <a:t>课</a:t>
                      </a:r>
                      <a:r>
                        <a:rPr lang="en-US" altLang="zh-CN" dirty="0"/>
                        <a:t>    </a:t>
                      </a:r>
                      <a:r>
                        <a:rPr lang="zh-CN" altLang="en-US" dirty="0"/>
                        <a:t>教材：足球二过一传切配合</a:t>
                      </a:r>
                      <a:r>
                        <a:rPr lang="en-US" altLang="zh-CN" dirty="0"/>
                        <a:t>      </a:t>
                      </a:r>
                      <a:r>
                        <a:rPr lang="zh-CN" altLang="en-US" dirty="0"/>
                        <a:t>时长：</a:t>
                      </a:r>
                      <a:r>
                        <a:rPr lang="en-US" altLang="zh-CN" dirty="0"/>
                        <a:t>40 </a:t>
                      </a:r>
                      <a:r>
                        <a:rPr lang="zh-CN" altLang="en-US" dirty="0"/>
                        <a:t>分钟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603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学习目标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运动能力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1. 80% </a:t>
                      </a:r>
                      <a:r>
                        <a:rPr lang="zh-CN" altLang="en-US" dirty="0"/>
                        <a:t>学生掌握二过一传切配合的传跑时机，能在</a:t>
                      </a:r>
                      <a:r>
                        <a:rPr lang="en-US" altLang="zh-CN" dirty="0"/>
                        <a:t> 3v3 </a:t>
                      </a:r>
                      <a:r>
                        <a:rPr lang="zh-CN" altLang="en-US" dirty="0"/>
                        <a:t>对抗中完成配合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发展下肢爆发力与反应速度，折返跑用时缩短</a:t>
                      </a:r>
                      <a:r>
                        <a:rPr lang="en-US" altLang="zh-CN" dirty="0"/>
                        <a:t> 1 </a:t>
                      </a:r>
                      <a:r>
                        <a:rPr lang="zh-CN" altLang="en-US" dirty="0"/>
                        <a:t>秒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健康行为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养成运动前动态热身习惯，主动检查场地隐患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能在对抗中运用合理身体接触，避免受伤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体育品德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培养团队协作意识，配合中主动喊位沟通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遵守比赛规则，尊重对手判罚</a:t>
                      </a: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重  难  点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重点：传球后立即斜插跑位，传球力度与跑速匹配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难点：对抗中判断防守空当，保持配合默契</a:t>
                      </a: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教法学法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教法</a:t>
                      </a:r>
                      <a:r>
                        <a:rPr lang="en-US" altLang="zh-CN" dirty="0"/>
                        <a:t>：</a:t>
                      </a:r>
                      <a:r>
                        <a:rPr lang="zh-CN" altLang="en-US" dirty="0"/>
                        <a:t>讲教法</a:t>
                      </a:r>
                      <a:r>
                        <a:rPr lang="en-US" altLang="zh-CN" dirty="0"/>
                        <a:t>：</a:t>
                      </a:r>
                      <a:r>
                        <a:rPr lang="zh-CN" altLang="en-US" dirty="0"/>
                        <a:t>解示范法、分层训练法、游戏竞赛法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自主练习法、合作探究法、比赛体验法</a:t>
                      </a: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100988" y="-12113"/>
            <a:ext cx="11838265" cy="602613"/>
            <a:chOff x="100988" y="33152"/>
            <a:chExt cx="11838265" cy="602613"/>
          </a:xfrm>
        </p:grpSpPr>
        <p:sp>
          <p:nvSpPr>
            <p:cNvPr id="11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F0502020204030204"/>
              </a:endParaRPr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F0502020204030204"/>
              </a:endParaRP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课时计划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F0502020204030204"/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F0502020204030204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F0502020204030204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-3176"/>
          <a:ext cx="12192000" cy="68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74164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开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始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体育委员整队报告人数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教师检查着装，强调对抗安全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导入：“二过一是突破防线的关键战术，今天我们就来破解防守！”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：集合学生，宣布内容，强调安全注意事项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学生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：快速集合，认真听讲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▲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○○○○○○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○○○○○○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要求：快静齐，注意力集中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热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身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绕场慢跑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圈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专项活动：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-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高抬腿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+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侧滑步（各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次）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- “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抢圈传球” 游戏：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6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人一组，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人抢圈，触球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：领跑慢跑，带做专项热身，组织游戏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学生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：跟跑热身，积极参与游戏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要求：慢跑匀速，游戏中保持间距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zh-CN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次</a:t>
                      </a:r>
                      <a:r>
                        <a:rPr lang="en-US" altLang="zh-CN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分</a:t>
                      </a:r>
                      <a:endParaRPr lang="zh-CN" altLang="en-US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9525"/>
          <a:ext cx="12192000" cy="684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5786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259969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 1</a:t>
                      </a:r>
                      <a:r>
                        <a:rPr lang="zh-CN" altLang="en-US" dirty="0"/>
                        <a:t>：无球跑位模仿（</a:t>
                      </a:r>
                      <a:r>
                        <a:rPr lang="en-US" altLang="zh-CN" dirty="0"/>
                        <a:t>5 </a:t>
                      </a:r>
                      <a:r>
                        <a:rPr lang="zh-CN" altLang="en-US" dirty="0"/>
                        <a:t>分钟）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两人一组，相距</a:t>
                      </a:r>
                      <a:r>
                        <a:rPr lang="en-US" altLang="zh-CN" dirty="0"/>
                        <a:t> 8 </a:t>
                      </a:r>
                      <a:r>
                        <a:rPr lang="zh-CN" altLang="en-US" dirty="0"/>
                        <a:t>米，</a:t>
                      </a:r>
                      <a:r>
                        <a:rPr lang="en-US" altLang="zh-CN" dirty="0"/>
                        <a:t>A </a:t>
                      </a:r>
                      <a:r>
                        <a:rPr lang="zh-CN" altLang="en-US" dirty="0"/>
                        <a:t>传虚拟球后斜插，</a:t>
                      </a:r>
                      <a:r>
                        <a:rPr lang="en-US" altLang="zh-CN" dirty="0"/>
                        <a:t>B </a:t>
                      </a:r>
                      <a:r>
                        <a:rPr lang="zh-CN" altLang="en-US" dirty="0"/>
                        <a:t>模拟回敲，体会传跑时机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教师：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示范传跑动作，巡回纠正跑位错误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分组指导传球力度，表扬配合默契组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3. </a:t>
                      </a:r>
                      <a:r>
                        <a:rPr lang="zh-CN" altLang="en-US" sz="1600" dirty="0"/>
                        <a:t>增加防守压力，引导学生观察空当</a:t>
                      </a:r>
                      <a:endParaRPr lang="zh-CN" altLang="en-US" sz="1600" dirty="0"/>
                    </a:p>
                    <a:p>
                      <a:r>
                        <a:rPr lang="zh-CN" altLang="en-US" sz="1600" dirty="0"/>
                        <a:t>学生：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两人配合模仿，互喊</a:t>
                      </a:r>
                      <a:r>
                        <a:rPr lang="en-US" altLang="zh-CN" sz="1600" dirty="0"/>
                        <a:t> “</a:t>
                      </a:r>
                      <a:r>
                        <a:rPr lang="zh-CN" altLang="en-US" sz="1600" dirty="0"/>
                        <a:t>前插</a:t>
                      </a:r>
                      <a:r>
                        <a:rPr lang="en-US" altLang="zh-CN" sz="1600" dirty="0"/>
                        <a:t>”“</a:t>
                      </a:r>
                      <a:r>
                        <a:rPr lang="zh-CN" altLang="en-US" sz="1600" dirty="0"/>
                        <a:t>回敲</a:t>
                      </a:r>
                      <a:r>
                        <a:rPr lang="en-US" altLang="zh-CN" sz="1600" dirty="0"/>
                        <a:t>”</a:t>
                      </a:r>
                      <a:endParaRPr lang="en-US" altLang="zh-CN" sz="1600" dirty="0"/>
                    </a:p>
                    <a:p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按要求完成有球练习，调整传球力量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3. </a:t>
                      </a:r>
                      <a:r>
                        <a:rPr lang="zh-CN" altLang="en-US" sz="1600" dirty="0"/>
                        <a:t>在对抗中尝试不同跑位路线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 1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r>
                        <a:rPr lang="en-US" altLang="en-US"/>
                        <a:t>▲</a:t>
                      </a:r>
                      <a:r>
                        <a:rPr lang="en-US" altLang="zh-CN"/>
                        <a:t> </a:t>
                      </a:r>
                      <a:r>
                        <a:rPr lang="zh-CN" altLang="en-US"/>
                        <a:t>教师</a:t>
                      </a:r>
                      <a:endParaRPr lang="zh-CN" altLang="en-US"/>
                    </a:p>
                    <a:p>
                      <a:r>
                        <a:rPr lang="en-US" altLang="en-US"/>
                        <a:t>○○○○○</a:t>
                      </a:r>
                      <a:endParaRPr lang="en-US" altLang="en-US"/>
                    </a:p>
                    <a:p>
                      <a:r>
                        <a:rPr lang="en-US" altLang="en-US"/>
                        <a:t>○○○○○</a:t>
                      </a:r>
                      <a:endParaRPr lang="en-US" altLang="en-US"/>
                    </a:p>
                    <a:p>
                      <a:r>
                        <a:rPr lang="en-US" altLang="en-US"/>
                        <a:t>△</a:t>
                      </a:r>
                      <a:endParaRPr lang="en-US" altLang="en-US"/>
                    </a:p>
                    <a:p>
                      <a:r>
                        <a:rPr lang="zh-CN" altLang="en-US"/>
                        <a:t>（两人一组间隔</a:t>
                      </a:r>
                      <a:r>
                        <a:rPr lang="en-US" altLang="zh-CN"/>
                        <a:t> 8 </a:t>
                      </a:r>
                      <a:r>
                        <a:rPr lang="zh-CN" altLang="en-US"/>
                        <a:t>米，三组并行）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59029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 2</a:t>
                      </a:r>
                      <a:r>
                        <a:rPr lang="zh-CN" altLang="en-US" dirty="0"/>
                        <a:t>：有球固定配合（</a:t>
                      </a:r>
                      <a:r>
                        <a:rPr lang="en-US" altLang="zh-CN" dirty="0"/>
                        <a:t>7 </a:t>
                      </a:r>
                      <a:r>
                        <a:rPr lang="zh-CN" altLang="en-US" dirty="0"/>
                        <a:t>分钟）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三人一组，</a:t>
                      </a:r>
                      <a:r>
                        <a:rPr lang="en-US" altLang="zh-CN" dirty="0"/>
                        <a:t>A </a:t>
                      </a:r>
                      <a:r>
                        <a:rPr lang="zh-CN" altLang="en-US" dirty="0"/>
                        <a:t>传</a:t>
                      </a:r>
                      <a:r>
                        <a:rPr lang="en-US" altLang="zh-CN" dirty="0"/>
                        <a:t> B</a:t>
                      </a:r>
                      <a:r>
                        <a:rPr lang="en-US" altLang="en-US" dirty="0"/>
                        <a:t>→</a:t>
                      </a:r>
                      <a:r>
                        <a:rPr lang="en-US" altLang="zh-CN" dirty="0"/>
                        <a:t>B </a:t>
                      </a:r>
                      <a:r>
                        <a:rPr lang="zh-CN" altLang="en-US" dirty="0"/>
                        <a:t>回敲</a:t>
                      </a:r>
                      <a:r>
                        <a:rPr lang="en-US" altLang="zh-CN" dirty="0"/>
                        <a:t> A </a:t>
                      </a:r>
                      <a:r>
                        <a:rPr lang="zh-CN" altLang="en-US" dirty="0"/>
                        <a:t>突破，用标志桶设置</a:t>
                      </a:r>
                      <a:r>
                        <a:rPr lang="en-US" altLang="zh-CN" dirty="0"/>
                        <a:t> 20 </a:t>
                      </a:r>
                      <a:r>
                        <a:rPr lang="zh-CN" altLang="en-US" dirty="0"/>
                        <a:t>米通道，限时完成</a:t>
                      </a:r>
                      <a:r>
                        <a:rPr lang="en-US" altLang="zh-CN" dirty="0"/>
                        <a:t> 10 </a:t>
                      </a:r>
                      <a:r>
                        <a:rPr lang="zh-CN" altLang="en-US" dirty="0"/>
                        <a:t>次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ym typeface="+mn-ea"/>
                        </a:rPr>
                        <a:t>师：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1. </a:t>
                      </a:r>
                      <a:r>
                        <a:rPr lang="zh-CN" altLang="en-US" sz="1600" dirty="0">
                          <a:sym typeface="+mn-ea"/>
                        </a:rPr>
                        <a:t>示范传跑动作，巡回纠正跑位错误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2. </a:t>
                      </a:r>
                      <a:r>
                        <a:rPr lang="zh-CN" altLang="en-US" sz="1600" dirty="0">
                          <a:sym typeface="+mn-ea"/>
                        </a:rPr>
                        <a:t>分组指导传球力度，表扬配合默契组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3、</a:t>
                      </a:r>
                      <a:r>
                        <a:rPr lang="zh-CN" altLang="en-US" sz="1600" dirty="0">
                          <a:sym typeface="+mn-ea"/>
                        </a:rPr>
                        <a:t>讲解比赛规则，担任裁判并记录配合次数</a:t>
                      </a:r>
                      <a:endParaRPr lang="zh-CN" altLang="en-US" sz="1600" dirty="0"/>
                    </a:p>
                    <a:p>
                      <a:endParaRPr lang="en-US" altLang="zh-CN" sz="1600" dirty="0"/>
                    </a:p>
                    <a:p>
                      <a:r>
                        <a:rPr lang="zh-CN" altLang="en-US" sz="1600" dirty="0">
                          <a:sym typeface="+mn-ea"/>
                        </a:rPr>
                        <a:t>学生：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1. </a:t>
                      </a:r>
                      <a:r>
                        <a:rPr lang="zh-CN" altLang="en-US" sz="1600" dirty="0">
                          <a:sym typeface="+mn-ea"/>
                        </a:rPr>
                        <a:t>两人配合模仿，互喊</a:t>
                      </a:r>
                      <a:r>
                        <a:rPr lang="en-US" altLang="zh-CN" sz="1600" dirty="0">
                          <a:sym typeface="+mn-ea"/>
                        </a:rPr>
                        <a:t> “</a:t>
                      </a:r>
                      <a:r>
                        <a:rPr lang="zh-CN" altLang="en-US" sz="1600" dirty="0">
                          <a:sym typeface="+mn-ea"/>
                        </a:rPr>
                        <a:t>前插</a:t>
                      </a:r>
                      <a:r>
                        <a:rPr lang="en-US" altLang="zh-CN" sz="1600" dirty="0">
                          <a:sym typeface="+mn-ea"/>
                        </a:rPr>
                        <a:t>”“</a:t>
                      </a:r>
                      <a:r>
                        <a:rPr lang="zh-CN" altLang="en-US" sz="1600" dirty="0">
                          <a:sym typeface="+mn-ea"/>
                        </a:rPr>
                        <a:t>回敲</a:t>
                      </a:r>
                      <a:r>
                        <a:rPr lang="en-US" altLang="zh-CN" sz="1600" dirty="0">
                          <a:sym typeface="+mn-ea"/>
                        </a:rPr>
                        <a:t>”</a:t>
                      </a:r>
                      <a:endParaRPr lang="en-US" altLang="zh-CN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2. </a:t>
                      </a:r>
                      <a:r>
                        <a:rPr lang="zh-CN" altLang="en-US" sz="1600" dirty="0">
                          <a:sym typeface="+mn-ea"/>
                        </a:rPr>
                        <a:t>按要求完成有球练习，调整传球力量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>
                          <a:sym typeface="+mn-ea"/>
                        </a:rPr>
                        <a:t>3. </a:t>
                      </a:r>
                      <a:r>
                        <a:rPr lang="zh-CN" altLang="en-US" sz="1600" dirty="0">
                          <a:sym typeface="+mn-ea"/>
                        </a:rPr>
                        <a:t>在对抗中尝试不同跑位路线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 2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r>
                        <a:rPr lang="en-US" altLang="en-US"/>
                        <a:t>▲</a:t>
                      </a:r>
                      <a:r>
                        <a:rPr lang="en-US" altLang="zh-CN"/>
                        <a:t> </a:t>
                      </a:r>
                      <a:r>
                        <a:rPr lang="zh-CN" altLang="en-US"/>
                        <a:t>教师</a:t>
                      </a:r>
                      <a:endParaRPr lang="zh-CN" altLang="en-US"/>
                    </a:p>
                    <a:p>
                      <a:r>
                        <a:rPr lang="en-US" altLang="en-US"/>
                        <a:t>○○○○○</a:t>
                      </a:r>
                      <a:endParaRPr lang="en-US" altLang="en-US"/>
                    </a:p>
                    <a:p>
                      <a:r>
                        <a:rPr lang="en-US" altLang="en-US"/>
                        <a:t>○○○○○</a:t>
                      </a:r>
                      <a:endParaRPr lang="en-US" altLang="en-US"/>
                    </a:p>
                    <a:p>
                      <a:r>
                        <a:rPr lang="en-US" altLang="en-US"/>
                        <a:t>△</a:t>
                      </a:r>
                      <a:endParaRPr lang="en-US" altLang="en-US"/>
                    </a:p>
                    <a:p>
                      <a:r>
                        <a:rPr lang="zh-CN" altLang="en-US"/>
                        <a:t>（两人一组间隔</a:t>
                      </a:r>
                      <a:r>
                        <a:rPr lang="en-US" altLang="zh-CN"/>
                        <a:t> 8 </a:t>
                      </a:r>
                      <a:r>
                        <a:rPr lang="zh-CN" altLang="en-US"/>
                        <a:t>米，三组并行）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 3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3v1 </a:t>
                      </a:r>
                      <a:r>
                        <a:rPr lang="zh-CN" altLang="en-US" dirty="0"/>
                        <a:t>对抗练习（</a:t>
                      </a:r>
                      <a:r>
                        <a:rPr lang="en-US" altLang="zh-CN" dirty="0"/>
                        <a:t>8 </a:t>
                      </a:r>
                      <a:r>
                        <a:rPr lang="zh-CN" altLang="en-US" dirty="0"/>
                        <a:t>分钟）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三人进攻组</a:t>
                      </a:r>
                      <a:r>
                        <a:rPr lang="en-US" altLang="zh-CN" dirty="0"/>
                        <a:t> vs </a:t>
                      </a:r>
                      <a:r>
                        <a:rPr lang="zh-CN" altLang="en-US" dirty="0"/>
                        <a:t>一人防守，在</a:t>
                      </a:r>
                      <a:r>
                        <a:rPr lang="en-US" altLang="zh-CN" dirty="0"/>
                        <a:t> 15</a:t>
                      </a:r>
                      <a:r>
                        <a:rPr lang="en-US" altLang="en-US" dirty="0"/>
                        <a:t>×</a:t>
                      </a:r>
                      <a:r>
                        <a:rPr lang="en-US" altLang="zh-CN" dirty="0"/>
                        <a:t>10 </a:t>
                      </a:r>
                      <a:r>
                        <a:rPr lang="zh-CN" altLang="en-US" dirty="0"/>
                        <a:t>米区域内完成二过一，防守者轮换</a:t>
                      </a:r>
                      <a:endParaRPr lang="zh-CN" altLang="en-US" dirty="0"/>
                    </a:p>
                    <a:p>
                      <a:endParaRPr lang="en-US" altLang="zh-CN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教师：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示范传跑动作，巡回纠正跑位错误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分组指导传球力度，表扬配合默契组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3. </a:t>
                      </a:r>
                      <a:r>
                        <a:rPr lang="zh-CN" altLang="en-US" sz="1600" dirty="0"/>
                        <a:t>增加防守压力，引导学生观察空当</a:t>
                      </a:r>
                      <a:endParaRPr lang="zh-CN" altLang="en-US" sz="1600" dirty="0"/>
                    </a:p>
                    <a:p>
                      <a:endParaRPr lang="en-US" altLang="zh-CN" sz="1600" dirty="0"/>
                    </a:p>
                    <a:p>
                      <a:r>
                        <a:rPr lang="zh-CN" altLang="en-US" sz="1600" dirty="0"/>
                        <a:t>学生：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两人配合模仿，互喊</a:t>
                      </a:r>
                      <a:r>
                        <a:rPr lang="en-US" altLang="zh-CN" sz="1600" dirty="0"/>
                        <a:t> “</a:t>
                      </a:r>
                      <a:r>
                        <a:rPr lang="zh-CN" altLang="en-US" sz="1600" dirty="0"/>
                        <a:t>前插</a:t>
                      </a:r>
                      <a:r>
                        <a:rPr lang="en-US" altLang="zh-CN" sz="1600" dirty="0"/>
                        <a:t>”“</a:t>
                      </a:r>
                      <a:r>
                        <a:rPr lang="zh-CN" altLang="en-US" sz="1600" dirty="0"/>
                        <a:t>回敲</a:t>
                      </a:r>
                      <a:r>
                        <a:rPr lang="en-US" altLang="zh-CN" sz="1600" dirty="0"/>
                        <a:t>”</a:t>
                      </a:r>
                      <a:endParaRPr lang="en-US" altLang="zh-CN" sz="1600" dirty="0"/>
                    </a:p>
                    <a:p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按要求完成有球练习，调整传球力量</a:t>
                      </a:r>
                      <a:endParaRPr lang="zh-CN" altLang="en-US" sz="1600" dirty="0"/>
                    </a:p>
                    <a:p>
                      <a:r>
                        <a:rPr lang="en-US" altLang="zh-CN" sz="1600" dirty="0"/>
                        <a:t>3. </a:t>
                      </a:r>
                      <a:r>
                        <a:rPr lang="zh-CN" altLang="en-US" sz="1600" dirty="0"/>
                        <a:t>在对抗中尝试不同跑位路线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 3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r>
                        <a:rPr lang="en-US" altLang="en-US"/>
                        <a:t>○○○</a:t>
                      </a:r>
                      <a:endParaRPr lang="en-US" altLang="en-US"/>
                    </a:p>
                    <a:p>
                      <a:r>
                        <a:rPr lang="zh-CN" altLang="en-US"/>
                        <a:t>　</a:t>
                      </a:r>
                      <a:r>
                        <a:rPr lang="en-US" altLang="en-US"/>
                        <a:t>△</a:t>
                      </a:r>
                      <a:endParaRPr lang="en-US" altLang="en-US"/>
                    </a:p>
                    <a:p>
                      <a:r>
                        <a:rPr lang="zh-CN" altLang="en-US"/>
                        <a:t>（三角站位，防守者居中）</a:t>
                      </a:r>
                      <a:endParaRPr lang="zh-CN" altLang="en-US"/>
                    </a:p>
                    <a:p>
                      <a:endParaRPr lang="en-US" altLang="zh-CN"/>
                    </a:p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比赛活动：二过一破门赛（</a:t>
                      </a:r>
                      <a:r>
                        <a:rPr lang="en-US" altLang="zh-CN" dirty="0"/>
                        <a:t>8 </a:t>
                      </a:r>
                      <a:r>
                        <a:rPr lang="zh-CN" altLang="en-US" dirty="0"/>
                        <a:t>分钟）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4v4 </a:t>
                      </a:r>
                      <a:r>
                        <a:rPr lang="zh-CN" altLang="en-US" dirty="0"/>
                        <a:t>小场比赛，二过一成功后射门得分计</a:t>
                      </a:r>
                      <a:r>
                        <a:rPr lang="en-US" altLang="zh-CN" dirty="0"/>
                        <a:t> 2 </a:t>
                      </a:r>
                      <a:r>
                        <a:rPr lang="zh-CN" altLang="en-US" dirty="0"/>
                        <a:t>分，常规进球计</a:t>
                      </a:r>
                      <a:r>
                        <a:rPr lang="en-US" altLang="zh-CN" dirty="0"/>
                        <a:t> 1 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教师：</a:t>
                      </a:r>
                      <a:endParaRPr lang="zh-CN" altLang="en-US"/>
                    </a:p>
                    <a:p>
                      <a:r>
                        <a:rPr lang="en-US" altLang="zh-CN"/>
                        <a:t>1、</a:t>
                      </a:r>
                      <a:r>
                        <a:rPr lang="zh-CN" altLang="en-US"/>
                        <a:t>教师</a:t>
                      </a:r>
                      <a:r>
                        <a:rPr lang="zh-CN" altLang="en-US"/>
                        <a:t>组织裁判</a:t>
                      </a:r>
                      <a:endParaRPr lang="zh-CN" altLang="en-US"/>
                    </a:p>
                    <a:p>
                      <a:r>
                        <a:rPr lang="en-US" altLang="zh-CN"/>
                        <a:t>2、</a:t>
                      </a:r>
                      <a:r>
                        <a:rPr lang="zh-CN" altLang="en-US"/>
                        <a:t>讲解比赛规则，担任裁判并记录配合次数</a:t>
                      </a:r>
                      <a:endParaRPr lang="zh-CN" altLang="en-US"/>
                    </a:p>
                    <a:p>
                      <a:r>
                        <a:rPr lang="en-US" altLang="zh-CN"/>
                        <a:t>3、</a:t>
                      </a:r>
                      <a:r>
                        <a:rPr lang="zh-CN" altLang="en-US"/>
                        <a:t>总结</a:t>
                      </a:r>
                      <a:r>
                        <a:rPr lang="en-US" altLang="zh-CN"/>
                        <a:t> </a:t>
                      </a:r>
                      <a:endParaRPr lang="en-US" altLang="zh-CN"/>
                    </a:p>
                    <a:p>
                      <a:r>
                        <a:rPr lang="zh-CN" altLang="en-US"/>
                        <a:t>学生：</a:t>
                      </a:r>
                      <a:endParaRPr lang="zh-CN" altLang="en-US"/>
                    </a:p>
                    <a:p>
                      <a:r>
                        <a:rPr lang="en-US" altLang="zh-CN"/>
                        <a:t>1、</a:t>
                      </a:r>
                      <a:r>
                        <a:rPr lang="zh-CN" altLang="en-US"/>
                        <a:t>裁判就位</a:t>
                      </a:r>
                      <a:endParaRPr lang="zh-CN" altLang="en-US"/>
                    </a:p>
                    <a:p>
                      <a:r>
                        <a:rPr lang="en-US" altLang="zh-CN"/>
                        <a:t>2、</a:t>
                      </a:r>
                      <a:r>
                        <a:rPr lang="zh-CN" altLang="en-US"/>
                        <a:t>进行比赛</a:t>
                      </a:r>
                      <a:endParaRPr lang="zh-CN" altLang="en-US"/>
                    </a:p>
                    <a:p>
                      <a:r>
                        <a:rPr lang="en-US" altLang="zh-CN"/>
                        <a:t>3、</a:t>
                      </a:r>
                      <a:r>
                        <a:rPr lang="zh-CN" altLang="en-US"/>
                        <a:t>互相评价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/>
                        <a:t>比赛：</a:t>
                      </a:r>
                      <a:endParaRPr lang="zh-CN" altLang="en-US"/>
                    </a:p>
                    <a:p>
                      <a:r>
                        <a:rPr lang="en-US" altLang="en-US"/>
                        <a:t>○○○○</a:t>
                      </a:r>
                      <a:endParaRPr lang="en-US" altLang="en-US"/>
                    </a:p>
                    <a:p>
                      <a:r>
                        <a:rPr lang="zh-CN" altLang="en-US"/>
                        <a:t>　</a:t>
                      </a:r>
                      <a:r>
                        <a:rPr lang="en-US" altLang="en-US"/>
                        <a:t>△</a:t>
                      </a:r>
                      <a:r>
                        <a:rPr lang="zh-CN" altLang="en-US"/>
                        <a:t>　</a:t>
                      </a:r>
                      <a:endParaRPr lang="zh-CN" altLang="en-US"/>
                    </a:p>
                    <a:p>
                      <a:r>
                        <a:rPr lang="en-US" altLang="en-US"/>
                        <a:t>○○○○</a:t>
                      </a:r>
                      <a:endParaRPr lang="en-US" altLang="en-US"/>
                    </a:p>
                    <a:p>
                      <a:r>
                        <a:rPr lang="zh-CN" altLang="en-US"/>
                        <a:t>（</a:t>
                      </a:r>
                      <a:r>
                        <a:rPr lang="en-US" altLang="zh-CN"/>
                        <a:t>4v4 </a:t>
                      </a:r>
                      <a:r>
                        <a:rPr lang="zh-CN" altLang="en-US"/>
                        <a:t>小场，中线设裁判）</a:t>
                      </a:r>
                      <a:endParaRPr lang="zh-CN" altLang="en-US"/>
                    </a:p>
                    <a:p>
                      <a:endParaRPr lang="en-US" altLang="zh-CN"/>
                    </a:p>
                    <a:p>
                      <a:r>
                        <a:rPr lang="zh-CN" altLang="en-US"/>
                        <a:t>要求：学练中专注配合，比赛中主动沟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单元目标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能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折返跑：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×4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次，间歇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秒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平板支撑：每组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40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秒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组，配合传接球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深蹲跳：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15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×3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组，模拟突破发力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4.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敏捷梯：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Z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字跑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×3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组，提升变向速度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：讲解示范动作，分组组织练习，计时并鼓励学生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学生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：按要求完成体能练习，互相计数鼓励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练习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1-2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→○○○○→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→○○○○→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（四组并行，间隔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5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练习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3-4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○△○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○△○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（两人一组，间隔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要求：动作规范，完成所有组数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束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9055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折返跑：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×4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次，间歇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秒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平板支撑：每组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40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秒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组，配合传接球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深蹲跳：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15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次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×3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组，模拟突破发力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4.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敏捷梯：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Z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字跑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×3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组，提升变向速度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教师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：讲解示范动作，分组组织练习，计时并鼓励学生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学生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：按要求完成体能练习，互相计数鼓励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59055" indent="0" algn="l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练习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1-2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→○○○○→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→○○○○→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（四组并行，间隔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5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练习 </a:t>
                      </a:r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3-4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：</a:t>
                      </a:r>
                      <a:br>
                        <a:rPr lang="zh-CN" altLang="en-US" sz="3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○△○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○△○</a:t>
                      </a:r>
                      <a:b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（两人一组，间隔 </a:t>
                      </a:r>
                      <a:r>
                        <a:rPr lang="en-US" altLang="zh-CN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2 </a:t>
                      </a: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米）</a:t>
                      </a: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b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</a:br>
                      <a:r>
                        <a:rPr lang="zh-CN" altLang="en-US" sz="1400" i="0">
                          <a:solidFill>
                            <a:srgbClr val="000000"/>
                          </a:solidFill>
                          <a:latin typeface="PingFang SC" panose="020B0400000000000000" charset="-122"/>
                          <a:ea typeface="PingFang SC" panose="020B0400000000000000" charset="-122"/>
                        </a:rPr>
                        <a:t>要求：动作规范，完成所有组数</a:t>
                      </a:r>
                      <a:endParaRPr lang="zh-CN" altLang="en-US" sz="1400" i="0">
                        <a:solidFill>
                          <a:srgbClr val="000000"/>
                        </a:solidFill>
                        <a:latin typeface="PingFang SC" panose="020B0400000000000000" charset="-122"/>
                        <a:ea typeface="PingFang SC" panose="020B0400000000000000" charset="-122"/>
                      </a:endParaRPr>
                    </a:p>
                  </a:txBody>
                  <a:tcPr marL="228600" marR="228600" marT="152400" marB="152400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-120650" y="0"/>
          <a:ext cx="123126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10083800"/>
              </a:tblGrid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运动负荷预计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群体运动密度：</a:t>
                      </a:r>
                      <a:r>
                        <a:rPr lang="en-US" altLang="zh-CN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≥75%</a:t>
                      </a:r>
                      <a:endParaRPr lang="en-US" altLang="zh-CN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  <a:p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个体运动密度：</a:t>
                      </a:r>
                      <a:r>
                        <a:rPr lang="en-US" altLang="zh-CN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≥50%</a:t>
                      </a:r>
                      <a:endParaRPr lang="en-US" altLang="zh-CN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  <a:p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强度：中等</a:t>
                      </a:r>
                      <a:endParaRPr lang="zh-CN" altLang="en-US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  <a:p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心率曲线：热身阶段上升，基本部分维持高位，体能部分达峰值后下降</a:t>
                      </a:r>
                      <a:endParaRPr lang="zh-CN" altLang="en-US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场地器材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足球场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 1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片、足球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 12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个、标志桶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 16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个、敏捷梯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 2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条、口哨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 1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仿宋" charset="0"/>
                          <a:ea typeface="仿宋" charset="0"/>
                          <a:cs typeface="仿宋" charset="0"/>
                        </a:rPr>
                        <a:t>个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仿宋" charset="0"/>
                        <a:ea typeface="仿宋" charset="0"/>
                        <a:cs typeface="仿宋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安全措施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1. </a:t>
                      </a:r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课前检查场地无积水、杂物</a:t>
                      </a:r>
                      <a:endParaRPr lang="zh-CN" altLang="en-US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  <a:p>
                      <a:r>
                        <a:rPr lang="en-US" altLang="zh-CN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2. </a:t>
                      </a:r>
                      <a:r>
                        <a:rPr lang="zh-CN" altLang="en-US" sz="2000" dirty="0">
                          <a:latin typeface="仿宋" charset="0"/>
                          <a:ea typeface="仿宋" charset="0"/>
                          <a:cs typeface="仿宋" charset="0"/>
                        </a:rPr>
                        <a:t>强调对抗中禁止铲球，合理用身体护球</a:t>
                      </a:r>
                      <a:endParaRPr lang="zh-CN" altLang="en-US" sz="2000" dirty="0">
                        <a:latin typeface="仿宋" charset="0"/>
                        <a:ea typeface="仿宋" charset="0"/>
                        <a:cs typeface="仿宋" charset="0"/>
                      </a:endParaRPr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教学反思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仿宋" charset="0"/>
                          <a:ea typeface="仿宋" charset="0"/>
                        </a:rPr>
                        <a:t>（课后填写：如学生配合默契度是否达标，分层教学效果等）</a:t>
                      </a:r>
                      <a:endParaRPr lang="zh-CN" altLang="en-US" sz="2000" dirty="0">
                        <a:latin typeface="仿宋" charset="0"/>
                        <a:ea typeface="仿宋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15317" y="4578657"/>
            <a:ext cx="3261788" cy="389504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54830" y="1028700"/>
            <a:ext cx="5280955" cy="31374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3770" y="4635903"/>
            <a:ext cx="8104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主讲人：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683731" y="4635903"/>
            <a:ext cx="691866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521956" y="4645323"/>
            <a:ext cx="621111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40539" y="4645323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88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3497343" y="4860299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87331" y="2153808"/>
            <a:ext cx="2836944" cy="29567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87331" y="2153808"/>
            <a:ext cx="2836944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91296" y="2830902"/>
            <a:ext cx="2629014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足球专项耐力（Yo - Yo测试提升20%）与变向灵敏（T - test缩短15%）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69169" y="2131200"/>
            <a:ext cx="2673268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体能状况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44247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>
            <a:off x="7281190" y="4860299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71178" y="2153808"/>
            <a:ext cx="2836944" cy="29567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71178" y="2153808"/>
            <a:ext cx="2836944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2443" y="2830902"/>
            <a:ext cx="2654414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掌握5项核心技能（传接/控球/射门/防守/守门），动作规范度≥80%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753016" y="2131200"/>
            <a:ext cx="2673268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运动认知与技战术运用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28095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>
            <a:off x="11065037" y="4860299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55025" y="2153808"/>
            <a:ext cx="2836944" cy="29567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455025" y="2153808"/>
            <a:ext cx="2836944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546290" y="2830902"/>
            <a:ext cx="2654414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在实战中运用3种基础配合（二过一/边路套边/区域联防）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536863" y="2131200"/>
            <a:ext cx="2673268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体育展示与比赛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7259" y="1343720"/>
            <a:ext cx="2527968" cy="4604320"/>
          </a:xfrm>
          <a:prstGeom prst="roundRect">
            <a:avLst>
              <a:gd name="adj" fmla="val 61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2385" y="3343515"/>
            <a:ext cx="2177717" cy="708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体育锻炼意识与习惯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22385" y="4106224"/>
            <a:ext cx="2177717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90%学生制定课后训练计划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450620" y="1343720"/>
            <a:ext cx="2527968" cy="4604320"/>
          </a:xfrm>
          <a:prstGeom prst="roundRect">
            <a:avLst>
              <a:gd name="adj" fmla="val 6196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625746" y="3343515"/>
            <a:ext cx="2177717" cy="708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健康知识掌握与运用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25746" y="4106224"/>
            <a:ext cx="2177717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100%掌握运动损伤应急处理（RICE原则）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253981" y="1343720"/>
            <a:ext cx="2527968" cy="4604320"/>
          </a:xfrm>
          <a:prstGeom prst="roundRect">
            <a:avLst>
              <a:gd name="adj" fmla="val 61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429107" y="3343515"/>
            <a:ext cx="2177717" cy="708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情绪调控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29107" y="4106224"/>
            <a:ext cx="2177717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比赛中主动调节消极情绪≥3次/场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057342" y="1343720"/>
            <a:ext cx="2527968" cy="4604320"/>
          </a:xfrm>
          <a:prstGeom prst="roundRect">
            <a:avLst>
              <a:gd name="adj" fmla="val 6196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32468" y="3343515"/>
            <a:ext cx="2177717" cy="708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环境适应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232468" y="4106224"/>
            <a:ext cx="2177717" cy="165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在风雨/高温环境下完成70%技术动作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70849" y="1736229"/>
            <a:ext cx="1480789" cy="14801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974210" y="1736229"/>
            <a:ext cx="1480789" cy="14801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777571" y="1736229"/>
            <a:ext cx="1480789" cy="14801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580932" y="1736229"/>
            <a:ext cx="1480789" cy="1480100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86971" y="1842218"/>
            <a:ext cx="1268711" cy="1268121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055328" y="2199684"/>
            <a:ext cx="531996" cy="553189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080249" y="1842218"/>
            <a:ext cx="1268711" cy="1268121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438050" y="2199685"/>
            <a:ext cx="553108" cy="553189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276888" y="1842218"/>
            <a:ext cx="1268711" cy="1268121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617781" y="2199684"/>
            <a:ext cx="586924" cy="55318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883610" y="1842218"/>
            <a:ext cx="1268711" cy="1268121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ahLst/>
            <a:cxnLst/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212881" y="2199684"/>
            <a:ext cx="610169" cy="55318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57150" y="-127000"/>
            <a:ext cx="12306300" cy="7112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77290" y="2001520"/>
            <a:ext cx="3759200" cy="37592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1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77290" y="2499360"/>
            <a:ext cx="2763520" cy="276352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77290" y="2631440"/>
            <a:ext cx="2499360" cy="24993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89718" y="2843868"/>
            <a:ext cx="2074504" cy="2074504"/>
          </a:xfrm>
          <a:prstGeom prst="ellipse">
            <a:avLst/>
          </a:prstGeom>
          <a:noFill/>
          <a:ln w="127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91360" y="3430529"/>
            <a:ext cx="1071220" cy="9011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2310130" y="2474668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85297" y="2232169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100%遵守裁判判罚，逆境不放弃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552034" y="2563057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体育精神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4389120" y="2695649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310130" y="3656507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85297" y="3414008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主动承认手球等犯规行为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552034" y="3744896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体育道德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>
            <a:off x="4389120" y="3877488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310130" y="4838346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785297" y="4595847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小组合作中承担角色责任（如轮换守门）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552034" y="4926735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B84DC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体育品格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>
            <a:off x="4389120" y="5059327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61150" y="186175"/>
            <a:ext cx="9232259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24877" y="330175"/>
            <a:ext cx="8405995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93595" y="330275"/>
            <a:ext cx="444500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13291" y="449516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6200000">
            <a:off x="2666833" y="-2666833"/>
            <a:ext cx="6857999" cy="12191664"/>
          </a:xfrm>
          <a:custGeom>
            <a:avLst/>
            <a:gdLst>
              <a:gd name="connsiteX0" fmla="*/ 6857999 w 6857999"/>
              <a:gd name="connsiteY0" fmla="*/ 0 h 12191664"/>
              <a:gd name="connsiteX1" fmla="*/ 6857999 w 6857999"/>
              <a:gd name="connsiteY1" fmla="*/ 12191664 h 12191664"/>
              <a:gd name="connsiteX2" fmla="*/ 0 w 6857999"/>
              <a:gd name="connsiteY2" fmla="*/ 12191664 h 12191664"/>
              <a:gd name="connsiteX3" fmla="*/ 0 w 6857999"/>
              <a:gd name="connsiteY3" fmla="*/ 0 h 12191664"/>
            </a:gdLst>
            <a:ahLst/>
            <a:cxnLst/>
            <a:rect l="l" t="t" r="r" b="b"/>
            <a:pathLst>
              <a:path w="6857999" h="12191664">
                <a:moveTo>
                  <a:pt x="6857999" y="0"/>
                </a:moveTo>
                <a:lnTo>
                  <a:pt x="6857999" y="12191664"/>
                </a:lnTo>
                <a:lnTo>
                  <a:pt x="0" y="12191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4467" y="38100"/>
            <a:ext cx="10802322" cy="6858000"/>
          </a:xfrm>
          <a:custGeom>
            <a:avLst/>
            <a:gdLst>
              <a:gd name="connsiteX0" fmla="*/ 10212424 w 10802322"/>
              <a:gd name="connsiteY0" fmla="*/ 1 h 6858000"/>
              <a:gd name="connsiteX1" fmla="*/ 10802322 w 10802322"/>
              <a:gd name="connsiteY1" fmla="*/ 1 h 6858000"/>
              <a:gd name="connsiteX2" fmla="*/ 10802322 w 10802322"/>
              <a:gd name="connsiteY2" fmla="*/ 6858000 h 6858000"/>
              <a:gd name="connsiteX3" fmla="*/ 10212424 w 10802322"/>
              <a:gd name="connsiteY3" fmla="*/ 6858000 h 6858000"/>
              <a:gd name="connsiteX4" fmla="*/ 8936110 w 10802322"/>
              <a:gd name="connsiteY4" fmla="*/ 1 h 6858000"/>
              <a:gd name="connsiteX5" fmla="*/ 9526008 w 10802322"/>
              <a:gd name="connsiteY5" fmla="*/ 1 h 6858000"/>
              <a:gd name="connsiteX6" fmla="*/ 9526008 w 10802322"/>
              <a:gd name="connsiteY6" fmla="*/ 6858000 h 6858000"/>
              <a:gd name="connsiteX7" fmla="*/ 8936110 w 10802322"/>
              <a:gd name="connsiteY7" fmla="*/ 6858000 h 6858000"/>
              <a:gd name="connsiteX8" fmla="*/ 7659159 w 10802322"/>
              <a:gd name="connsiteY8" fmla="*/ 1 h 6858000"/>
              <a:gd name="connsiteX9" fmla="*/ 8249059 w 10802322"/>
              <a:gd name="connsiteY9" fmla="*/ 1 h 6858000"/>
              <a:gd name="connsiteX10" fmla="*/ 8249059 w 10802322"/>
              <a:gd name="connsiteY10" fmla="*/ 6858000 h 6858000"/>
              <a:gd name="connsiteX11" fmla="*/ 7659159 w 10802322"/>
              <a:gd name="connsiteY11" fmla="*/ 6858000 h 6858000"/>
              <a:gd name="connsiteX12" fmla="*/ 6382846 w 10802322"/>
              <a:gd name="connsiteY12" fmla="*/ 1 h 6858000"/>
              <a:gd name="connsiteX13" fmla="*/ 6972746 w 10802322"/>
              <a:gd name="connsiteY13" fmla="*/ 1 h 6858000"/>
              <a:gd name="connsiteX14" fmla="*/ 6972746 w 10802322"/>
              <a:gd name="connsiteY14" fmla="*/ 6858000 h 6858000"/>
              <a:gd name="connsiteX15" fmla="*/ 6382846 w 10802322"/>
              <a:gd name="connsiteY15" fmla="*/ 6858000 h 6858000"/>
              <a:gd name="connsiteX16" fmla="*/ 5106530 w 10802322"/>
              <a:gd name="connsiteY16" fmla="*/ 1 h 6858000"/>
              <a:gd name="connsiteX17" fmla="*/ 5696430 w 10802322"/>
              <a:gd name="connsiteY17" fmla="*/ 1 h 6858000"/>
              <a:gd name="connsiteX18" fmla="*/ 5696430 w 10802322"/>
              <a:gd name="connsiteY18" fmla="*/ 6858000 h 6858000"/>
              <a:gd name="connsiteX19" fmla="*/ 5106530 w 10802322"/>
              <a:gd name="connsiteY19" fmla="*/ 6858000 h 6858000"/>
              <a:gd name="connsiteX20" fmla="*/ 3829579 w 10802322"/>
              <a:gd name="connsiteY20" fmla="*/ 0 h 6858000"/>
              <a:gd name="connsiteX21" fmla="*/ 4419479 w 10802322"/>
              <a:gd name="connsiteY21" fmla="*/ 0 h 6858000"/>
              <a:gd name="connsiteX22" fmla="*/ 4419479 w 10802322"/>
              <a:gd name="connsiteY22" fmla="*/ 6858000 h 6858000"/>
              <a:gd name="connsiteX23" fmla="*/ 3829579 w 10802322"/>
              <a:gd name="connsiteY23" fmla="*/ 6858000 h 6858000"/>
              <a:gd name="connsiteX24" fmla="*/ 2553265 w 10802322"/>
              <a:gd name="connsiteY24" fmla="*/ 0 h 6858000"/>
              <a:gd name="connsiteX25" fmla="*/ 3143165 w 10802322"/>
              <a:gd name="connsiteY25" fmla="*/ 0 h 6858000"/>
              <a:gd name="connsiteX26" fmla="*/ 3143165 w 10802322"/>
              <a:gd name="connsiteY26" fmla="*/ 6858000 h 6858000"/>
              <a:gd name="connsiteX27" fmla="*/ 2553265 w 10802322"/>
              <a:gd name="connsiteY27" fmla="*/ 6858000 h 6858000"/>
              <a:gd name="connsiteX28" fmla="*/ 1276949 w 10802322"/>
              <a:gd name="connsiteY28" fmla="*/ 0 h 6858000"/>
              <a:gd name="connsiteX29" fmla="*/ 1866847 w 10802322"/>
              <a:gd name="connsiteY29" fmla="*/ 0 h 6858000"/>
              <a:gd name="connsiteX30" fmla="*/ 1866847 w 10802322"/>
              <a:gd name="connsiteY30" fmla="*/ 6858000 h 6858000"/>
              <a:gd name="connsiteX31" fmla="*/ 1276949 w 10802322"/>
              <a:gd name="connsiteY31" fmla="*/ 6858000 h 6858000"/>
              <a:gd name="connsiteX32" fmla="*/ 0 w 10802322"/>
              <a:gd name="connsiteY32" fmla="*/ 0 h 6858000"/>
              <a:gd name="connsiteX33" fmla="*/ 589900 w 10802322"/>
              <a:gd name="connsiteY33" fmla="*/ 0 h 6858000"/>
              <a:gd name="connsiteX34" fmla="*/ 589900 w 10802322"/>
              <a:gd name="connsiteY34" fmla="*/ 6858000 h 6858000"/>
              <a:gd name="connsiteX35" fmla="*/ 0 w 10802322"/>
              <a:gd name="connsiteY35" fmla="*/ 6858000 h 6858000"/>
            </a:gdLst>
            <a:ahLst/>
            <a:cxnLst/>
            <a:rect l="l" t="t" r="r" b="b"/>
            <a:pathLst>
              <a:path w="10802322" h="6858000">
                <a:moveTo>
                  <a:pt x="10212424" y="1"/>
                </a:moveTo>
                <a:lnTo>
                  <a:pt x="10802322" y="1"/>
                </a:lnTo>
                <a:lnTo>
                  <a:pt x="10802322" y="6858000"/>
                </a:lnTo>
                <a:lnTo>
                  <a:pt x="10212424" y="6858000"/>
                </a:lnTo>
                <a:close/>
                <a:moveTo>
                  <a:pt x="8936110" y="1"/>
                </a:moveTo>
                <a:lnTo>
                  <a:pt x="9526008" y="1"/>
                </a:lnTo>
                <a:lnTo>
                  <a:pt x="9526008" y="6858000"/>
                </a:lnTo>
                <a:lnTo>
                  <a:pt x="8936110" y="6858000"/>
                </a:lnTo>
                <a:close/>
                <a:moveTo>
                  <a:pt x="7659159" y="1"/>
                </a:moveTo>
                <a:lnTo>
                  <a:pt x="8249059" y="1"/>
                </a:lnTo>
                <a:lnTo>
                  <a:pt x="8249059" y="6858000"/>
                </a:lnTo>
                <a:lnTo>
                  <a:pt x="7659159" y="6858000"/>
                </a:lnTo>
                <a:close/>
                <a:moveTo>
                  <a:pt x="6382846" y="1"/>
                </a:moveTo>
                <a:lnTo>
                  <a:pt x="6972746" y="1"/>
                </a:lnTo>
                <a:lnTo>
                  <a:pt x="6972746" y="6858000"/>
                </a:lnTo>
                <a:lnTo>
                  <a:pt x="6382846" y="6858000"/>
                </a:lnTo>
                <a:close/>
                <a:moveTo>
                  <a:pt x="5106530" y="1"/>
                </a:moveTo>
                <a:lnTo>
                  <a:pt x="5696430" y="1"/>
                </a:lnTo>
                <a:lnTo>
                  <a:pt x="5696430" y="6858000"/>
                </a:lnTo>
                <a:lnTo>
                  <a:pt x="5106530" y="6858000"/>
                </a:lnTo>
                <a:close/>
                <a:moveTo>
                  <a:pt x="3829579" y="0"/>
                </a:moveTo>
                <a:lnTo>
                  <a:pt x="4419479" y="0"/>
                </a:lnTo>
                <a:lnTo>
                  <a:pt x="4419479" y="6858000"/>
                </a:lnTo>
                <a:lnTo>
                  <a:pt x="3829579" y="6858000"/>
                </a:lnTo>
                <a:close/>
                <a:moveTo>
                  <a:pt x="2553265" y="0"/>
                </a:moveTo>
                <a:lnTo>
                  <a:pt x="3143165" y="0"/>
                </a:lnTo>
                <a:lnTo>
                  <a:pt x="3143165" y="6858000"/>
                </a:lnTo>
                <a:lnTo>
                  <a:pt x="2553265" y="6858000"/>
                </a:lnTo>
                <a:close/>
                <a:moveTo>
                  <a:pt x="1276949" y="0"/>
                </a:moveTo>
                <a:lnTo>
                  <a:pt x="1866847" y="0"/>
                </a:lnTo>
                <a:lnTo>
                  <a:pt x="1866847" y="6858000"/>
                </a:lnTo>
                <a:lnTo>
                  <a:pt x="1276949" y="6858000"/>
                </a:lnTo>
                <a:close/>
                <a:moveTo>
                  <a:pt x="0" y="0"/>
                </a:moveTo>
                <a:lnTo>
                  <a:pt x="589900" y="0"/>
                </a:lnTo>
                <a:lnTo>
                  <a:pt x="589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1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154078" y="1351227"/>
            <a:ext cx="4224121" cy="4224779"/>
            <a:chOff x="7154078" y="1351227"/>
            <a:chExt cx="4224121" cy="4224779"/>
          </a:xfrm>
        </p:grpSpPr>
        <p:sp>
          <p:nvSpPr>
            <p:cNvPr id="5" name="标题 1"/>
            <p:cNvSpPr txBox="1"/>
            <p:nvPr/>
          </p:nvSpPr>
          <p:spPr>
            <a:xfrm>
              <a:off x="7777474" y="1975210"/>
              <a:ext cx="3600725" cy="3600796"/>
            </a:xfrm>
            <a:custGeom>
              <a:avLst/>
              <a:gdLst>
                <a:gd name="connsiteX0" fmla="*/ 1587621 w 1920371"/>
                <a:gd name="connsiteY0" fmla="*/ 0 h 1920409"/>
                <a:gd name="connsiteX1" fmla="*/ 1238608 w 1920371"/>
                <a:gd name="connsiteY1" fmla="*/ 349014 h 1920409"/>
                <a:gd name="connsiteX2" fmla="*/ 1247372 w 1920371"/>
                <a:gd name="connsiteY2" fmla="*/ 1247371 h 1920409"/>
                <a:gd name="connsiteX3" fmla="*/ 349014 w 1920371"/>
                <a:gd name="connsiteY3" fmla="*/ 1238607 h 1920409"/>
                <a:gd name="connsiteX4" fmla="*/ 0 w 1920371"/>
                <a:gd name="connsiteY4" fmla="*/ 1587621 h 1920409"/>
                <a:gd name="connsiteX5" fmla="*/ 1587308 w 1920371"/>
                <a:gd name="connsiteY5" fmla="*/ 1587621 h 1920409"/>
                <a:gd name="connsiteX6" fmla="*/ 1587621 w 1920371"/>
                <a:gd name="connsiteY6" fmla="*/ 0 h 1920409"/>
              </a:gdLst>
              <a:ahLst/>
              <a:cxnLst/>
              <a:rect l="l" t="t" r="r" b="b"/>
              <a:pathLst>
                <a:path w="1920371" h="1920409">
                  <a:moveTo>
                    <a:pt x="1587621" y="0"/>
                  </a:moveTo>
                  <a:lnTo>
                    <a:pt x="1238608" y="349014"/>
                  </a:lnTo>
                  <a:cubicBezTo>
                    <a:pt x="1511245" y="621651"/>
                    <a:pt x="1495907" y="998836"/>
                    <a:pt x="1247372" y="1247371"/>
                  </a:cubicBezTo>
                  <a:cubicBezTo>
                    <a:pt x="998837" y="1495907"/>
                    <a:pt x="621651" y="1511245"/>
                    <a:pt x="349014" y="1238607"/>
                  </a:cubicBezTo>
                  <a:lnTo>
                    <a:pt x="0" y="1587621"/>
                  </a:lnTo>
                  <a:cubicBezTo>
                    <a:pt x="449179" y="2036800"/>
                    <a:pt x="1149085" y="2025844"/>
                    <a:pt x="1587308" y="1587621"/>
                  </a:cubicBezTo>
                  <a:cubicBezTo>
                    <a:pt x="2025845" y="1149397"/>
                    <a:pt x="2036800" y="449179"/>
                    <a:pt x="1587621" y="0"/>
                  </a:cubicBezTo>
                  <a:close/>
                </a:path>
              </a:pathLst>
            </a:custGeom>
            <a:solidFill>
              <a:schemeClr val="accent3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154078" y="1351227"/>
              <a:ext cx="3600210" cy="3600210"/>
            </a:xfrm>
            <a:custGeom>
              <a:avLst/>
              <a:gdLst>
                <a:gd name="connsiteX0" fmla="*/ 672725 w 1920096"/>
                <a:gd name="connsiteY0" fmla="*/ 673038 h 1920096"/>
                <a:gd name="connsiteX1" fmla="*/ 1571083 w 1920096"/>
                <a:gd name="connsiteY1" fmla="*/ 681802 h 1920096"/>
                <a:gd name="connsiteX2" fmla="*/ 1920097 w 1920096"/>
                <a:gd name="connsiteY2" fmla="*/ 332789 h 1920096"/>
                <a:gd name="connsiteX3" fmla="*/ 332789 w 1920096"/>
                <a:gd name="connsiteY3" fmla="*/ 332789 h 1920096"/>
                <a:gd name="connsiteX4" fmla="*/ 332789 w 1920096"/>
                <a:gd name="connsiteY4" fmla="*/ 1920096 h 1920096"/>
                <a:gd name="connsiteX5" fmla="*/ 681802 w 1920096"/>
                <a:gd name="connsiteY5" fmla="*/ 1571083 h 1920096"/>
                <a:gd name="connsiteX6" fmla="*/ 672725 w 1920096"/>
                <a:gd name="connsiteY6" fmla="*/ 673038 h 1920096"/>
              </a:gdLst>
              <a:ahLst/>
              <a:cxnLst/>
              <a:rect l="l" t="t" r="r" b="b"/>
              <a:pathLst>
                <a:path w="1920096" h="1920096">
                  <a:moveTo>
                    <a:pt x="672725" y="673038"/>
                  </a:moveTo>
                  <a:cubicBezTo>
                    <a:pt x="921260" y="424502"/>
                    <a:pt x="1298445" y="409165"/>
                    <a:pt x="1571083" y="681802"/>
                  </a:cubicBezTo>
                  <a:lnTo>
                    <a:pt x="1920097" y="332789"/>
                  </a:lnTo>
                  <a:cubicBezTo>
                    <a:pt x="1470918" y="-116390"/>
                    <a:pt x="771012" y="-105435"/>
                    <a:pt x="332789" y="332789"/>
                  </a:cubicBezTo>
                  <a:cubicBezTo>
                    <a:pt x="-105435" y="771012"/>
                    <a:pt x="-116390" y="1470917"/>
                    <a:pt x="332789" y="1920096"/>
                  </a:cubicBezTo>
                  <a:lnTo>
                    <a:pt x="681802" y="1571083"/>
                  </a:lnTo>
                  <a:cubicBezTo>
                    <a:pt x="408852" y="1298758"/>
                    <a:pt x="424189" y="921573"/>
                    <a:pt x="672725" y="673038"/>
                  </a:cubicBezTo>
                  <a:close/>
                </a:path>
              </a:pathLst>
            </a:custGeom>
            <a:solidFill>
              <a:schemeClr val="accent2"/>
            </a:solidFill>
            <a:ln w="313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332747" y="-25295"/>
            <a:ext cx="7990893" cy="6900972"/>
          </a:xfrm>
          <a:custGeom>
            <a:avLst/>
            <a:gdLst>
              <a:gd name="connsiteX0" fmla="*/ 1803610 w 7990893"/>
              <a:gd name="connsiteY0" fmla="*/ 5134054 h 6900972"/>
              <a:gd name="connsiteX1" fmla="*/ 1459559 w 7990893"/>
              <a:gd name="connsiteY1" fmla="*/ 5478104 h 6900972"/>
              <a:gd name="connsiteX2" fmla="*/ 2415436 w 7990893"/>
              <a:gd name="connsiteY2" fmla="*/ 6433980 h 6900972"/>
              <a:gd name="connsiteX3" fmla="*/ 2759487 w 7990893"/>
              <a:gd name="connsiteY3" fmla="*/ 6089928 h 6900972"/>
              <a:gd name="connsiteX4" fmla="*/ 2303114 w 7990893"/>
              <a:gd name="connsiteY4" fmla="*/ 4774875 h 6900972"/>
              <a:gd name="connsiteX5" fmla="*/ 2303115 w 7990893"/>
              <a:gd name="connsiteY5" fmla="*/ 4774875 h 6900972"/>
              <a:gd name="connsiteX6" fmla="*/ 3118666 w 7990893"/>
              <a:gd name="connsiteY6" fmla="*/ 5590425 h 6900972"/>
              <a:gd name="connsiteX7" fmla="*/ 3118665 w 7990893"/>
              <a:gd name="connsiteY7" fmla="*/ 5590427 h 6900972"/>
              <a:gd name="connsiteX8" fmla="*/ 2463814 w 7990893"/>
              <a:gd name="connsiteY8" fmla="*/ 4737369 h 6900972"/>
              <a:gd name="connsiteX9" fmla="*/ 2953882 w 7990893"/>
              <a:gd name="connsiteY9" fmla="*/ 4940946 h 6900972"/>
              <a:gd name="connsiteX10" fmla="*/ 3151846 w 7990893"/>
              <a:gd name="connsiteY10" fmla="*/ 5521896 h 6900972"/>
              <a:gd name="connsiteX11" fmla="*/ 3135169 w 7990893"/>
              <a:gd name="connsiteY11" fmla="*/ 5606928 h 6900972"/>
              <a:gd name="connsiteX12" fmla="*/ 3118666 w 7990893"/>
              <a:gd name="connsiteY12" fmla="*/ 5590425 h 6900972"/>
              <a:gd name="connsiteX13" fmla="*/ 3133497 w 7990893"/>
              <a:gd name="connsiteY13" fmla="*/ 5504462 h 6900972"/>
              <a:gd name="connsiteX14" fmla="*/ 2939719 w 7990893"/>
              <a:gd name="connsiteY14" fmla="*/ 4953819 h 6900972"/>
              <a:gd name="connsiteX15" fmla="*/ 2475360 w 7990893"/>
              <a:gd name="connsiteY15" fmla="*/ 4756399 h 6900972"/>
              <a:gd name="connsiteX16" fmla="*/ 2389079 w 7990893"/>
              <a:gd name="connsiteY16" fmla="*/ 4760044 h 6900972"/>
              <a:gd name="connsiteX17" fmla="*/ 2303115 w 7990893"/>
              <a:gd name="connsiteY17" fmla="*/ 4774875 h 6900972"/>
              <a:gd name="connsiteX18" fmla="*/ 2287897 w 7990893"/>
              <a:gd name="connsiteY18" fmla="*/ 4759657 h 6900972"/>
              <a:gd name="connsiteX19" fmla="*/ 2372931 w 7990893"/>
              <a:gd name="connsiteY19" fmla="*/ 4742980 h 6900972"/>
              <a:gd name="connsiteX20" fmla="*/ 2463814 w 7990893"/>
              <a:gd name="connsiteY20" fmla="*/ 4737369 h 6900972"/>
              <a:gd name="connsiteX21" fmla="*/ 1779797 w 7990893"/>
              <a:gd name="connsiteY21" fmla="*/ 4279235 h 6900972"/>
              <a:gd name="connsiteX22" fmla="*/ 1020558 w 7990893"/>
              <a:gd name="connsiteY22" fmla="*/ 5039102 h 6900972"/>
              <a:gd name="connsiteX23" fmla="*/ 1446043 w 7990893"/>
              <a:gd name="connsiteY23" fmla="*/ 5464587 h 6900972"/>
              <a:gd name="connsiteX24" fmla="*/ 1796530 w 7990893"/>
              <a:gd name="connsiteY24" fmla="*/ 5114098 h 6900972"/>
              <a:gd name="connsiteX25" fmla="*/ 1810692 w 7990893"/>
              <a:gd name="connsiteY25" fmla="*/ 5114098 h 6900972"/>
              <a:gd name="connsiteX26" fmla="*/ 2779442 w 7990893"/>
              <a:gd name="connsiteY26" fmla="*/ 6082848 h 6900972"/>
              <a:gd name="connsiteX27" fmla="*/ 2779442 w 7990893"/>
              <a:gd name="connsiteY27" fmla="*/ 6097010 h 6900972"/>
              <a:gd name="connsiteX28" fmla="*/ 2428953 w 7990893"/>
              <a:gd name="connsiteY28" fmla="*/ 6447497 h 6900972"/>
              <a:gd name="connsiteX29" fmla="*/ 2854430 w 7990893"/>
              <a:gd name="connsiteY29" fmla="*/ 6872975 h 6900972"/>
              <a:gd name="connsiteX30" fmla="*/ 3614305 w 7990893"/>
              <a:gd name="connsiteY30" fmla="*/ 6113100 h 6900972"/>
              <a:gd name="connsiteX31" fmla="*/ 3906907 w 7990893"/>
              <a:gd name="connsiteY31" fmla="*/ 2877643 h 6900972"/>
              <a:gd name="connsiteX32" fmla="*/ 3812017 w 7990893"/>
              <a:gd name="connsiteY32" fmla="*/ 2993911 h 6900972"/>
              <a:gd name="connsiteX33" fmla="*/ 3912976 w 7990893"/>
              <a:gd name="connsiteY33" fmla="*/ 3987002 h 6900972"/>
              <a:gd name="connsiteX34" fmla="*/ 4906068 w 7990893"/>
              <a:gd name="connsiteY34" fmla="*/ 4087960 h 6900972"/>
              <a:gd name="connsiteX35" fmla="*/ 5022337 w 7990893"/>
              <a:gd name="connsiteY35" fmla="*/ 3993072 h 6900972"/>
              <a:gd name="connsiteX36" fmla="*/ 4471053 w 7990893"/>
              <a:gd name="connsiteY36" fmla="*/ 2639120 h 6900972"/>
              <a:gd name="connsiteX37" fmla="*/ 4033577 w 7990893"/>
              <a:gd name="connsiteY37" fmla="*/ 2771007 h 6900972"/>
              <a:gd name="connsiteX38" fmla="*/ 3920550 w 7990893"/>
              <a:gd name="connsiteY38" fmla="*/ 2863976 h 6900972"/>
              <a:gd name="connsiteX39" fmla="*/ 5035977 w 7990893"/>
              <a:gd name="connsiteY39" fmla="*/ 3979403 h 6900972"/>
              <a:gd name="connsiteX40" fmla="*/ 5130733 w 7990893"/>
              <a:gd name="connsiteY40" fmla="*/ 3863296 h 6900972"/>
              <a:gd name="connsiteX41" fmla="*/ 5029775 w 7990893"/>
              <a:gd name="connsiteY41" fmla="*/ 2870206 h 6900972"/>
              <a:gd name="connsiteX42" fmla="*/ 4471053 w 7990893"/>
              <a:gd name="connsiteY42" fmla="*/ 2639120 h 6900972"/>
              <a:gd name="connsiteX43" fmla="*/ 5767439 w 7990893"/>
              <a:gd name="connsiteY43" fmla="*/ 1310548 h 6900972"/>
              <a:gd name="connsiteX44" fmla="*/ 5946383 w 7990893"/>
              <a:gd name="connsiteY44" fmla="*/ 1947154 h 6900972"/>
              <a:gd name="connsiteX45" fmla="*/ 6497027 w 7990893"/>
              <a:gd name="connsiteY45" fmla="*/ 2140931 h 6900972"/>
              <a:gd name="connsiteX46" fmla="*/ 6582992 w 7990893"/>
              <a:gd name="connsiteY46" fmla="*/ 2126100 h 6900972"/>
              <a:gd name="connsiteX47" fmla="*/ 6295502 w 7990893"/>
              <a:gd name="connsiteY47" fmla="*/ 1838610 h 6900972"/>
              <a:gd name="connsiteX48" fmla="*/ 6470023 w 7990893"/>
              <a:gd name="connsiteY48" fmla="*/ 467641 h 6900972"/>
              <a:gd name="connsiteX49" fmla="*/ 6126616 w 7990893"/>
              <a:gd name="connsiteY49" fmla="*/ 811049 h 6900972"/>
              <a:gd name="connsiteX50" fmla="*/ 7082493 w 7990893"/>
              <a:gd name="connsiteY50" fmla="*/ 1766279 h 6900972"/>
              <a:gd name="connsiteX51" fmla="*/ 7425885 w 7990893"/>
              <a:gd name="connsiteY51" fmla="*/ 1423503 h 6900972"/>
              <a:gd name="connsiteX52" fmla="*/ 6030706 w 7990893"/>
              <a:gd name="connsiteY52" fmla="*/ 28324 h 6900972"/>
              <a:gd name="connsiteX53" fmla="*/ 5271800 w 7990893"/>
              <a:gd name="connsiteY53" fmla="*/ 787229 h 6900972"/>
              <a:gd name="connsiteX54" fmla="*/ 7106310 w 7990893"/>
              <a:gd name="connsiteY54" fmla="*/ 2621739 h 6900972"/>
              <a:gd name="connsiteX55" fmla="*/ 7864901 w 7990893"/>
              <a:gd name="connsiteY55" fmla="*/ 1862518 h 6900972"/>
              <a:gd name="connsiteX56" fmla="*/ 7439417 w 7990893"/>
              <a:gd name="connsiteY56" fmla="*/ 1437035 h 6900972"/>
              <a:gd name="connsiteX57" fmla="*/ 7089571 w 7990893"/>
              <a:gd name="connsiteY57" fmla="*/ 1786879 h 6900972"/>
              <a:gd name="connsiteX58" fmla="*/ 7075410 w 7990893"/>
              <a:gd name="connsiteY58" fmla="*/ 1786879 h 6900972"/>
              <a:gd name="connsiteX59" fmla="*/ 6106661 w 7990893"/>
              <a:gd name="connsiteY59" fmla="*/ 817485 h 6900972"/>
              <a:gd name="connsiteX60" fmla="*/ 6106661 w 7990893"/>
              <a:gd name="connsiteY60" fmla="*/ 803966 h 6900972"/>
              <a:gd name="connsiteX61" fmla="*/ 6456506 w 7990893"/>
              <a:gd name="connsiteY61" fmla="*/ 454124 h 6900972"/>
              <a:gd name="connsiteX62" fmla="*/ 4007410 w 7990893"/>
              <a:gd name="connsiteY62" fmla="*/ 25295 h 6900972"/>
              <a:gd name="connsiteX63" fmla="*/ 4034445 w 7990893"/>
              <a:gd name="connsiteY63" fmla="*/ 25295 h 6900972"/>
              <a:gd name="connsiteX64" fmla="*/ 2558156 w 7990893"/>
              <a:gd name="connsiteY64" fmla="*/ 1501583 h 6900972"/>
              <a:gd name="connsiteX65" fmla="*/ 3906682 w 7990893"/>
              <a:gd name="connsiteY65" fmla="*/ 2850108 h 6900972"/>
              <a:gd name="connsiteX66" fmla="*/ 4022815 w 7990893"/>
              <a:gd name="connsiteY66" fmla="*/ 2754672 h 6900972"/>
              <a:gd name="connsiteX67" fmla="*/ 4471696 w 7990893"/>
              <a:gd name="connsiteY67" fmla="*/ 2619166 h 6900972"/>
              <a:gd name="connsiteX68" fmla="*/ 5043935 w 7990893"/>
              <a:gd name="connsiteY68" fmla="*/ 2856043 h 6900972"/>
              <a:gd name="connsiteX69" fmla="*/ 5147428 w 7990893"/>
              <a:gd name="connsiteY69" fmla="*/ 3873539 h 6900972"/>
              <a:gd name="connsiteX70" fmla="*/ 5049844 w 7990893"/>
              <a:gd name="connsiteY70" fmla="*/ 3993270 h 6900972"/>
              <a:gd name="connsiteX71" fmla="*/ 6391960 w 7990893"/>
              <a:gd name="connsiteY71" fmla="*/ 5335386 h 6900972"/>
              <a:gd name="connsiteX72" fmla="*/ 7990893 w 7990893"/>
              <a:gd name="connsiteY72" fmla="*/ 3736453 h 6900972"/>
              <a:gd name="connsiteX73" fmla="*/ 7990893 w 7990893"/>
              <a:gd name="connsiteY73" fmla="*/ 3763487 h 6900972"/>
              <a:gd name="connsiteX74" fmla="*/ 6405477 w 7990893"/>
              <a:gd name="connsiteY74" fmla="*/ 5348903 h 6900972"/>
              <a:gd name="connsiteX75" fmla="*/ 6408961 w 7990893"/>
              <a:gd name="connsiteY75" fmla="*/ 5352387 h 6900972"/>
              <a:gd name="connsiteX76" fmla="*/ 6395306 w 7990893"/>
              <a:gd name="connsiteY76" fmla="*/ 5366041 h 6900972"/>
              <a:gd name="connsiteX77" fmla="*/ 6391823 w 7990893"/>
              <a:gd name="connsiteY77" fmla="*/ 5362558 h 6900972"/>
              <a:gd name="connsiteX78" fmla="*/ 4871085 w 7990893"/>
              <a:gd name="connsiteY78" fmla="*/ 6883295 h 6900972"/>
              <a:gd name="connsiteX79" fmla="*/ 4844051 w 7990893"/>
              <a:gd name="connsiteY79" fmla="*/ 6883295 h 6900972"/>
              <a:gd name="connsiteX80" fmla="*/ 6378306 w 7990893"/>
              <a:gd name="connsiteY80" fmla="*/ 5349041 h 6900972"/>
              <a:gd name="connsiteX81" fmla="*/ 5036146 w 7990893"/>
              <a:gd name="connsiteY81" fmla="*/ 4006881 h 6900972"/>
              <a:gd name="connsiteX82" fmla="*/ 4917139 w 7990893"/>
              <a:gd name="connsiteY82" fmla="*/ 4104063 h 6900972"/>
              <a:gd name="connsiteX83" fmla="*/ 4471696 w 7990893"/>
              <a:gd name="connsiteY83" fmla="*/ 4237397 h 6900972"/>
              <a:gd name="connsiteX84" fmla="*/ 3899460 w 7990893"/>
              <a:gd name="connsiteY84" fmla="*/ 4000520 h 6900972"/>
              <a:gd name="connsiteX85" fmla="*/ 3795966 w 7990893"/>
              <a:gd name="connsiteY85" fmla="*/ 2983024 h 6900972"/>
              <a:gd name="connsiteX86" fmla="*/ 3893105 w 7990893"/>
              <a:gd name="connsiteY86" fmla="*/ 2863840 h 6900972"/>
              <a:gd name="connsiteX87" fmla="*/ 2544502 w 7990893"/>
              <a:gd name="connsiteY87" fmla="*/ 1515237 h 6900972"/>
              <a:gd name="connsiteX88" fmla="*/ 20597 w 7990893"/>
              <a:gd name="connsiteY88" fmla="*/ 4039141 h 6900972"/>
              <a:gd name="connsiteX89" fmla="*/ 1006409 w 7990893"/>
              <a:gd name="connsiteY89" fmla="*/ 5024953 h 6900972"/>
              <a:gd name="connsiteX90" fmla="*/ 1773358 w 7990893"/>
              <a:gd name="connsiteY90" fmla="*/ 4258636 h 6900972"/>
              <a:gd name="connsiteX91" fmla="*/ 1786875 w 7990893"/>
              <a:gd name="connsiteY91" fmla="*/ 4258636 h 6900972"/>
              <a:gd name="connsiteX92" fmla="*/ 2287897 w 7990893"/>
              <a:gd name="connsiteY92" fmla="*/ 4759657 h 6900972"/>
              <a:gd name="connsiteX93" fmla="*/ 2282515 w 7990893"/>
              <a:gd name="connsiteY93" fmla="*/ 4760713 h 6900972"/>
              <a:gd name="connsiteX94" fmla="*/ 2278009 w 7990893"/>
              <a:gd name="connsiteY94" fmla="*/ 4776806 h 6900972"/>
              <a:gd name="connsiteX95" fmla="*/ 3117378 w 7990893"/>
              <a:gd name="connsiteY95" fmla="*/ 5616173 h 6900972"/>
              <a:gd name="connsiteX96" fmla="*/ 3134113 w 7990893"/>
              <a:gd name="connsiteY96" fmla="*/ 5612311 h 6900972"/>
              <a:gd name="connsiteX97" fmla="*/ 3135169 w 7990893"/>
              <a:gd name="connsiteY97" fmla="*/ 5606928 h 6900972"/>
              <a:gd name="connsiteX98" fmla="*/ 3634904 w 7990893"/>
              <a:gd name="connsiteY98" fmla="*/ 6106663 h 6900972"/>
              <a:gd name="connsiteX99" fmla="*/ 3634904 w 7990893"/>
              <a:gd name="connsiteY99" fmla="*/ 6120180 h 6900972"/>
              <a:gd name="connsiteX100" fmla="*/ 2854753 w 7990893"/>
              <a:gd name="connsiteY100" fmla="*/ 6900972 h 6900972"/>
              <a:gd name="connsiteX101" fmla="*/ 2840593 w 7990893"/>
              <a:gd name="connsiteY101" fmla="*/ 6886812 h 6900972"/>
              <a:gd name="connsiteX102" fmla="*/ 2844110 w 7990893"/>
              <a:gd name="connsiteY102" fmla="*/ 6883295 h 6900972"/>
              <a:gd name="connsiteX103" fmla="*/ 2837074 w 7990893"/>
              <a:gd name="connsiteY103" fmla="*/ 6883295 h 6900972"/>
              <a:gd name="connsiteX104" fmla="*/ 2415114 w 7990893"/>
              <a:gd name="connsiteY104" fmla="*/ 6461336 h 6900972"/>
              <a:gd name="connsiteX105" fmla="*/ 2415114 w 7990893"/>
              <a:gd name="connsiteY105" fmla="*/ 6461336 h 6900972"/>
              <a:gd name="connsiteX106" fmla="*/ 2401597 w 7990893"/>
              <a:gd name="connsiteY106" fmla="*/ 6447819 h 6900972"/>
              <a:gd name="connsiteX107" fmla="*/ 2401597 w 7990893"/>
              <a:gd name="connsiteY107" fmla="*/ 6447819 h 6900972"/>
              <a:gd name="connsiteX108" fmla="*/ 1445720 w 7990893"/>
              <a:gd name="connsiteY108" fmla="*/ 5491943 h 6900972"/>
              <a:gd name="connsiteX109" fmla="*/ 1445720 w 7990893"/>
              <a:gd name="connsiteY109" fmla="*/ 5491943 h 6900972"/>
              <a:gd name="connsiteX110" fmla="*/ 1432204 w 7990893"/>
              <a:gd name="connsiteY110" fmla="*/ 5478426 h 6900972"/>
              <a:gd name="connsiteX111" fmla="*/ 1432204 w 7990893"/>
              <a:gd name="connsiteY111" fmla="*/ 5478426 h 6900972"/>
              <a:gd name="connsiteX112" fmla="*/ 0 w 7990893"/>
              <a:gd name="connsiteY112" fmla="*/ 4046223 h 6900972"/>
              <a:gd name="connsiteX113" fmla="*/ 0 w 7990893"/>
              <a:gd name="connsiteY113" fmla="*/ 4032705 h 6900972"/>
              <a:gd name="connsiteX114" fmla="*/ 6031352 w 7990893"/>
              <a:gd name="connsiteY114" fmla="*/ 0 h 6900972"/>
              <a:gd name="connsiteX115" fmla="*/ 6045512 w 7990893"/>
              <a:gd name="connsiteY115" fmla="*/ 13517 h 6900972"/>
              <a:gd name="connsiteX116" fmla="*/ 6033734 w 7990893"/>
              <a:gd name="connsiteY116" fmla="*/ 25295 h 6900972"/>
              <a:gd name="connsiteX117" fmla="*/ 6055357 w 7990893"/>
              <a:gd name="connsiteY117" fmla="*/ 25295 h 6900972"/>
              <a:gd name="connsiteX118" fmla="*/ 6470345 w 7990893"/>
              <a:gd name="connsiteY118" fmla="*/ 440284 h 6900972"/>
              <a:gd name="connsiteX119" fmla="*/ 6470989 w 7990893"/>
              <a:gd name="connsiteY119" fmla="*/ 439640 h 6900972"/>
              <a:gd name="connsiteX120" fmla="*/ 6484506 w 7990893"/>
              <a:gd name="connsiteY120" fmla="*/ 453157 h 6900972"/>
              <a:gd name="connsiteX121" fmla="*/ 6483862 w 7990893"/>
              <a:gd name="connsiteY121" fmla="*/ 453801 h 6900972"/>
              <a:gd name="connsiteX122" fmla="*/ 7439737 w 7990893"/>
              <a:gd name="connsiteY122" fmla="*/ 1409676 h 6900972"/>
              <a:gd name="connsiteX123" fmla="*/ 7440380 w 7990893"/>
              <a:gd name="connsiteY123" fmla="*/ 1409034 h 6900972"/>
              <a:gd name="connsiteX124" fmla="*/ 7453899 w 7990893"/>
              <a:gd name="connsiteY124" fmla="*/ 1422552 h 6900972"/>
              <a:gd name="connsiteX125" fmla="*/ 7453256 w 7990893"/>
              <a:gd name="connsiteY125" fmla="*/ 1423195 h 6900972"/>
              <a:gd name="connsiteX126" fmla="*/ 7878734 w 7990893"/>
              <a:gd name="connsiteY126" fmla="*/ 1848673 h 6900972"/>
              <a:gd name="connsiteX127" fmla="*/ 7879379 w 7990893"/>
              <a:gd name="connsiteY127" fmla="*/ 1848027 h 6900972"/>
              <a:gd name="connsiteX128" fmla="*/ 7893541 w 7990893"/>
              <a:gd name="connsiteY128" fmla="*/ 1861544 h 6900972"/>
              <a:gd name="connsiteX129" fmla="*/ 7892573 w 7990893"/>
              <a:gd name="connsiteY129" fmla="*/ 1862512 h 6900972"/>
              <a:gd name="connsiteX130" fmla="*/ 7990893 w 7990893"/>
              <a:gd name="connsiteY130" fmla="*/ 1960832 h 6900972"/>
              <a:gd name="connsiteX131" fmla="*/ 7990893 w 7990893"/>
              <a:gd name="connsiteY131" fmla="*/ 1988511 h 6900972"/>
              <a:gd name="connsiteX132" fmla="*/ 7878734 w 7990893"/>
              <a:gd name="connsiteY132" fmla="*/ 1876352 h 6900972"/>
              <a:gd name="connsiteX133" fmla="*/ 7112747 w 7990893"/>
              <a:gd name="connsiteY133" fmla="*/ 2642336 h 6900972"/>
              <a:gd name="connsiteX134" fmla="*/ 7099228 w 7990893"/>
              <a:gd name="connsiteY134" fmla="*/ 2642336 h 6900972"/>
              <a:gd name="connsiteX135" fmla="*/ 6598235 w 7990893"/>
              <a:gd name="connsiteY135" fmla="*/ 2141344 h 6900972"/>
              <a:gd name="connsiteX136" fmla="*/ 6514921 w 7990893"/>
              <a:gd name="connsiteY136" fmla="*/ 2158204 h 6900972"/>
              <a:gd name="connsiteX137" fmla="*/ 6425288 w 7990893"/>
              <a:gd name="connsiteY137" fmla="*/ 2164077 h 6900972"/>
              <a:gd name="connsiteX138" fmla="*/ 5932867 w 7990893"/>
              <a:gd name="connsiteY138" fmla="*/ 1960674 h 6900972"/>
              <a:gd name="connsiteX139" fmla="*/ 5734901 w 7990893"/>
              <a:gd name="connsiteY139" fmla="*/ 1379721 h 6900972"/>
              <a:gd name="connsiteX140" fmla="*/ 5751578 w 7990893"/>
              <a:gd name="connsiteY140" fmla="*/ 1294686 h 6900972"/>
              <a:gd name="connsiteX141" fmla="*/ 5251203 w 7990893"/>
              <a:gd name="connsiteY141" fmla="*/ 794311 h 6900972"/>
              <a:gd name="connsiteX142" fmla="*/ 5251203 w 7990893"/>
              <a:gd name="connsiteY142" fmla="*/ 780792 h 6900972"/>
            </a:gdLst>
            <a:ahLst/>
            <a:cxnLst/>
            <a:rect l="l" t="t" r="r" b="b"/>
            <a:pathLst>
              <a:path w="7990893" h="6900972">
                <a:moveTo>
                  <a:pt x="1803610" y="5134054"/>
                </a:moveTo>
                <a:lnTo>
                  <a:pt x="1459559" y="5478104"/>
                </a:lnTo>
                <a:lnTo>
                  <a:pt x="2415436" y="6433980"/>
                </a:lnTo>
                <a:lnTo>
                  <a:pt x="2759487" y="6089928"/>
                </a:lnTo>
                <a:close/>
                <a:moveTo>
                  <a:pt x="2303114" y="4774875"/>
                </a:moveTo>
                <a:lnTo>
                  <a:pt x="2303115" y="4774875"/>
                </a:lnTo>
                <a:lnTo>
                  <a:pt x="3118666" y="5590425"/>
                </a:lnTo>
                <a:lnTo>
                  <a:pt x="3118665" y="5590427"/>
                </a:lnTo>
                <a:close/>
                <a:moveTo>
                  <a:pt x="2463814" y="4737369"/>
                </a:moveTo>
                <a:cubicBezTo>
                  <a:pt x="2645274" y="4738063"/>
                  <a:pt x="2822569" y="4809633"/>
                  <a:pt x="2953882" y="4940946"/>
                </a:cubicBezTo>
                <a:cubicBezTo>
                  <a:pt x="3107079" y="5094144"/>
                  <a:pt x="3178961" y="5309930"/>
                  <a:pt x="3151846" y="5521896"/>
                </a:cubicBezTo>
                <a:lnTo>
                  <a:pt x="3135169" y="5606928"/>
                </a:lnTo>
                <a:lnTo>
                  <a:pt x="3118666" y="5590425"/>
                </a:lnTo>
                <a:lnTo>
                  <a:pt x="3133497" y="5504462"/>
                </a:lnTo>
                <a:cubicBezTo>
                  <a:pt x="3154944" y="5303091"/>
                  <a:pt x="3085033" y="5099133"/>
                  <a:pt x="2939719" y="4953819"/>
                </a:cubicBezTo>
                <a:cubicBezTo>
                  <a:pt x="2815166" y="4829266"/>
                  <a:pt x="2647527" y="4760109"/>
                  <a:pt x="2475360" y="4756399"/>
                </a:cubicBezTo>
                <a:cubicBezTo>
                  <a:pt x="2446666" y="4755780"/>
                  <a:pt x="2417846" y="4756980"/>
                  <a:pt x="2389079" y="4760044"/>
                </a:cubicBezTo>
                <a:lnTo>
                  <a:pt x="2303115" y="4774875"/>
                </a:lnTo>
                <a:lnTo>
                  <a:pt x="2287897" y="4759657"/>
                </a:lnTo>
                <a:lnTo>
                  <a:pt x="2372931" y="4742980"/>
                </a:lnTo>
                <a:cubicBezTo>
                  <a:pt x="2403212" y="4739107"/>
                  <a:pt x="2433571" y="4737253"/>
                  <a:pt x="2463814" y="4737369"/>
                </a:cubicBezTo>
                <a:close/>
                <a:moveTo>
                  <a:pt x="1779797" y="4279235"/>
                </a:moveTo>
                <a:lnTo>
                  <a:pt x="1020558" y="5039102"/>
                </a:lnTo>
                <a:lnTo>
                  <a:pt x="1446043" y="5464587"/>
                </a:lnTo>
                <a:lnTo>
                  <a:pt x="1796530" y="5114098"/>
                </a:lnTo>
                <a:lnTo>
                  <a:pt x="1810692" y="5114098"/>
                </a:lnTo>
                <a:lnTo>
                  <a:pt x="2779442" y="6082848"/>
                </a:lnTo>
                <a:lnTo>
                  <a:pt x="2779442" y="6097010"/>
                </a:lnTo>
                <a:lnTo>
                  <a:pt x="2428953" y="6447497"/>
                </a:lnTo>
                <a:lnTo>
                  <a:pt x="2854430" y="6872975"/>
                </a:lnTo>
                <a:lnTo>
                  <a:pt x="3614305" y="6113100"/>
                </a:lnTo>
                <a:close/>
                <a:moveTo>
                  <a:pt x="3906907" y="2877643"/>
                </a:moveTo>
                <a:lnTo>
                  <a:pt x="3812017" y="2993911"/>
                </a:lnTo>
                <a:cubicBezTo>
                  <a:pt x="3610099" y="3300218"/>
                  <a:pt x="3643752" y="3717781"/>
                  <a:pt x="3912976" y="3987002"/>
                </a:cubicBezTo>
                <a:cubicBezTo>
                  <a:pt x="4182198" y="4256224"/>
                  <a:pt x="4599760" y="4289877"/>
                  <a:pt x="4906068" y="4087960"/>
                </a:cubicBezTo>
                <a:lnTo>
                  <a:pt x="5022337" y="3993072"/>
                </a:lnTo>
                <a:close/>
                <a:moveTo>
                  <a:pt x="4471053" y="2639120"/>
                </a:moveTo>
                <a:cubicBezTo>
                  <a:pt x="4313189" y="2638639"/>
                  <a:pt x="4162203" y="2684863"/>
                  <a:pt x="4033577" y="2771007"/>
                </a:cubicBezTo>
                <a:lnTo>
                  <a:pt x="3920550" y="2863976"/>
                </a:lnTo>
                <a:lnTo>
                  <a:pt x="5035977" y="3979403"/>
                </a:lnTo>
                <a:lnTo>
                  <a:pt x="5130733" y="3863296"/>
                </a:lnTo>
                <a:cubicBezTo>
                  <a:pt x="5332650" y="3556990"/>
                  <a:pt x="5298998" y="3139426"/>
                  <a:pt x="5029775" y="2870206"/>
                </a:cubicBezTo>
                <a:cubicBezTo>
                  <a:pt x="4880439" y="2720870"/>
                  <a:pt x="4682181" y="2639120"/>
                  <a:pt x="4471053" y="2639120"/>
                </a:cubicBezTo>
                <a:close/>
                <a:moveTo>
                  <a:pt x="5767439" y="1310548"/>
                </a:moveTo>
                <a:cubicBezTo>
                  <a:pt x="5712725" y="1538414"/>
                  <a:pt x="5780313" y="1781083"/>
                  <a:pt x="5946383" y="1947154"/>
                </a:cubicBezTo>
                <a:cubicBezTo>
                  <a:pt x="6091695" y="2092467"/>
                  <a:pt x="6295655" y="2162377"/>
                  <a:pt x="6497027" y="2140931"/>
                </a:cubicBezTo>
                <a:lnTo>
                  <a:pt x="6582992" y="2126100"/>
                </a:lnTo>
                <a:lnTo>
                  <a:pt x="6295502" y="1838610"/>
                </a:lnTo>
                <a:close/>
                <a:moveTo>
                  <a:pt x="6470023" y="467641"/>
                </a:moveTo>
                <a:lnTo>
                  <a:pt x="6126616" y="811049"/>
                </a:lnTo>
                <a:lnTo>
                  <a:pt x="7082493" y="1766279"/>
                </a:lnTo>
                <a:lnTo>
                  <a:pt x="7425885" y="1423503"/>
                </a:lnTo>
                <a:close/>
                <a:moveTo>
                  <a:pt x="6030706" y="28324"/>
                </a:moveTo>
                <a:lnTo>
                  <a:pt x="5271800" y="787229"/>
                </a:lnTo>
                <a:lnTo>
                  <a:pt x="7106310" y="2621739"/>
                </a:lnTo>
                <a:lnTo>
                  <a:pt x="7864901" y="1862518"/>
                </a:lnTo>
                <a:lnTo>
                  <a:pt x="7439417" y="1437035"/>
                </a:lnTo>
                <a:lnTo>
                  <a:pt x="7089571" y="1786879"/>
                </a:lnTo>
                <a:lnTo>
                  <a:pt x="7075410" y="1786879"/>
                </a:lnTo>
                <a:lnTo>
                  <a:pt x="6106661" y="817485"/>
                </a:lnTo>
                <a:lnTo>
                  <a:pt x="6106661" y="803966"/>
                </a:lnTo>
                <a:lnTo>
                  <a:pt x="6456506" y="454124"/>
                </a:lnTo>
                <a:close/>
                <a:moveTo>
                  <a:pt x="4007410" y="25295"/>
                </a:moveTo>
                <a:lnTo>
                  <a:pt x="4034445" y="25295"/>
                </a:lnTo>
                <a:lnTo>
                  <a:pt x="2558156" y="1501583"/>
                </a:lnTo>
                <a:lnTo>
                  <a:pt x="3906682" y="2850108"/>
                </a:lnTo>
                <a:lnTo>
                  <a:pt x="4022815" y="2754672"/>
                </a:lnTo>
                <a:cubicBezTo>
                  <a:pt x="4154519" y="2666598"/>
                  <a:pt x="4309487" y="2619166"/>
                  <a:pt x="4471696" y="2619166"/>
                </a:cubicBezTo>
                <a:cubicBezTo>
                  <a:pt x="4687976" y="2619166"/>
                  <a:pt x="4890737" y="2703489"/>
                  <a:pt x="5043935" y="2856043"/>
                </a:cubicBezTo>
                <a:cubicBezTo>
                  <a:pt x="5319916" y="3132024"/>
                  <a:pt x="5354414" y="3559303"/>
                  <a:pt x="5147428" y="3873539"/>
                </a:cubicBezTo>
                <a:lnTo>
                  <a:pt x="5049844" y="3993270"/>
                </a:lnTo>
                <a:lnTo>
                  <a:pt x="6391960" y="5335386"/>
                </a:lnTo>
                <a:lnTo>
                  <a:pt x="7990893" y="3736453"/>
                </a:lnTo>
                <a:lnTo>
                  <a:pt x="7990893" y="3763487"/>
                </a:lnTo>
                <a:lnTo>
                  <a:pt x="6405477" y="5348903"/>
                </a:lnTo>
                <a:lnTo>
                  <a:pt x="6408961" y="5352387"/>
                </a:lnTo>
                <a:lnTo>
                  <a:pt x="6395306" y="5366041"/>
                </a:lnTo>
                <a:lnTo>
                  <a:pt x="6391823" y="5362558"/>
                </a:lnTo>
                <a:lnTo>
                  <a:pt x="4871085" y="6883295"/>
                </a:lnTo>
                <a:lnTo>
                  <a:pt x="4844051" y="6883295"/>
                </a:lnTo>
                <a:lnTo>
                  <a:pt x="6378306" y="5349041"/>
                </a:lnTo>
                <a:lnTo>
                  <a:pt x="5036146" y="4006881"/>
                </a:lnTo>
                <a:lnTo>
                  <a:pt x="4917139" y="4104063"/>
                </a:lnTo>
                <a:cubicBezTo>
                  <a:pt x="4782598" y="4192862"/>
                  <a:pt x="4627146" y="4237397"/>
                  <a:pt x="4471696" y="4237397"/>
                </a:cubicBezTo>
                <a:cubicBezTo>
                  <a:pt x="4264430" y="4237397"/>
                  <a:pt x="4057163" y="4158224"/>
                  <a:pt x="3899460" y="4000520"/>
                </a:cubicBezTo>
                <a:cubicBezTo>
                  <a:pt x="3623477" y="3724539"/>
                  <a:pt x="3588980" y="3297261"/>
                  <a:pt x="3795966" y="2983024"/>
                </a:cubicBezTo>
                <a:lnTo>
                  <a:pt x="3893105" y="2863840"/>
                </a:lnTo>
                <a:lnTo>
                  <a:pt x="2544502" y="1515237"/>
                </a:lnTo>
                <a:lnTo>
                  <a:pt x="20597" y="4039141"/>
                </a:lnTo>
                <a:lnTo>
                  <a:pt x="1006409" y="5024953"/>
                </a:lnTo>
                <a:lnTo>
                  <a:pt x="1773358" y="4258636"/>
                </a:lnTo>
                <a:lnTo>
                  <a:pt x="1786875" y="4258636"/>
                </a:lnTo>
                <a:lnTo>
                  <a:pt x="2287897" y="4759657"/>
                </a:lnTo>
                <a:lnTo>
                  <a:pt x="2282515" y="4760713"/>
                </a:lnTo>
                <a:lnTo>
                  <a:pt x="2278009" y="4776806"/>
                </a:lnTo>
                <a:lnTo>
                  <a:pt x="3117378" y="5616173"/>
                </a:lnTo>
                <a:lnTo>
                  <a:pt x="3134113" y="5612311"/>
                </a:lnTo>
                <a:lnTo>
                  <a:pt x="3135169" y="5606928"/>
                </a:lnTo>
                <a:lnTo>
                  <a:pt x="3634904" y="6106663"/>
                </a:lnTo>
                <a:lnTo>
                  <a:pt x="3634904" y="6120180"/>
                </a:lnTo>
                <a:lnTo>
                  <a:pt x="2854753" y="6900972"/>
                </a:lnTo>
                <a:lnTo>
                  <a:pt x="2840593" y="6886812"/>
                </a:lnTo>
                <a:lnTo>
                  <a:pt x="2844110" y="6883295"/>
                </a:lnTo>
                <a:lnTo>
                  <a:pt x="2837074" y="6883295"/>
                </a:lnTo>
                <a:lnTo>
                  <a:pt x="2415114" y="6461336"/>
                </a:lnTo>
                <a:lnTo>
                  <a:pt x="2415114" y="6461336"/>
                </a:lnTo>
                <a:lnTo>
                  <a:pt x="2401597" y="6447819"/>
                </a:lnTo>
                <a:lnTo>
                  <a:pt x="2401597" y="6447819"/>
                </a:lnTo>
                <a:lnTo>
                  <a:pt x="1445720" y="5491943"/>
                </a:lnTo>
                <a:lnTo>
                  <a:pt x="1445720" y="5491943"/>
                </a:lnTo>
                <a:lnTo>
                  <a:pt x="1432204" y="5478426"/>
                </a:lnTo>
                <a:lnTo>
                  <a:pt x="1432204" y="5478426"/>
                </a:lnTo>
                <a:lnTo>
                  <a:pt x="0" y="4046223"/>
                </a:lnTo>
                <a:lnTo>
                  <a:pt x="0" y="4032705"/>
                </a:lnTo>
                <a:close/>
                <a:moveTo>
                  <a:pt x="6031352" y="0"/>
                </a:moveTo>
                <a:lnTo>
                  <a:pt x="6045512" y="13517"/>
                </a:lnTo>
                <a:lnTo>
                  <a:pt x="6033734" y="25295"/>
                </a:lnTo>
                <a:lnTo>
                  <a:pt x="6055357" y="25295"/>
                </a:lnTo>
                <a:lnTo>
                  <a:pt x="6470345" y="440284"/>
                </a:lnTo>
                <a:lnTo>
                  <a:pt x="6470989" y="439640"/>
                </a:lnTo>
                <a:lnTo>
                  <a:pt x="6484506" y="453157"/>
                </a:lnTo>
                <a:lnTo>
                  <a:pt x="6483862" y="453801"/>
                </a:lnTo>
                <a:lnTo>
                  <a:pt x="7439737" y="1409676"/>
                </a:lnTo>
                <a:lnTo>
                  <a:pt x="7440380" y="1409034"/>
                </a:lnTo>
                <a:lnTo>
                  <a:pt x="7453899" y="1422552"/>
                </a:lnTo>
                <a:lnTo>
                  <a:pt x="7453256" y="1423195"/>
                </a:lnTo>
                <a:lnTo>
                  <a:pt x="7878734" y="1848673"/>
                </a:lnTo>
                <a:lnTo>
                  <a:pt x="7879379" y="1848027"/>
                </a:lnTo>
                <a:lnTo>
                  <a:pt x="7893541" y="1861544"/>
                </a:lnTo>
                <a:lnTo>
                  <a:pt x="7892573" y="1862512"/>
                </a:lnTo>
                <a:lnTo>
                  <a:pt x="7990893" y="1960832"/>
                </a:lnTo>
                <a:lnTo>
                  <a:pt x="7990893" y="1988511"/>
                </a:lnTo>
                <a:lnTo>
                  <a:pt x="7878734" y="1876352"/>
                </a:lnTo>
                <a:lnTo>
                  <a:pt x="7112747" y="2642336"/>
                </a:lnTo>
                <a:lnTo>
                  <a:pt x="7099228" y="2642336"/>
                </a:lnTo>
                <a:lnTo>
                  <a:pt x="6598235" y="2141344"/>
                </a:lnTo>
                <a:lnTo>
                  <a:pt x="6514921" y="2158204"/>
                </a:lnTo>
                <a:cubicBezTo>
                  <a:pt x="6485151" y="2162147"/>
                  <a:pt x="6455219" y="2164077"/>
                  <a:pt x="6425288" y="2164077"/>
                </a:cubicBezTo>
                <a:cubicBezTo>
                  <a:pt x="6243124" y="2164077"/>
                  <a:pt x="6064178" y="2092629"/>
                  <a:pt x="5932867" y="1960674"/>
                </a:cubicBezTo>
                <a:cubicBezTo>
                  <a:pt x="5779669" y="1807475"/>
                  <a:pt x="5707788" y="1591688"/>
                  <a:pt x="5734901" y="1379721"/>
                </a:cubicBezTo>
                <a:lnTo>
                  <a:pt x="5751578" y="1294686"/>
                </a:lnTo>
                <a:lnTo>
                  <a:pt x="5251203" y="794311"/>
                </a:lnTo>
                <a:lnTo>
                  <a:pt x="5251203" y="780792"/>
                </a:lnTo>
                <a:close/>
              </a:path>
            </a:pathLst>
          </a:custGeom>
          <a:solidFill>
            <a:schemeClr val="bg1"/>
          </a:solidFill>
          <a:ln w="313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18276" y="829467"/>
            <a:ext cx="5651482" cy="5718544"/>
          </a:xfrm>
          <a:prstGeom prst="rect">
            <a:avLst/>
          </a:prstGeom>
          <a:noFill/>
          <a:ln cap="sq"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11643864" y="3607460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3864" y="3167276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43864" y="3387367"/>
            <a:ext cx="76298" cy="76298"/>
          </a:xfrm>
          <a:custGeom>
            <a:avLst/>
            <a:gdLst>
              <a:gd name="connsiteX0" fmla="*/ 0 w 40692"/>
              <a:gd name="connsiteY0" fmla="*/ 20346 h 40692"/>
              <a:gd name="connsiteX1" fmla="*/ 20346 w 40692"/>
              <a:gd name="connsiteY1" fmla="*/ 40692 h 40692"/>
              <a:gd name="connsiteX2" fmla="*/ 40692 w 40692"/>
              <a:gd name="connsiteY2" fmla="*/ 20346 h 40692"/>
              <a:gd name="connsiteX3" fmla="*/ 20346 w 40692"/>
              <a:gd name="connsiteY3" fmla="*/ 0 h 40692"/>
              <a:gd name="connsiteX4" fmla="*/ 0 w 40692"/>
              <a:gd name="connsiteY4" fmla="*/ 20346 h 40692"/>
            </a:gdLst>
            <a:ahLst/>
            <a:cxnLst/>
            <a:rect l="l" t="t" r="r" b="b"/>
            <a:pathLst>
              <a:path w="40692" h="40692">
                <a:moveTo>
                  <a:pt x="0" y="20346"/>
                </a:moveTo>
                <a:cubicBezTo>
                  <a:pt x="0" y="31615"/>
                  <a:pt x="9078" y="40692"/>
                  <a:pt x="20346" y="40692"/>
                </a:cubicBezTo>
                <a:cubicBezTo>
                  <a:pt x="31615" y="40692"/>
                  <a:pt x="40692" y="31615"/>
                  <a:pt x="40692" y="20346"/>
                </a:cubicBezTo>
                <a:cubicBezTo>
                  <a:pt x="40692" y="9078"/>
                  <a:pt x="31615" y="0"/>
                  <a:pt x="20346" y="0"/>
                </a:cubicBezTo>
                <a:cubicBezTo>
                  <a:pt x="9078" y="0"/>
                  <a:pt x="0" y="9078"/>
                  <a:pt x="0" y="2034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60236" y="1770710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853097" y="1577849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0 w 9390"/>
              <a:gd name="connsiteY1" fmla="*/ 0 h 277332"/>
              <a:gd name="connsiteX2" fmla="*/ 9390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0" y="0"/>
                </a:lnTo>
                <a:lnTo>
                  <a:pt x="9390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34097" y="1396849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1 h 9390"/>
              <a:gd name="connsiteX3" fmla="*/ 0 w 277332"/>
              <a:gd name="connsiteY3" fmla="*/ 9391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1"/>
                </a:lnTo>
                <a:lnTo>
                  <a:pt x="0" y="9391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26960" y="1203988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07960" y="1022986"/>
            <a:ext cx="399240" cy="13518"/>
          </a:xfrm>
          <a:custGeom>
            <a:avLst/>
            <a:gdLst>
              <a:gd name="connsiteX0" fmla="*/ 0 w 277332"/>
              <a:gd name="connsiteY0" fmla="*/ 0 h 9390"/>
              <a:gd name="connsiteX1" fmla="*/ 277333 w 277332"/>
              <a:gd name="connsiteY1" fmla="*/ 0 h 9390"/>
              <a:gd name="connsiteX2" fmla="*/ 277333 w 277332"/>
              <a:gd name="connsiteY2" fmla="*/ 9390 h 9390"/>
              <a:gd name="connsiteX3" fmla="*/ 0 w 277332"/>
              <a:gd name="connsiteY3" fmla="*/ 9390 h 9390"/>
            </a:gdLst>
            <a:ahLst/>
            <a:cxnLst/>
            <a:rect l="l" t="t" r="r" b="b"/>
            <a:pathLst>
              <a:path w="277332" h="9390">
                <a:moveTo>
                  <a:pt x="0" y="0"/>
                </a:moveTo>
                <a:lnTo>
                  <a:pt x="277333" y="0"/>
                </a:lnTo>
                <a:lnTo>
                  <a:pt x="277333" y="9390"/>
                </a:lnTo>
                <a:lnTo>
                  <a:pt x="0" y="9390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00821" y="830125"/>
            <a:ext cx="13518" cy="399240"/>
          </a:xfrm>
          <a:custGeom>
            <a:avLst/>
            <a:gdLst>
              <a:gd name="connsiteX0" fmla="*/ 0 w 9390"/>
              <a:gd name="connsiteY0" fmla="*/ 0 h 277332"/>
              <a:gd name="connsiteX1" fmla="*/ 9391 w 9390"/>
              <a:gd name="connsiteY1" fmla="*/ 0 h 277332"/>
              <a:gd name="connsiteX2" fmla="*/ 9391 w 9390"/>
              <a:gd name="connsiteY2" fmla="*/ 277333 h 277332"/>
              <a:gd name="connsiteX3" fmla="*/ 0 w 9390"/>
              <a:gd name="connsiteY3" fmla="*/ 277333 h 277332"/>
            </a:gdLst>
            <a:ahLst/>
            <a:cxnLst/>
            <a:rect l="l" t="t" r="r" b="b"/>
            <a:pathLst>
              <a:path w="9390" h="277332">
                <a:moveTo>
                  <a:pt x="0" y="0"/>
                </a:moveTo>
                <a:lnTo>
                  <a:pt x="9391" y="0"/>
                </a:lnTo>
                <a:lnTo>
                  <a:pt x="9391" y="277333"/>
                </a:lnTo>
                <a:lnTo>
                  <a:pt x="0" y="277333"/>
                </a:lnTo>
                <a:close/>
              </a:path>
            </a:pathLst>
          </a:custGeom>
          <a:solidFill>
            <a:schemeClr val="bg1"/>
          </a:solidFill>
          <a:ln w="313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23437" y="386550"/>
            <a:ext cx="1316795" cy="163517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4859" y="1135918"/>
            <a:ext cx="2161119" cy="15638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4803" y="5147967"/>
            <a:ext cx="955429" cy="8492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3245" y="2839767"/>
            <a:ext cx="5065055" cy="19786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960*447"/>
  <p:tag name="TABLE_ENDDRAG_RECT" val="0*135*960*447"/>
</p:tagLst>
</file>

<file path=ppt/tags/tag2.xml><?xml version="1.0" encoding="utf-8"?>
<p:tagLst xmlns:p="http://schemas.openxmlformats.org/presentationml/2006/main">
  <p:tag name="TABLE_ENDDRAG_ORIGIN_RECT" val="960*503"/>
  <p:tag name="TABLE_ENDDRAG_RECT" val="0*0*960*50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3B84DC"/>
      </a:accent1>
      <a:accent2>
        <a:srgbClr val="000060"/>
      </a:accent2>
      <a:accent3>
        <a:srgbClr val="82FF97"/>
      </a:accent3>
      <a:accent4>
        <a:srgbClr val="019A47"/>
      </a:accent4>
      <a:accent5>
        <a:srgbClr val="FFFFFF"/>
      </a:accent5>
      <a:accent6>
        <a:srgbClr val="666666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3B84DC"/>
      </a:accent1>
      <a:accent2>
        <a:srgbClr val="000060"/>
      </a:accent2>
      <a:accent3>
        <a:srgbClr val="82FF97"/>
      </a:accent3>
      <a:accent4>
        <a:srgbClr val="019A47"/>
      </a:accent4>
      <a:accent5>
        <a:srgbClr val="FFFFFF"/>
      </a:accent5>
      <a:accent6>
        <a:srgbClr val="666666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5133</Words>
  <Application>WPS 文字</Application>
  <PresentationFormat/>
  <Paragraphs>676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78" baseType="lpstr">
      <vt:lpstr>Arial</vt:lpstr>
      <vt:lpstr>宋体</vt:lpstr>
      <vt:lpstr>Wingdings</vt:lpstr>
      <vt:lpstr>Source Han Sans CN Bold</vt:lpstr>
      <vt:lpstr>Source Han Sans</vt:lpstr>
      <vt:lpstr>Thonburi</vt:lpstr>
      <vt:lpstr>OPPOSans H</vt:lpstr>
      <vt:lpstr>等线</vt:lpstr>
      <vt:lpstr>汉仪中等线KW</vt:lpstr>
      <vt:lpstr>宋体</vt:lpstr>
      <vt:lpstr>汉仪书宋二KW</vt:lpstr>
      <vt:lpstr>微软雅黑</vt:lpstr>
      <vt:lpstr>汉仪旗黑</vt:lpstr>
      <vt:lpstr>Arial Unicode MS</vt:lpstr>
      <vt:lpstr>Calibri</vt:lpstr>
      <vt:lpstr>Helvetica Neue</vt:lpstr>
      <vt:lpstr>OPPOSans B</vt:lpstr>
      <vt:lpstr>Source Han Sans</vt:lpstr>
      <vt:lpstr>苹方-简</vt:lpstr>
      <vt:lpstr>Inter</vt:lpstr>
      <vt:lpstr>PingFang SC</vt:lpstr>
      <vt:lpstr>等线</vt:lpstr>
      <vt:lpstr>仿宋</vt:lpstr>
      <vt:lpstr>方正仿宋_GBK</vt:lpstr>
      <vt:lpstr>Office 主题​​</vt:lpstr>
      <vt:lpstr>7_Office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今天天儿真好</cp:lastModifiedBy>
  <cp:revision>4</cp:revision>
  <dcterms:created xsi:type="dcterms:W3CDTF">2025-07-07T04:11:07Z</dcterms:created>
  <dcterms:modified xsi:type="dcterms:W3CDTF">2025-07-07T04:11:07Z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B33181CFF96709FADB486B683EED55EB_43</vt:lpwstr>
  </property>
  <property fmtid="{D5CDD505-2E9C-101B-9397-08002B2CF9AE}" pid="3" name="KSOProductBuildVer">
    <vt:lpwstr>2052-7.5.1.8994</vt:lpwstr>
  </property>
</Properties>
</file>